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98" r:id="rId3"/>
    <p:sldId id="597" r:id="rId4"/>
    <p:sldId id="599" r:id="rId5"/>
    <p:sldId id="550" r:id="rId6"/>
    <p:sldId id="601" r:id="rId7"/>
    <p:sldId id="523" r:id="rId8"/>
    <p:sldId id="602" r:id="rId9"/>
    <p:sldId id="526" r:id="rId10"/>
    <p:sldId id="549" r:id="rId11"/>
    <p:sldId id="528" r:id="rId12"/>
    <p:sldId id="554" r:id="rId13"/>
    <p:sldId id="530" r:id="rId14"/>
    <p:sldId id="535" r:id="rId15"/>
    <p:sldId id="536" r:id="rId16"/>
    <p:sldId id="538" r:id="rId17"/>
    <p:sldId id="540" r:id="rId18"/>
    <p:sldId id="541" r:id="rId19"/>
    <p:sldId id="542" r:id="rId20"/>
    <p:sldId id="544" r:id="rId21"/>
    <p:sldId id="545" r:id="rId22"/>
    <p:sldId id="531" r:id="rId23"/>
    <p:sldId id="328" r:id="rId24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1" userDrawn="1">
          <p15:clr>
            <a:srgbClr val="A4A3A4"/>
          </p15:clr>
        </p15:guide>
        <p15:guide id="2" pos="2300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003356"/>
    <a:srgbClr val="00385A"/>
    <a:srgbClr val="003456"/>
    <a:srgbClr val="00365A"/>
    <a:srgbClr val="003152"/>
    <a:srgbClr val="00375A"/>
    <a:srgbClr val="005191"/>
    <a:srgbClr val="CC66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1" autoAdjust="0"/>
    <p:restoredTop sz="78935" autoAdjust="0"/>
  </p:normalViewPr>
  <p:slideViewPr>
    <p:cSldViewPr>
      <p:cViewPr varScale="1">
        <p:scale>
          <a:sx n="87" d="100"/>
          <a:sy n="87" d="100"/>
        </p:scale>
        <p:origin x="34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64" y="96"/>
      </p:cViewPr>
      <p:guideLst>
        <p:guide orient="horz" pos="3021"/>
        <p:guide pos="2300"/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9" y="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9" y="912114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BA1967D-73A9-457F-932D-5C94F5B0D8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4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9" y="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2313"/>
            <a:ext cx="6397625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2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9" y="912114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4" tIns="48300" rIns="96604" bIns="4830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40FCABD-8D79-4821-80C8-5BCA7FD315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2313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5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1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20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3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7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9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2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5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140">
              <a:defRPr/>
            </a:pPr>
            <a:fld id="{E40FCABD-8D79-4821-80C8-5BCA7FD315AB}" type="slidenum">
              <a:rPr lang="en-US">
                <a:solidFill>
                  <a:srgbClr val="000000"/>
                </a:solidFill>
              </a:rPr>
              <a:pPr defTabSz="956140"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4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30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7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2313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31FB-8814-471F-9A5C-B0891F3836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954">
              <a:defRPr/>
            </a:pPr>
            <a:fld id="{E40FCABD-8D79-4821-80C8-5BCA7FD315AB}" type="slidenum">
              <a:rPr lang="en-US">
                <a:solidFill>
                  <a:srgbClr val="000000"/>
                </a:solidFill>
              </a:rPr>
              <a:pPr defTabSz="946954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954">
              <a:defRPr/>
            </a:pPr>
            <a:fld id="{E40FCABD-8D79-4821-80C8-5BCA7FD315AB}" type="slidenum">
              <a:rPr lang="en-US">
                <a:solidFill>
                  <a:srgbClr val="000000"/>
                </a:solidFill>
              </a:rPr>
              <a:pPr defTabSz="946954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5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54" indent="-17755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5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4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95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CABD-8D79-4821-80C8-5BCA7FD315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8976468" cy="6858000"/>
          </a:xfrm>
          <a:prstGeom prst="rect">
            <a:avLst/>
          </a:prstGeom>
          <a:solidFill>
            <a:srgbClr val="0038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572000"/>
            <a:ext cx="7696200" cy="6096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34000"/>
            <a:ext cx="7696200" cy="1143000"/>
          </a:xfrm>
        </p:spPr>
        <p:txBody>
          <a:bodyPr/>
          <a:lstStyle>
            <a:lvl1pPr marL="0" indent="0"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15, 2007</a:t>
            </a:r>
          </a:p>
          <a:p>
            <a:r>
              <a:rPr lang="en-US" dirty="0"/>
              <a:t>Name Surname</a:t>
            </a:r>
          </a:p>
          <a:p>
            <a:r>
              <a:rPr lang="en-US" dirty="0"/>
              <a:t>Job Title, Division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6048823"/>
            <a:ext cx="2276856" cy="656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7BF94-682C-4F47-823E-CB74A4531F42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54" y="2743202"/>
            <a:ext cx="1965960" cy="81941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152400"/>
            <a:ext cx="2276856" cy="685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838200"/>
            <a:ext cx="2276856" cy="1066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3537221"/>
            <a:ext cx="2276856" cy="6858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806" y="4343400"/>
            <a:ext cx="2276856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94" y="5346700"/>
            <a:ext cx="1950720" cy="539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"/>
            <a:ext cx="7314595" cy="685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99" y="1919896"/>
            <a:ext cx="1817109" cy="821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FDE1D-2D7A-412F-AA50-511ED3AC6E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8800" y="2286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4DCC76-6B8A-403B-81CB-0E90EB5C56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0"/>
            <a:ext cx="11404600" cy="4038600"/>
          </a:xfrm>
        </p:spPr>
        <p:txBody>
          <a:bodyPr/>
          <a:lstStyle>
            <a:lvl1pPr marL="231769" indent="-231769">
              <a:defRPr/>
            </a:lvl1pPr>
            <a:lvl2pPr marL="688957" indent="-231769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53006-FB26-45B1-80AA-6376C0DF0BE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40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4406906"/>
            <a:ext cx="80292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2906713"/>
            <a:ext cx="802929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40EC2-4F38-4C97-8CB0-3051DB5088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6" y="228600"/>
            <a:ext cx="111739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016" y="1905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584" y="1905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700F7D-2407-4361-9414-CDE473B91B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E5179-6677-4A0B-B421-9FF6B4E2AC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FEB00-815F-4DFB-A54A-CAEBB95529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41EA8-2B08-41B3-B7E8-D2D9E1E476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608BD-78CB-4EA1-8042-A1B6761169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E87C7-0D41-4580-8676-9A47B87126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016" y="228600"/>
            <a:ext cx="11173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016" y="1905000"/>
            <a:ext cx="111739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523033"/>
            <a:ext cx="111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67D5D16F-D75F-4D0C-B69C-D8087B6CF47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7" name="Picture 13" descr="ru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" y="1447800"/>
            <a:ext cx="12187767" cy="2286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 userDrawn="1"/>
        </p:nvGrpSpPr>
        <p:grpSpPr>
          <a:xfrm>
            <a:off x="11" y="6172200"/>
            <a:ext cx="12187767" cy="696989"/>
            <a:chOff x="11" y="6126167"/>
            <a:chExt cx="12187767" cy="696989"/>
          </a:xfrm>
        </p:grpSpPr>
        <p:pic>
          <p:nvPicPr>
            <p:cNvPr id="1036" name="Picture 12" descr="ins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67000" y="6126169"/>
              <a:ext cx="9144000" cy="696987"/>
            </a:xfrm>
            <a:prstGeom prst="rect">
              <a:avLst/>
            </a:prstGeom>
            <a:noFill/>
          </p:spPr>
        </p:pic>
        <p:pic>
          <p:nvPicPr>
            <p:cNvPr id="7" name="Picture 12" descr="inside"/>
            <p:cNvPicPr>
              <a:picLocks noChangeAspect="1" noChangeArrowheads="1"/>
            </p:cNvPicPr>
            <p:nvPr userDrawn="1"/>
          </p:nvPicPr>
          <p:blipFill rotWithShape="1">
            <a:blip r:embed="rId14" cstate="print"/>
            <a:srcRect r="72500"/>
            <a:stretch/>
          </p:blipFill>
          <p:spPr bwMode="auto">
            <a:xfrm>
              <a:off x="11" y="6126167"/>
              <a:ext cx="2819389" cy="696987"/>
            </a:xfrm>
            <a:prstGeom prst="rect">
              <a:avLst/>
            </a:prstGeom>
            <a:noFill/>
          </p:spPr>
        </p:pic>
        <p:pic>
          <p:nvPicPr>
            <p:cNvPr id="8" name="Picture 12" descr="inside"/>
            <p:cNvPicPr>
              <a:picLocks noChangeAspect="1" noChangeArrowheads="1"/>
            </p:cNvPicPr>
            <p:nvPr userDrawn="1"/>
          </p:nvPicPr>
          <p:blipFill rotWithShape="1">
            <a:blip r:embed="rId14" cstate="print"/>
            <a:srcRect l="95000"/>
            <a:stretch/>
          </p:blipFill>
          <p:spPr bwMode="auto">
            <a:xfrm>
              <a:off x="11730578" y="6126168"/>
              <a:ext cx="457200" cy="69698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231769" indent="-231769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+mn-ea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419600"/>
            <a:ext cx="6705600" cy="1143000"/>
          </a:xfrm>
        </p:spPr>
        <p:txBody>
          <a:bodyPr/>
          <a:lstStyle/>
          <a:p>
            <a:r>
              <a:rPr lang="en-US" sz="3200" dirty="0"/>
              <a:t>SMART SCALE</a:t>
            </a:r>
            <a:br>
              <a:rPr lang="en-US" sz="3200" dirty="0"/>
            </a:br>
            <a:r>
              <a:rPr lang="en-US" sz="3200" dirty="0"/>
              <a:t>FY 2026 (Round 6) Results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7848600" cy="9144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Brooke Jackson, P.E. – SMART SCALE Program Manager</a:t>
            </a:r>
          </a:p>
          <a:p>
            <a:pPr>
              <a:buNone/>
            </a:pPr>
            <a:r>
              <a:rPr lang="en-US" sz="2000" dirty="0"/>
              <a:t>Office of Intermodal Planning and Investment</a:t>
            </a:r>
          </a:p>
          <a:p>
            <a:pPr>
              <a:buNone/>
            </a:pPr>
            <a:r>
              <a:rPr lang="en-US" sz="2000" dirty="0"/>
              <a:t>January 14,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68B1F5-6EB7-4B56-1762-B97DBB910057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FUNDING DISTRIBUTION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Project Selection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038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Step 1 – Fund top-scoring projects within each district eligible for Highway Construction District Grant Program (DGP) funds using DGP funds until the remaining funds are insufficient to fund the next highest-scoring project.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  <a:cs typeface="+mn-cs"/>
              </a:rPr>
              <a:t>DGP eligibility pertains only to localities addressing a VTrans need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 Display" panose="020B0004020202020204" pitchFamily="34" charset="0"/>
              </a:rPr>
              <a:t>Step 2 – Fund remaining top-scoring projects statewide that are eligible for Highway High-Priority Projects Program (HPP) funds using HPP funds until the remaining funds are insufficient to fund the next highest-scoring project.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  <a:cs typeface="+mn-cs"/>
              </a:rPr>
              <a:t>HPP eligibility pertains to localities, transit agencies, and regional entities addressing a </a:t>
            </a:r>
            <a:r>
              <a:rPr lang="en-US" sz="2000" b="0" dirty="0" err="1">
                <a:latin typeface="Aptos Display" panose="020B0004020202020204" pitchFamily="34" charset="0"/>
                <a:cs typeface="+mn-cs"/>
              </a:rPr>
              <a:t>VTrans</a:t>
            </a:r>
            <a:r>
              <a:rPr lang="en-US" sz="2000" b="0" dirty="0">
                <a:latin typeface="Aptos Display" panose="020B0004020202020204" pitchFamily="34" charset="0"/>
                <a:cs typeface="+mn-cs"/>
              </a:rPr>
              <a:t> need on either a Corridor of Statewide Significance (</a:t>
            </a:r>
            <a:r>
              <a:rPr lang="en-US" sz="2000" b="0" dirty="0" err="1">
                <a:latin typeface="Aptos Display" panose="020B0004020202020204" pitchFamily="34" charset="0"/>
                <a:cs typeface="+mn-cs"/>
              </a:rPr>
              <a:t>CoSS</a:t>
            </a:r>
            <a:r>
              <a:rPr lang="en-US" sz="2000" b="0" dirty="0">
                <a:latin typeface="Aptos Display" panose="020B0004020202020204" pitchFamily="34" charset="0"/>
                <a:cs typeface="+mn-cs"/>
              </a:rPr>
              <a:t>) or a Regional Network (RN), and refined policy definitions</a:t>
            </a:r>
          </a:p>
          <a:p>
            <a:endParaRPr lang="en-US" sz="2000" b="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FA9E0A-45F4-84DC-E74A-F086E381AF41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FUNDING DISTRIBUTION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Funding Scenario Summary - $ in millions</a:t>
            </a:r>
            <a:endParaRPr lang="en-US" sz="3200" dirty="0">
              <a:highlight>
                <a:srgbClr val="FFFF00"/>
              </a:highlight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D914A-919C-BF0C-4CC4-BD388C4C2830}"/>
              </a:ext>
            </a:extLst>
          </p:cNvPr>
          <p:cNvSpPr txBox="1"/>
          <p:nvPr/>
        </p:nvSpPr>
        <p:spPr>
          <a:xfrm>
            <a:off x="5943600" y="1598414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68FE1-8703-ECC8-A860-25776D5439BA}"/>
              </a:ext>
            </a:extLst>
          </p:cNvPr>
          <p:cNvSpPr txBox="1"/>
          <p:nvPr/>
        </p:nvSpPr>
        <p:spPr>
          <a:xfrm>
            <a:off x="8001000" y="159575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Step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4DE5AE-8624-9CAA-670A-F6738B0A7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21805"/>
              </p:ext>
            </p:extLst>
          </p:nvPr>
        </p:nvGraphicFramePr>
        <p:xfrm>
          <a:off x="60961" y="1939626"/>
          <a:ext cx="12070078" cy="3717877"/>
        </p:xfrm>
        <a:graphic>
          <a:graphicData uri="http://schemas.openxmlformats.org/drawingml/2006/table">
            <a:tbl>
              <a:tblPr firstRow="1"/>
              <a:tblGrid>
                <a:gridCol w="1647514">
                  <a:extLst>
                    <a:ext uri="{9D8B030D-6E8A-4147-A177-3AD203B41FA5}">
                      <a16:colId xmlns:a16="http://schemas.microsoft.com/office/drawing/2014/main" val="962536434"/>
                    </a:ext>
                  </a:extLst>
                </a:gridCol>
                <a:gridCol w="1168449">
                  <a:extLst>
                    <a:ext uri="{9D8B030D-6E8A-4147-A177-3AD203B41FA5}">
                      <a16:colId xmlns:a16="http://schemas.microsoft.com/office/drawing/2014/main" val="2572959858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902094343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1220305262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806872059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59783164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831705817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1521543690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804088314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3950195551"/>
                    </a:ext>
                  </a:extLst>
                </a:gridCol>
                <a:gridCol w="1028235">
                  <a:extLst>
                    <a:ext uri="{9D8B030D-6E8A-4147-A177-3AD203B41FA5}">
                      <a16:colId xmlns:a16="http://schemas.microsoft.com/office/drawing/2014/main" val="262034457"/>
                    </a:ext>
                  </a:extLst>
                </a:gridCol>
              </a:tblGrid>
              <a:tr h="665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8112" marR="8112" marT="811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Number of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Applications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Available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Previous DGP Cost Increases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Allocated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Remaining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 Allocated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 Remaining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 in Staff Scenario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Allocated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5518"/>
                  </a:ext>
                </a:extLst>
              </a:tr>
              <a:tr h="22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Bristol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$37.0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30368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Culpeper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$68.0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-$6.6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$36.4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1788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Fredericksburg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$76.2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$73.5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$90.3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83503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Hampton Roads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$121.6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$111.9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$139.2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31857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Lynchburg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$85.9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$82.4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$82.4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1029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Virginia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$97.4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882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$104.9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$82.6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$22.2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$255.8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$338.5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6865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Salem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$64.3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20734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Staunton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$39.4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-$6.0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$25.3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$8.1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$44.7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$69.9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6136"/>
                  </a:ext>
                </a:extLst>
              </a:tr>
              <a:tr h="227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HPP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29741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112" marR="8112" marT="811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$694.6</a:t>
                      </a:r>
                    </a:p>
                  </a:txBody>
                  <a:tcPr marL="8112" marR="73007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12" marR="73007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8112" marR="73007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$602.5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$79.5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$381.0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$3.6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$983.6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81509"/>
                  </a:ext>
                </a:extLst>
              </a:tr>
              <a:tr h="1622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99851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Starting Total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$1,079.3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2" marR="8112" marT="811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2" marR="8112" marT="811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11947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Remaining Total</a:t>
                      </a:r>
                    </a:p>
                  </a:txBody>
                  <a:tcPr marL="8112" marR="8112" marT="81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$83.1 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73007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2" marR="8112" marT="8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5071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57B4D3-64E1-DC64-718A-D7F06A4A4E66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FUNDING DISTRIBUTION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60A35-9EC5-478D-A5EC-DA3EEAD4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Summary of Principal Improvement Type - $ in millions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1D9313-553F-403F-9A21-5F55A56B4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0179"/>
              </p:ext>
            </p:extLst>
          </p:nvPr>
        </p:nvGraphicFramePr>
        <p:xfrm>
          <a:off x="1054100" y="2628900"/>
          <a:ext cx="10083800" cy="2590800"/>
        </p:xfrm>
        <a:graphic>
          <a:graphicData uri="http://schemas.openxmlformats.org/drawingml/2006/table">
            <a:tbl>
              <a:tblPr firstRow="1"/>
              <a:tblGrid>
                <a:gridCol w="2311400">
                  <a:extLst>
                    <a:ext uri="{9D8B030D-6E8A-4147-A177-3AD203B41FA5}">
                      <a16:colId xmlns:a16="http://schemas.microsoft.com/office/drawing/2014/main" val="16874532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6549485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26679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981300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309024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14141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4387824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Principal Improvement Type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Applications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Percent of Request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 in Staff 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Funding Allocated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Percent of Funded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188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$7,216.5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726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Bike/Pedestrian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76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 Transit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8221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5988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Rail Transit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093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Rail Freight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414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$8,169.6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4483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015CB-3A72-4CA5-8F4E-92829F90BB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2A3C99-08BE-404C-22FE-03D6921EE852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- Bristol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D17E74-4240-730C-81FA-9BC6B173D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64436"/>
              </p:ext>
            </p:extLst>
          </p:nvPr>
        </p:nvGraphicFramePr>
        <p:xfrm>
          <a:off x="60960" y="1737360"/>
          <a:ext cx="12070081" cy="1220140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3592389767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2804859524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1530794997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3846657681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1538589485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3056349753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87951903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 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5937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11745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23 at Wise-Norton Road (Route 757) Turn Lane Improvement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Wise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$5,315,212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$5,315,212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1188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11589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75 at Green Springs Church Road Turn Lane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$11,456,597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$11,456,597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6627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11735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Cummings St at US 11 and Remsburg Dr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Abingdon Town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$10,411,602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$10,411,602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10998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- 3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$27,183,411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$27,183,411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836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8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AD5C0C-5C27-9849-138B-EAF024925D7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- Culpeper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E9B75D-CEC0-1572-E3B2-1C129F0A8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64679"/>
              </p:ext>
            </p:extLst>
          </p:nvPr>
        </p:nvGraphicFramePr>
        <p:xfrm>
          <a:off x="60960" y="1737360"/>
          <a:ext cx="12070081" cy="1393434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1442111178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2645867577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2657590100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1320256985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3235053601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1387472083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2228867910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4753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11573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Rt. 229, Rt.694 Double Lane Roundabout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Culpeper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$22,963,251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$22,963,251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7.47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2670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11794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Ira Hoffman Roundabout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Culpeper Town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$20,941,406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$20,941,406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698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11487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US250/Peter Jeff. Pkway and Rolkin Road Pipeline Bundle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Charlottesville-Albemarle MPO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$36,406,798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$36,406,798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16941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11732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 Highway and Branch Avenue Intersection Improvement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Warrenton Town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$13,140,255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$13,140,255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81179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- 4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$93,451,710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$93,451,710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2536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4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2DBA70-9FC7-702E-0C98-DF25E3B8DF29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Fredericksburg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FAF102-DE97-0D1A-D68A-FBE4602B9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53920"/>
              </p:ext>
            </p:extLst>
          </p:nvPr>
        </p:nvGraphicFramePr>
        <p:xfrm>
          <a:off x="60960" y="1737360"/>
          <a:ext cx="12070081" cy="1393434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787082506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1464739126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1335437457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831482872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2164159013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1104824643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3097784152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1099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11663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Paige and Marye Route 1 Intersection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Caroline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$7,085,483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$7,085,483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0486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11661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Turn Lanes at Lake Caroline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Caroline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$9,043,110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$9,043,110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10.23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555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11640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 3 Pipeline Old Plank Road to Salem Church Rd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George Washington RC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$16,803,447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$16,803,447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6.43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5340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11624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Rte.1 Southpoint Pkwy Intersection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Spotsylvania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$68,659,081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$57,371,621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5.65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8096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- 4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$101,591,121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$90,303,661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0644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725BB5-827B-4B34-A5E0-C34A127F4D71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Hampton Roads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65E158-B8C0-B912-3091-5F9600EB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05252"/>
              </p:ext>
            </p:extLst>
          </p:nvPr>
        </p:nvGraphicFramePr>
        <p:xfrm>
          <a:off x="60960" y="1737360"/>
          <a:ext cx="12070081" cy="2606492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3027361451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401372698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2780978581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3962620560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3314443135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807258937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1068500614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5537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11807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Rt 17 Widening Phase 1 Lane Extension @ State Rt 669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Isle of Wight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$15,913,234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$13,910,234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23.35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4856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11560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STARS - Jefferson Corridor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Newport News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$10,882,866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$10,882,866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61679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11561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Warwick Blvd &amp; Colony Dr Intersection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Newport News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$4,762,574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$4,762,574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14.73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947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11743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Pipeline HR-23-06: Monticello Ave Spot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Norfolk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$7,567,531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$7,567,531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0496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11699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Crosswalks on Merrimac Trail at 2nd St. and Penniman Rd.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York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$1,825,592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$1,825,592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7338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11559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Jefferson &amp; J. Clyde Morris Blvd Intersection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Newport News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$21,403,026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$21,403,026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8.43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8312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11791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Pipeline HR04 Military Highway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Norfolk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$4,506,963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$4,506,963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8.15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1772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11683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Little Creek Road Bicycle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Norfolk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$5,419,436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$5,419,436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47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11812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Northampton Segment: Eastern Shore of Virginia Rail Trail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Northampton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$17,814,640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$17,814,640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5.88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338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11671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Virginia Beach Trail Phase IV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Virginia Beach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$23,792,343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$23,792,343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417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11811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 17 Widening Phase 2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Isle of Wight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$27,334,264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$27,334,264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33192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- 11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$141,222,469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$139,219,469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7878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5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9935FE-B46A-0074-ED46-D074AE1BA2AF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Lynchburg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92AD76-FD75-A5D0-C3BA-5BF704271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67693"/>
              </p:ext>
            </p:extLst>
          </p:nvPr>
        </p:nvGraphicFramePr>
        <p:xfrm>
          <a:off x="60960" y="1737360"/>
          <a:ext cx="12070081" cy="1393434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2255297375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2187929283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3724509449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3895546278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1113968210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2343811210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4121932205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8048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11691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Orphanage Road and Franklin Turnpike Traffic Signal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Pittsylvania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$5,973,029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$5,973,029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8351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11471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151 at Tanbark Drive Roundabout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Nelson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$12,693,049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$12,693,049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1569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Timberlake Road Improvements (Greenview Dr. to Laxton Rd.)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Campbell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$33,364,620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$33,364,620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99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11492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29 Safety Improvements - Southern Section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Campbell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$30,407,170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$30,407,170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40316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- 4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$82,437,868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$82,437,868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6385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47839-D3C9-4D68-9423-E27E3DE50668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Northern Virginia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A9F488-12CE-E654-CA77-18FAB9B0A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01294"/>
              </p:ext>
            </p:extLst>
          </p:nvPr>
        </p:nvGraphicFramePr>
        <p:xfrm>
          <a:off x="60960" y="1737360"/>
          <a:ext cx="12070081" cy="1393434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320231162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2503921190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3470581811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3946645777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175503633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3759729627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261245941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3241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Duke St and Route 1 Intersection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Alexandria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$6,577,065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$6,577,065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2113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11577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50 at VA 27 Interchange Access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Arlington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$32,348,376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$32,348,376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4151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11475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29 (Lee Highway) Corridor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William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$40,463,612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$40,463,612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0498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11469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Cascades Pkwy Bike &amp;Ped (Church Rd. to Victoria Station Dr)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$13,932,841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$9,296,841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92228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- 4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$93,321,894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$88,685,894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8563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652174-6865-37A7-D4C1-E570084BDA91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Richmond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8C74B6-9D2E-3413-2222-F381B3F1A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94713"/>
              </p:ext>
            </p:extLst>
          </p:nvPr>
        </p:nvGraphicFramePr>
        <p:xfrm>
          <a:off x="60960" y="1737360"/>
          <a:ext cx="12070081" cy="3126374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561424970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2464011646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1849627073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4103510274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2130527847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2276898888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655068402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 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2820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11598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Fairground Rd/Maidens Rd Roundabout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Goochland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$8,465,347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$5,175,347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22.24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3162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11596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Rte 288 - New SB Auxiliary Lane South of U.S. 250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Goochland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$21,937,569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$14,437,569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17.82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9787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11656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 Broad St &amp; Glenside Dr Intersection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Henrico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$12,199,788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$10,199,788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091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11689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Operational and Bike/Ped Improvements on US Route Corridor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Hanover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$14,460,668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$11,960,668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0750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11456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I-95/Route 10 Interchange Improvement, Phase II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 Regional TPO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$49,199,490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$30,535,523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11.07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7104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11508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Mechanicsville Tpke (Rte 360) SUP - Laburnum Ave to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Henrico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$27,607,338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$25,107,338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6039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11441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Belt Boulevard (SR161) Transit Streetscape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 Regional TPO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$33,373,813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$31,373,813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10.03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9669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11740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I-95@Rives Rd Exit Roundabouts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Petersburg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$20,995,240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$15,743,044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9.39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2350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11595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250 at Route 288 Interchange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Goochland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$29,961,918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$22,461,918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6827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11590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Busy Street Extended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PlanRVA Richmond Regional PDC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$22,293,031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$14,762,577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5.93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966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11608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Winston Churchill Drive Corridor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Tri-Cities Area MPO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$42,654,365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$42,654,365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8325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11605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I-85/95 Interchange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Tri-Cities Area MPO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$45,990,644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$45,990,644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88051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11792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I-95 and Route 54 Interchange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Ashland Town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$45,756,123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$41,091,948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4.98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3482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11509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360/I-64 Interchange Improvements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PlanRVA Richmond Regional PDC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$26,971,616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$26,971,616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1638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- 14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$401,866,950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$338,466,158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9074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0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F9391CA-AA59-494B-ED55-D3A64306A7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06400" y="320040"/>
            <a:ext cx="114046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0B0004020202020204" pitchFamily="34" charset="0"/>
                <a:ea typeface="+mj-ea"/>
                <a:cs typeface="Arial"/>
              </a:rPr>
              <a:t>SMART SCALE FY 2026 Results Agenda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Display" panose="020B0004020202020204" pitchFamily="34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336" y="1676400"/>
            <a:ext cx="11404600" cy="4736756"/>
          </a:xfrm>
        </p:spPr>
        <p:txBody>
          <a:bodyPr numCol="1"/>
          <a:lstStyle/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Process Overview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FY 2026 Funding Distribution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FY 2026 Staff Recommended Scenario by District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0AA"/>
                </a:solidFill>
                <a:latin typeface="Aptos Display" panose="020B0004020202020204" pitchFamily="34" charset="0"/>
                <a:cs typeface="Arial"/>
              </a:rPr>
              <a:t>Next Steps</a:t>
            </a:r>
          </a:p>
          <a:p>
            <a:pPr marL="231140" lvl="1" indent="-23114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0AA"/>
              </a:solidFill>
              <a:latin typeface="Aptos Display" panose="020B0004020202020204" pitchFamily="34" charset="0"/>
              <a:cs typeface="Arial"/>
            </a:endParaRPr>
          </a:p>
          <a:p>
            <a:pPr marL="231140" lvl="1" indent="-23114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0AA"/>
              </a:solidFill>
              <a:latin typeface="Aptos Display" panose="020B0004020202020204" pitchFamily="34" charset="0"/>
              <a:cs typeface="Arial"/>
            </a:endParaRPr>
          </a:p>
          <a:p>
            <a:pPr marL="231140" lvl="1" indent="-23114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0AA"/>
              </a:solidFill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8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B37619-93C9-9343-3681-296081E2C27D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Salem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5265A2-4BC5-8743-D4CF-41EE3B3A2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03370"/>
              </p:ext>
            </p:extLst>
          </p:nvPr>
        </p:nvGraphicFramePr>
        <p:xfrm>
          <a:off x="60960" y="1737360"/>
          <a:ext cx="12070081" cy="1220140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3794951739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4206927594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2778616615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290301257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2955886584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1283098790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153775084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 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7150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11538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Carrollton Pike (Rt 58) at Coulson Church Rd (Rt 620) RCUT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Carroll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$10,531,849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$10,531,849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4.39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8713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11728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Roundabout at Dillons Fork Rd (609) and The Great Rd (683)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Henry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$17,978,683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$17,978,683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8885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11539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Intersection Improvements at Route 100 and Route 221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Carroll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$25,397,984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$25,397,984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076656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- 3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$53,908,516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$53,908,516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2417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75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0E3BCB-FF71-7A89-EBC7-3DA19642E71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STAFF RECOMMENDED SCENARIO BY DISTRICT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Staff Recommended Scenario – Staunton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FDDB8-1F22-C5A2-A4A0-E6C2ECF9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82429"/>
              </p:ext>
            </p:extLst>
          </p:nvPr>
        </p:nvGraphicFramePr>
        <p:xfrm>
          <a:off x="60960" y="1737360"/>
          <a:ext cx="12070081" cy="1740022"/>
        </p:xfrm>
        <a:graphic>
          <a:graphicData uri="http://schemas.openxmlformats.org/drawingml/2006/table">
            <a:tbl>
              <a:tblPr firstRow="1"/>
              <a:tblGrid>
                <a:gridCol w="861287">
                  <a:extLst>
                    <a:ext uri="{9D8B030D-6E8A-4147-A177-3AD203B41FA5}">
                      <a16:colId xmlns:a16="http://schemas.microsoft.com/office/drawing/2014/main" val="3939080162"/>
                    </a:ext>
                  </a:extLst>
                </a:gridCol>
                <a:gridCol w="4727012">
                  <a:extLst>
                    <a:ext uri="{9D8B030D-6E8A-4147-A177-3AD203B41FA5}">
                      <a16:colId xmlns:a16="http://schemas.microsoft.com/office/drawing/2014/main" val="881328370"/>
                    </a:ext>
                  </a:extLst>
                </a:gridCol>
                <a:gridCol w="2384635">
                  <a:extLst>
                    <a:ext uri="{9D8B030D-6E8A-4147-A177-3AD203B41FA5}">
                      <a16:colId xmlns:a16="http://schemas.microsoft.com/office/drawing/2014/main" val="1522085499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2993256946"/>
                    </a:ext>
                  </a:extLst>
                </a:gridCol>
                <a:gridCol w="1175213">
                  <a:extLst>
                    <a:ext uri="{9D8B030D-6E8A-4147-A177-3AD203B41FA5}">
                      <a16:colId xmlns:a16="http://schemas.microsoft.com/office/drawing/2014/main" val="2246239989"/>
                    </a:ext>
                  </a:extLst>
                </a:gridCol>
                <a:gridCol w="1143016">
                  <a:extLst>
                    <a:ext uri="{9D8B030D-6E8A-4147-A177-3AD203B41FA5}">
                      <a16:colId xmlns:a16="http://schemas.microsoft.com/office/drawing/2014/main" val="3142959938"/>
                    </a:ext>
                  </a:extLst>
                </a:gridCol>
                <a:gridCol w="603705">
                  <a:extLst>
                    <a:ext uri="{9D8B030D-6E8A-4147-A177-3AD203B41FA5}">
                      <a16:colId xmlns:a16="http://schemas.microsoft.com/office/drawing/2014/main" val="2818461854"/>
                    </a:ext>
                  </a:extLst>
                </a:gridCol>
              </a:tblGrid>
              <a:tr h="51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Organization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 SCALE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Step Funded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0559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11746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50/17/522 Partial Median U-turn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Win-Fred MPO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$18,452,893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$14,762,314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17.68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7042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Mt. Clinton Pike Corridor Safety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Harrisonburg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$12,347,319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$12,347,319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9.96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2074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11819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Gateway Drive Ext. and Intersection with Valley Mill Road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Frederick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$12,861,272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$10,289,018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5094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11614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 Republic Road at I-81 Exit 245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Harrisonburg-Rockingham MPO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$10,507,440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$10,507,440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5.65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9040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11604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Waynesboro Transit Access Project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Waynesboro City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$2,635,351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$2,635,351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5.37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4798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11566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Route 256/I-81 Interchange: Three Lane Bridge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Augusta County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$19,384,059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$19,384,059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4.24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DGP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79697"/>
                  </a:ext>
                </a:extLst>
              </a:tr>
              <a:tr h="185965"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 Staff Recommended - 6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$76,188,334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3538A"/>
                          </a:solidFill>
                          <a:effectLst/>
                          <a:latin typeface="Arial" panose="020B0604020202020204" pitchFamily="34" charset="0"/>
                        </a:rPr>
                        <a:t>$69,925,501 </a:t>
                      </a: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13538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0369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Next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ptos Display" panose="020B0004020202020204" pitchFamily="34" charset="0"/>
              </a:rPr>
              <a:t>February to April </a:t>
            </a:r>
            <a:r>
              <a:rPr lang="en-US" sz="2400" b="0" dirty="0">
                <a:latin typeface="Aptos Display" panose="020B0004020202020204" pitchFamily="34" charset="0"/>
              </a:rPr>
              <a:t>– Board to consider potential revisions to staff recommended funding scenario 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April to May </a:t>
            </a:r>
            <a:r>
              <a:rPr lang="en-US" sz="2400" b="0" dirty="0">
                <a:latin typeface="Aptos Display" panose="020B0004020202020204" pitchFamily="34" charset="0"/>
              </a:rPr>
              <a:t>– Public hearings (Spring SYIP Meetings) on staff recommended scenario and any potential revisions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May CTB meeting </a:t>
            </a:r>
            <a:r>
              <a:rPr lang="en-US" sz="2400" b="0" dirty="0">
                <a:latin typeface="Aptos Display" panose="020B0004020202020204" pitchFamily="34" charset="0"/>
              </a:rPr>
              <a:t>– Consensus funding scenario developed</a:t>
            </a:r>
          </a:p>
          <a:p>
            <a:r>
              <a:rPr lang="en-US" sz="2400" dirty="0">
                <a:latin typeface="Aptos Display" panose="020B0004020202020204" pitchFamily="34" charset="0"/>
              </a:rPr>
              <a:t>June CTB meeting </a:t>
            </a:r>
            <a:r>
              <a:rPr lang="en-US" sz="2400" b="0" dirty="0">
                <a:latin typeface="Aptos Display" panose="020B0004020202020204" pitchFamily="34" charset="0"/>
              </a:rPr>
              <a:t>– Adoption of Six-Year Improvement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B43C-B2B7-4271-B3D6-FD3FA39EA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5313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8E297-9B01-66BE-DA8D-3D983797B0E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2134E-CA69-291D-52C8-D0E81B15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History and Purpose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2FC5B-70E0-A226-C720-6FF2BE28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618033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ptos Display" panose="020B0004020202020204" pitchFamily="34" charset="0"/>
              </a:rPr>
              <a:t>SMART SCALE was created to improve the transparency and accountability of project selection and stabilize the Six-Year Improvement Program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2300" dirty="0">
                <a:latin typeface="Aptos Display" panose="020B0004020202020204" pitchFamily="34" charset="0"/>
              </a:rPr>
              <a:t>Effective July 1, 2014 (Virginia House Bill 2,  defined in § 33.2-214.1), required developing a prioritization process that the CTB was to use for project selection by July 2016. 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Needed to remove the political element and select projects that bring the best value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2300" dirty="0">
                <a:latin typeface="Aptos Display" panose="020B0004020202020204" pitchFamily="34" charset="0"/>
              </a:rPr>
              <a:t>It reformed Virginia’s transportation programming process by requiring the use of a data-driven, outcome-based prioritization process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SMART SCALE has improved the transparency and accountability of project selection </a:t>
            </a:r>
          </a:p>
          <a:p>
            <a:pPr lvl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The process scores projects based on an objective and fair analysis that is applied statewide 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2300" dirty="0">
                <a:latin typeface="Aptos Display" panose="020B0004020202020204" pitchFamily="34" charset="0"/>
              </a:rPr>
              <a:t>SMART SCALE is a tool to help CTB select projects that provide the greatest benefits for tax dollars spent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latin typeface="Aptos Display" panose="020B0004020202020204" pitchFamily="34" charset="0"/>
            </a:endParaRPr>
          </a:p>
          <a:p>
            <a:endParaRPr lang="en-US" sz="2400" dirty="0">
              <a:latin typeface="Aptos Display" panose="020B0004020202020204" pitchFamily="34" charset="0"/>
            </a:endParaRPr>
          </a:p>
          <a:p>
            <a:endParaRPr lang="en-US" sz="240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9F8E-C033-0CF5-B3F6-A6BA72BDD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58E297-9B01-66BE-DA8D-3D983797B0EE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2134E-CA69-291D-52C8-D0E81B15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Virginia Code§ 33.2-214.1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2FC5B-70E0-A226-C720-6FF2BE28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76400"/>
            <a:ext cx="11404600" cy="461803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 Display" panose="020B0004020202020204" pitchFamily="34" charset="0"/>
              </a:rPr>
              <a:t>Benefit-Cost Relationship 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 Display" panose="020B0004020202020204" pitchFamily="34" charset="0"/>
              </a:rPr>
              <a:t>Six Factor Areas Required (SCALE) – </a:t>
            </a:r>
            <a:r>
              <a:rPr lang="en-US" sz="2200" b="0" dirty="0">
                <a:latin typeface="Aptos Display" panose="020B0004020202020204" pitchFamily="34" charset="0"/>
              </a:rPr>
              <a:t>safety, congestion mitigation, accessibility, land use*, economic development, and environmental quality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 Display" panose="020B0004020202020204" pitchFamily="34" charset="0"/>
              </a:rPr>
              <a:t>Multi-Modal Project Evaluation – </a:t>
            </a:r>
            <a:r>
              <a:rPr lang="en-US" sz="2200" b="0" dirty="0">
                <a:latin typeface="Aptos Display" panose="020B0004020202020204" pitchFamily="34" charset="0"/>
              </a:rPr>
              <a:t>must consider highway, transit, rail, roadway, technology operational improvements, and transportation demand management strategies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 Display" panose="020B0004020202020204" pitchFamily="34" charset="0"/>
              </a:rPr>
              <a:t>Meet a VTrans Need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 Display" panose="020B0004020202020204" pitchFamily="34" charset="0"/>
              </a:rPr>
              <a:t>Projects must be fully funded when added to the SYIP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  <a:buNone/>
            </a:pPr>
            <a:r>
              <a:rPr lang="en-US" sz="2200" b="0" i="1" dirty="0">
                <a:latin typeface="Aptos Display" panose="020B0004020202020204" pitchFamily="34" charset="0"/>
              </a:rPr>
              <a:t>*Note: Land Use is required in populations over 200,000 defined in the 6th enactment clause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>
              <a:latin typeface="Aptos Display" panose="020B0004020202020204" pitchFamily="34" charset="0"/>
            </a:endParaRPr>
          </a:p>
          <a:p>
            <a:endParaRPr lang="en-US" sz="2200" dirty="0">
              <a:latin typeface="Aptos Display" panose="020B0004020202020204" pitchFamily="34" charset="0"/>
            </a:endParaRPr>
          </a:p>
          <a:p>
            <a:endParaRPr lang="en-US" sz="220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29F8E-C033-0CF5-B3F6-A6BA72BDD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53006-FB26-45B1-80AA-6376C0DF0B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1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13C3C2-77C4-799E-A9FA-A7A3259743B4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82264D-872E-809E-FCAC-1A707E2E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Virginia Code§ 33.2-214.1, Cont’d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673352"/>
            <a:ext cx="11023600" cy="4038600"/>
          </a:xfrm>
        </p:spPr>
        <p:txBody>
          <a:bodyPr/>
          <a:lstStyle/>
          <a:p>
            <a:r>
              <a:rPr lang="en-US" sz="2000" dirty="0">
                <a:latin typeface="Aptos Display" panose="020B0004020202020204" pitchFamily="34" charset="0"/>
              </a:rPr>
              <a:t>No later than 150 days prior to a vote to include projects or strategies evaluated in the Six-Year Improvement Program, the Office of Intermodal Planning and Investment shall make public, in an accessible format,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(</a:t>
            </a:r>
            <a:r>
              <a:rPr lang="en-US" sz="2000" b="0" dirty="0" err="1">
                <a:latin typeface="Aptos Display" panose="020B0004020202020204" pitchFamily="34" charset="0"/>
              </a:rPr>
              <a:t>i</a:t>
            </a:r>
            <a:r>
              <a:rPr lang="en-US" sz="2000" b="0" dirty="0">
                <a:latin typeface="Aptos Display" panose="020B0004020202020204" pitchFamily="34" charset="0"/>
              </a:rPr>
              <a:t>) a recommended list of projects and strategies for inclusion in the Six-Year Improvement Program based on the results of such evaluation;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(ii) the results of the screening of candidate projects and strategies, including whether such projects are located on a primary evacuation route;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(iii) whether a project has been designed to be or the project sponsor has committed that the design will be resilient;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(iv) the results of the evaluation of candidate projects and strategies, including the weighting of factors and the criteria used to determine the value of each factor.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7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7D822D-0C80-81DB-8DEB-2D291D1D9EAA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BFF3959-4DBA-107F-47BB-3DF044CE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Implemented Improvements from 2023 SMART SCALE Review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DB507C-7BDC-7942-9DA8-76D4FE5C6E03}"/>
              </a:ext>
            </a:extLst>
          </p:cNvPr>
          <p:cNvSpPr txBox="1">
            <a:spLocks/>
          </p:cNvSpPr>
          <p:nvPr/>
        </p:nvSpPr>
        <p:spPr bwMode="auto">
          <a:xfrm>
            <a:off x="406400" y="1676400"/>
            <a:ext cx="11404600" cy="461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69" indent="-231769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57" indent="-23176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Administrative Improvements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Applications pass readiness gates before submission to improve quality and reduce staff resources </a:t>
            </a:r>
          </a:p>
          <a:p>
            <a:pPr marL="457200" lvl="1" eaLnBrk="1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Considering applicant delivery performance in final Board consensus funding decisions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ptos Display" panose="020B0004020202020204" pitchFamily="34" charset="0"/>
              </a:rPr>
              <a:t>Policy Improvements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Clarified High-Priority Projects Program (HPP) definition to ensure projects are of statewide or regional significance by </a:t>
            </a:r>
          </a:p>
          <a:p>
            <a:pPr marL="914389" lvl="3" eaLnBrk="1" hangingPunct="1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Aptos Display" panose="020B0004020202020204" pitchFamily="34" charset="0"/>
              </a:rPr>
              <a:t>refining the definition to include “what” type of projects are eligible</a:t>
            </a:r>
          </a:p>
          <a:p>
            <a:pPr marL="914389" lvl="3" eaLnBrk="1" hangingPunct="1">
              <a:spcBef>
                <a:spcPts val="4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Aptos Display" panose="020B0004020202020204" pitchFamily="34" charset="0"/>
              </a:rPr>
              <a:t>distributing all HPP program funds based on statewide rankings of SMART SCALE scores, rather than districtwide rankings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Reduced the influence of the one-factor majority of the Land Use factor by making it multiplier of all other factor areas and modifying the other factor weightings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Applied a forward-looking congestion benefit for 7 years in the future, to better align with project design requirements that are based on future growth volumes and consider future economic growth</a:t>
            </a:r>
          </a:p>
          <a:p>
            <a:pPr marL="457200" lvl="1" eaLnBrk="1" hangingPunct="1">
              <a:spcBef>
                <a:spcPts val="4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b="0" kern="0" dirty="0">
                <a:latin typeface="Aptos Display" panose="020B0004020202020204" pitchFamily="34" charset="0"/>
              </a:rPr>
              <a:t>Incorporate key economic priorities of the Commonwealth to reflect best-in-class economic impact assessments used by VEDP </a:t>
            </a:r>
          </a:p>
          <a:p>
            <a:pPr lvl="1" eaLnBrk="1" hangingPunct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800" b="0" kern="0" dirty="0">
              <a:latin typeface="Aptos Display" panose="020B0004020202020204" pitchFamily="34" charset="0"/>
            </a:endParaRPr>
          </a:p>
          <a:p>
            <a:pPr marL="0" indent="0" eaLnBrk="1" hangingPunct="1">
              <a:buNone/>
            </a:pPr>
            <a:endParaRPr lang="en-US" sz="1800" kern="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C4EAC-F75C-896F-5C38-31D0A229C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1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999328-31A3-5103-16B7-C972C9E8AE03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Implemented Improvements from 2023 SMART SCALE Review </a:t>
            </a:r>
            <a:br>
              <a:rPr lang="en-US" sz="3200" dirty="0">
                <a:latin typeface="Aptos Display" panose="020B0004020202020204" pitchFamily="34" charset="0"/>
              </a:rPr>
            </a:br>
            <a:r>
              <a:rPr lang="en-US" sz="3200" dirty="0">
                <a:latin typeface="Aptos Display" panose="020B0004020202020204" pitchFamily="34" charset="0"/>
              </a:rPr>
              <a:t>Evaluation Factors and Weighting</a:t>
            </a:r>
          </a:p>
        </p:txBody>
      </p:sp>
      <p:pic>
        <p:nvPicPr>
          <p:cNvPr id="6" name="Picture 5" descr="Multiple graphics summarizing the information from the previous slide.">
            <a:extLst>
              <a:ext uri="{FF2B5EF4-FFF2-40B4-BE49-F238E27FC236}">
                <a16:creationId xmlns:a16="http://schemas.microsoft.com/office/drawing/2014/main" id="{FC37EBFC-3B4B-2CE6-1A85-297F4180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" y="1682344"/>
            <a:ext cx="11875309" cy="45660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4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3FCB91-64B9-90B4-9F67-12DF04B9D16B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PROCESS OVERVIEW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SMART SCALE FY 2026 (Round 6) </a:t>
            </a:r>
            <a:br>
              <a:rPr lang="en-US" sz="3200" dirty="0">
                <a:latin typeface="Aptos Display" panose="020B0004020202020204" pitchFamily="34" charset="0"/>
              </a:rPr>
            </a:br>
            <a:r>
              <a:rPr lang="en-US" sz="3200" dirty="0">
                <a:latin typeface="Aptos Display" panose="020B0004020202020204" pitchFamily="34" charset="0"/>
              </a:rPr>
              <a:t>Summary and Comparison to Prior Rounds</a:t>
            </a:r>
          </a:p>
        </p:txBody>
      </p:sp>
      <p:pic>
        <p:nvPicPr>
          <p:cNvPr id="5" name="Picture 4" descr="A table showing funding from each SMART SCALE round">
            <a:extLst>
              <a:ext uri="{FF2B5EF4-FFF2-40B4-BE49-F238E27FC236}">
                <a16:creationId xmlns:a16="http://schemas.microsoft.com/office/drawing/2014/main" id="{1867DC67-FA49-A234-D5AB-32CEF1AC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" y="1627632"/>
            <a:ext cx="11875309" cy="4566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EB6DD8-3B9E-1AE1-57B7-1F16F4B4E2D3}"/>
              </a:ext>
            </a:extLst>
          </p:cNvPr>
          <p:cNvSpPr txBox="1"/>
          <p:nvPr/>
        </p:nvSpPr>
        <p:spPr>
          <a:xfrm>
            <a:off x="533400" y="6092457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000000"/>
                </a:solidFill>
              </a:rPr>
              <a:t>*Total of scored applications funding requested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8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391816-6D39-CCA2-89C5-EC63A90953BC}"/>
              </a:ext>
            </a:extLst>
          </p:cNvPr>
          <p:cNvSpPr/>
          <p:nvPr/>
        </p:nvSpPr>
        <p:spPr bwMode="auto">
          <a:xfrm>
            <a:off x="0" y="0"/>
            <a:ext cx="12192000" cy="33941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13976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Arial"/>
              </a:rPr>
              <a:t>FY 2026 FUNDING DISTRIBUTION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20040"/>
            <a:ext cx="11404600" cy="1143000"/>
          </a:xfrm>
        </p:spPr>
        <p:txBody>
          <a:bodyPr/>
          <a:lstStyle/>
          <a:p>
            <a:r>
              <a:rPr lang="en-US" sz="3200" dirty="0">
                <a:latin typeface="Aptos Display" panose="020B0004020202020204" pitchFamily="34" charset="0"/>
              </a:rPr>
              <a:t>Funding Distribution for FY 2026 (Round 6) – $ in millions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DB805-EEC0-80A3-E690-88B133DD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2724"/>
              </p:ext>
            </p:extLst>
          </p:nvPr>
        </p:nvGraphicFramePr>
        <p:xfrm>
          <a:off x="5843016" y="1874520"/>
          <a:ext cx="6126480" cy="4206239"/>
        </p:xfrm>
        <a:graphic>
          <a:graphicData uri="http://schemas.openxmlformats.org/drawingml/2006/table">
            <a:tbl>
              <a:tblPr firstRow="1"/>
              <a:tblGrid>
                <a:gridCol w="2071545">
                  <a:extLst>
                    <a:ext uri="{9D8B030D-6E8A-4147-A177-3AD203B41FA5}">
                      <a16:colId xmlns:a16="http://schemas.microsoft.com/office/drawing/2014/main" val="2028272818"/>
                    </a:ext>
                  </a:extLst>
                </a:gridCol>
                <a:gridCol w="1469179">
                  <a:extLst>
                    <a:ext uri="{9D8B030D-6E8A-4147-A177-3AD203B41FA5}">
                      <a16:colId xmlns:a16="http://schemas.microsoft.com/office/drawing/2014/main" val="4136972410"/>
                    </a:ext>
                  </a:extLst>
                </a:gridCol>
                <a:gridCol w="1292878">
                  <a:extLst>
                    <a:ext uri="{9D8B030D-6E8A-4147-A177-3AD203B41FA5}">
                      <a16:colId xmlns:a16="http://schemas.microsoft.com/office/drawing/2014/main" val="2509096448"/>
                    </a:ext>
                  </a:extLst>
                </a:gridCol>
                <a:gridCol w="1292878">
                  <a:extLst>
                    <a:ext uri="{9D8B030D-6E8A-4147-A177-3AD203B41FA5}">
                      <a16:colId xmlns:a16="http://schemas.microsoft.com/office/drawing/2014/main" val="1772329047"/>
                    </a:ext>
                  </a:extLst>
                </a:gridCol>
              </a:tblGrid>
              <a:tr h="90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DGP 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Previous DGP Cost Increases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HPP</a:t>
                      </a:r>
                      <a:b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0392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Bristol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3763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Culpeper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$68.0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83761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Fredericksburg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$76.2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79547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Hampton Roads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$121.6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25741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Lynchburg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$85.9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95725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Virginia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$97.4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37424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$104.9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20992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$64.3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29874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Staunton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$39.4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-$6.0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27148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HPP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76067"/>
                  </a:ext>
                </a:extLst>
              </a:tr>
              <a:tr h="308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$694.6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$384.7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97282"/>
                  </a:ext>
                </a:extLst>
              </a:tr>
            </a:tbl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1069B8-7EB9-A43C-9041-0D80218B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74520"/>
            <a:ext cx="5003800" cy="4038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 Display" panose="020B0004020202020204" pitchFamily="34" charset="0"/>
              </a:rPr>
              <a:t>Draft allocations for HPP and DGP represent the best-case scenario 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</a:rPr>
              <a:t> Full financial impact of emergency response (Helene and snow) for FY 2025 is uncertain based on activity to date for VDOT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Aptos Display" panose="020B0004020202020204" pitchFamily="34" charset="0"/>
                <a:cs typeface="+mn-cs"/>
              </a:rPr>
              <a:t>Spending in the coming months will determine if a revision to the current year budget is necessary (By May 2025)</a:t>
            </a:r>
          </a:p>
          <a:p>
            <a:endParaRPr lang="en-US" sz="2000" b="0" dirty="0">
              <a:latin typeface="Aptos Display" panose="020B00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3006-FB26-45B1-80AA-6376C0DF0B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8090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1">
  <a:themeElements>
    <a:clrScheme name="Sketch1 2">
      <a:dk1>
        <a:srgbClr val="0060AA"/>
      </a:dk1>
      <a:lt1>
        <a:srgbClr val="FFFFFF"/>
      </a:lt1>
      <a:dk2>
        <a:srgbClr val="2B44FF"/>
      </a:dk2>
      <a:lt2>
        <a:srgbClr val="2D2015"/>
      </a:lt2>
      <a:accent1>
        <a:srgbClr val="2B5DFF"/>
      </a:accent1>
      <a:accent2>
        <a:srgbClr val="2204A4"/>
      </a:accent2>
      <a:accent3>
        <a:srgbClr val="FFFFFF"/>
      </a:accent3>
      <a:accent4>
        <a:srgbClr val="005191"/>
      </a:accent4>
      <a:accent5>
        <a:srgbClr val="ACB6FF"/>
      </a:accent5>
      <a:accent6>
        <a:srgbClr val="1E0394"/>
      </a:accent6>
      <a:hlink>
        <a:srgbClr val="CACACA"/>
      </a:hlink>
      <a:folHlink>
        <a:srgbClr val="949CA1"/>
      </a:folHlink>
    </a:clrScheme>
    <a:fontScheme name="Sketch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ketch1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etch1 2">
        <a:dk1>
          <a:srgbClr val="0060AA"/>
        </a:dk1>
        <a:lt1>
          <a:srgbClr val="FFFFFF"/>
        </a:lt1>
        <a:dk2>
          <a:srgbClr val="2B44FF"/>
        </a:dk2>
        <a:lt2>
          <a:srgbClr val="2D2015"/>
        </a:lt2>
        <a:accent1>
          <a:srgbClr val="2B5DFF"/>
        </a:accent1>
        <a:accent2>
          <a:srgbClr val="2204A4"/>
        </a:accent2>
        <a:accent3>
          <a:srgbClr val="FFFFFF"/>
        </a:accent3>
        <a:accent4>
          <a:srgbClr val="005191"/>
        </a:accent4>
        <a:accent5>
          <a:srgbClr val="ACB6FF"/>
        </a:accent5>
        <a:accent6>
          <a:srgbClr val="1E0394"/>
        </a:accent6>
        <a:hlink>
          <a:srgbClr val="CACACA"/>
        </a:hlink>
        <a:folHlink>
          <a:srgbClr val="949C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Light1_standard</Template>
  <TotalTime>0</TotalTime>
  <Words>2638</Words>
  <Application>Microsoft Office PowerPoint</Application>
  <PresentationFormat>Widescreen</PresentationFormat>
  <Paragraphs>874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 Display</vt:lpstr>
      <vt:lpstr>Arial</vt:lpstr>
      <vt:lpstr>Calibri</vt:lpstr>
      <vt:lpstr>Courier New</vt:lpstr>
      <vt:lpstr>Wingdings</vt:lpstr>
      <vt:lpstr>Sketch1</vt:lpstr>
      <vt:lpstr>SMART SCALE FY 2026 (Round 6) Results</vt:lpstr>
      <vt:lpstr>SMART SCALE FY 2026 Results Agenda</vt:lpstr>
      <vt:lpstr>History and Purpose</vt:lpstr>
      <vt:lpstr>Virginia Code§ 33.2-214.1</vt:lpstr>
      <vt:lpstr>Virginia Code§ 33.2-214.1, Cont’d</vt:lpstr>
      <vt:lpstr>Implemented Improvements from 2023 SMART SCALE Review </vt:lpstr>
      <vt:lpstr>Implemented Improvements from 2023 SMART SCALE Review  Evaluation Factors and Weighting</vt:lpstr>
      <vt:lpstr>SMART SCALE FY 2026 (Round 6)  Summary and Comparison to Prior Rounds</vt:lpstr>
      <vt:lpstr>Funding Distribution for FY 2026 (Round 6) – $ in millions</vt:lpstr>
      <vt:lpstr>Project Selection Process</vt:lpstr>
      <vt:lpstr>Staff Recommended Funding Scenario Summary - $ in millions</vt:lpstr>
      <vt:lpstr>Summary of Principal Improvement Type - $ in millions </vt:lpstr>
      <vt:lpstr>Staff Recommended Scenario - Bristol</vt:lpstr>
      <vt:lpstr>Staff Recommended Scenario - Culpeper</vt:lpstr>
      <vt:lpstr>Staff Recommended Scenario – Fredericksburg</vt:lpstr>
      <vt:lpstr>Staff Recommended Scenario – Hampton Roads</vt:lpstr>
      <vt:lpstr>Staff Recommended Scenario – Lynchburg</vt:lpstr>
      <vt:lpstr>Staff Recommended Scenario – Northern Virginia</vt:lpstr>
      <vt:lpstr>Staff Recommended Scenario – Richmond</vt:lpstr>
      <vt:lpstr>Staff Recommended Scenario – Salem</vt:lpstr>
      <vt:lpstr>Staff Recommended Scenario – Staunton</vt:lpstr>
      <vt:lpstr>Next Steps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2025-01-15T22:15:33Z</dcterms:created>
  <dcterms:modified xsi:type="dcterms:W3CDTF">2025-01-15T22:20:47Z</dcterms:modified>
</cp:coreProperties>
</file>