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4394" r:id="rId2"/>
    <p:sldId id="4393" r:id="rId3"/>
  </p:sldIdLst>
  <p:sldSz cx="6858000" cy="9144000" type="letter"/>
  <p:notesSz cx="6858000" cy="9144000"/>
  <p:custDataLst>
    <p:tags r:id="rId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9077E58-BD35-4A4A-D8FE-C9ED32C2E0CF}" name="Jackson, Brooke (OIPI)" initials="BJ" userId="S::Brooke.Jackson@vdot.virginia.gov::b748d438-94e3-4190-89e5-291736120aa0" providerId="AD"/>
  <p188:author id="{7DC36B72-7CFD-FF08-7B18-463FE017044E}" name="Rhodes, Sarah (VDOT)" initials="SR" userId="S::Sarah.Rhodes@vdot.virginia.gov::e229fe7a-d79a-47d9-b434-a1ef169e3e6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B5B"/>
    <a:srgbClr val="71C2CE"/>
    <a:srgbClr val="7A7C7C"/>
    <a:srgbClr val="416F8C"/>
    <a:srgbClr val="FE9F6A"/>
    <a:srgbClr val="007FC4"/>
    <a:srgbClr val="0088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85" autoAdjust="0"/>
    <p:restoredTop sz="96323" autoAdjust="0"/>
  </p:normalViewPr>
  <p:slideViewPr>
    <p:cSldViewPr>
      <p:cViewPr>
        <p:scale>
          <a:sx n="125" d="100"/>
          <a:sy n="125" d="100"/>
        </p:scale>
        <p:origin x="1061" y="-320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8/10/relationships/authors" Target="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B275F5-B40E-4A35-B86C-5DA55DAE2042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54BB8-C3B8-4B9D-9551-76956BFBB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846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7386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103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ftr="0" dt="0"/>
  <p:txStyles>
    <p:titleStyle>
      <a:lvl1pPr algn="l" defTabSz="514313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78" indent="-128578" algn="l" defTabSz="51431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35" indent="-128578" algn="l" defTabSz="51431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891" indent="-128578" algn="l" defTabSz="51431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047" indent="-128578" algn="l" defTabSz="51431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2" kern="1200">
          <a:solidFill>
            <a:schemeClr val="tx1"/>
          </a:solidFill>
          <a:latin typeface="+mn-lt"/>
          <a:ea typeface="+mn-ea"/>
          <a:cs typeface="+mn-cs"/>
        </a:defRPr>
      </a:lvl4pPr>
      <a:lvl5pPr marL="1157204" indent="-128578" algn="l" defTabSz="51431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2" kern="1200">
          <a:solidFill>
            <a:schemeClr val="tx1"/>
          </a:solidFill>
          <a:latin typeface="+mn-lt"/>
          <a:ea typeface="+mn-ea"/>
          <a:cs typeface="+mn-cs"/>
        </a:defRPr>
      </a:lvl5pPr>
      <a:lvl6pPr marL="1414360" indent="-128578" algn="l" defTabSz="51431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2" kern="1200">
          <a:solidFill>
            <a:schemeClr val="tx1"/>
          </a:solidFill>
          <a:latin typeface="+mn-lt"/>
          <a:ea typeface="+mn-ea"/>
          <a:cs typeface="+mn-cs"/>
        </a:defRPr>
      </a:lvl6pPr>
      <a:lvl7pPr marL="1671517" indent="-128578" algn="l" defTabSz="51431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2" kern="1200">
          <a:solidFill>
            <a:schemeClr val="tx1"/>
          </a:solidFill>
          <a:latin typeface="+mn-lt"/>
          <a:ea typeface="+mn-ea"/>
          <a:cs typeface="+mn-cs"/>
        </a:defRPr>
      </a:lvl7pPr>
      <a:lvl8pPr marL="1928673" indent="-128578" algn="l" defTabSz="51431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2" kern="1200">
          <a:solidFill>
            <a:schemeClr val="tx1"/>
          </a:solidFill>
          <a:latin typeface="+mn-lt"/>
          <a:ea typeface="+mn-ea"/>
          <a:cs typeface="+mn-cs"/>
        </a:defRPr>
      </a:lvl8pPr>
      <a:lvl9pPr marL="2185830" indent="-128578" algn="l" defTabSz="51431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13" rtl="0" eaLnBrk="1" latinLnBrk="0" hangingPunct="1">
        <a:defRPr sz="1012" kern="1200">
          <a:solidFill>
            <a:schemeClr val="tx1"/>
          </a:solidFill>
          <a:latin typeface="+mn-lt"/>
          <a:ea typeface="+mn-ea"/>
          <a:cs typeface="+mn-cs"/>
        </a:defRPr>
      </a:lvl1pPr>
      <a:lvl2pPr marL="257156" algn="l" defTabSz="514313" rtl="0" eaLnBrk="1" latinLnBrk="0" hangingPunct="1">
        <a:defRPr sz="1012" kern="1200">
          <a:solidFill>
            <a:schemeClr val="tx1"/>
          </a:solidFill>
          <a:latin typeface="+mn-lt"/>
          <a:ea typeface="+mn-ea"/>
          <a:cs typeface="+mn-cs"/>
        </a:defRPr>
      </a:lvl2pPr>
      <a:lvl3pPr marL="514313" algn="l" defTabSz="514313" rtl="0" eaLnBrk="1" latinLnBrk="0" hangingPunct="1">
        <a:defRPr sz="1012" kern="1200">
          <a:solidFill>
            <a:schemeClr val="tx1"/>
          </a:solidFill>
          <a:latin typeface="+mn-lt"/>
          <a:ea typeface="+mn-ea"/>
          <a:cs typeface="+mn-cs"/>
        </a:defRPr>
      </a:lvl3pPr>
      <a:lvl4pPr marL="771469" algn="l" defTabSz="514313" rtl="0" eaLnBrk="1" latinLnBrk="0" hangingPunct="1">
        <a:defRPr sz="1012" kern="1200">
          <a:solidFill>
            <a:schemeClr val="tx1"/>
          </a:solidFill>
          <a:latin typeface="+mn-lt"/>
          <a:ea typeface="+mn-ea"/>
          <a:cs typeface="+mn-cs"/>
        </a:defRPr>
      </a:lvl4pPr>
      <a:lvl5pPr marL="1028626" algn="l" defTabSz="514313" rtl="0" eaLnBrk="1" latinLnBrk="0" hangingPunct="1">
        <a:defRPr sz="1012" kern="1200">
          <a:solidFill>
            <a:schemeClr val="tx1"/>
          </a:solidFill>
          <a:latin typeface="+mn-lt"/>
          <a:ea typeface="+mn-ea"/>
          <a:cs typeface="+mn-cs"/>
        </a:defRPr>
      </a:lvl5pPr>
      <a:lvl6pPr marL="1285782" algn="l" defTabSz="514313" rtl="0" eaLnBrk="1" latinLnBrk="0" hangingPunct="1">
        <a:defRPr sz="1012" kern="1200">
          <a:solidFill>
            <a:schemeClr val="tx1"/>
          </a:solidFill>
          <a:latin typeface="+mn-lt"/>
          <a:ea typeface="+mn-ea"/>
          <a:cs typeface="+mn-cs"/>
        </a:defRPr>
      </a:lvl6pPr>
      <a:lvl7pPr marL="1542938" algn="l" defTabSz="514313" rtl="0" eaLnBrk="1" latinLnBrk="0" hangingPunct="1">
        <a:defRPr sz="1012" kern="1200">
          <a:solidFill>
            <a:schemeClr val="tx1"/>
          </a:solidFill>
          <a:latin typeface="+mn-lt"/>
          <a:ea typeface="+mn-ea"/>
          <a:cs typeface="+mn-cs"/>
        </a:defRPr>
      </a:lvl7pPr>
      <a:lvl8pPr marL="1800095" algn="l" defTabSz="514313" rtl="0" eaLnBrk="1" latinLnBrk="0" hangingPunct="1">
        <a:defRPr sz="1012" kern="1200">
          <a:solidFill>
            <a:schemeClr val="tx1"/>
          </a:solidFill>
          <a:latin typeface="+mn-lt"/>
          <a:ea typeface="+mn-ea"/>
          <a:cs typeface="+mn-cs"/>
        </a:defRPr>
      </a:lvl8pPr>
      <a:lvl9pPr marL="2057251" algn="l" defTabSz="514313" rtl="0" eaLnBrk="1" latinLnBrk="0" hangingPunct="1">
        <a:defRPr sz="10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jason.robinson@vdot.virginia.gov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5" Type="http://schemas.openxmlformats.org/officeDocument/2006/relationships/image" Target="../media/image1.png"/><Relationship Id="rId4" Type="http://schemas.openxmlformats.org/officeDocument/2006/relationships/hyperlink" Target="mailto:vernon.heishman@vdot.virginia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adroTexto 350">
            <a:extLst>
              <a:ext uri="{FF2B5EF4-FFF2-40B4-BE49-F238E27FC236}">
                <a16:creationId xmlns:a16="http://schemas.microsoft.com/office/drawing/2014/main" id="{3BF992D1-2984-6E4F-A325-62F4187B0AF4}"/>
              </a:ext>
            </a:extLst>
          </p:cNvPr>
          <p:cNvSpPr txBox="1"/>
          <p:nvPr/>
        </p:nvSpPr>
        <p:spPr>
          <a:xfrm>
            <a:off x="223591" y="197684"/>
            <a:ext cx="5262809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50" b="1" dirty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Delivery and Funding Guidance</a:t>
            </a:r>
          </a:p>
        </p:txBody>
      </p:sp>
      <p:sp>
        <p:nvSpPr>
          <p:cNvPr id="46" name="CuadroTexto 351">
            <a:extLst>
              <a:ext uri="{FF2B5EF4-FFF2-40B4-BE49-F238E27FC236}">
                <a16:creationId xmlns:a16="http://schemas.microsoft.com/office/drawing/2014/main" id="{4B13591A-77B8-9243-B6CC-064EE6363190}"/>
              </a:ext>
            </a:extLst>
          </p:cNvPr>
          <p:cNvSpPr txBox="1"/>
          <p:nvPr/>
        </p:nvSpPr>
        <p:spPr>
          <a:xfrm>
            <a:off x="222738" y="789801"/>
            <a:ext cx="6412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This guidance is intended as a general reference for Delivery and Funding content, including estimate validation, during SMART SCALE Round 7; it is not intended to be an exhaustive resource applicable to every situation.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219F3A0-B021-B842-8BCC-B4B512F0EC57}"/>
              </a:ext>
            </a:extLst>
          </p:cNvPr>
          <p:cNvSpPr/>
          <p:nvPr/>
        </p:nvSpPr>
        <p:spPr>
          <a:xfrm>
            <a:off x="222740" y="1754064"/>
            <a:ext cx="6412520" cy="23444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 sz="506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F2D3A4F-B0F8-474B-9F74-B106BF524D4C}"/>
              </a:ext>
            </a:extLst>
          </p:cNvPr>
          <p:cNvSpPr txBox="1"/>
          <p:nvPr/>
        </p:nvSpPr>
        <p:spPr>
          <a:xfrm>
            <a:off x="194187" y="2003359"/>
            <a:ext cx="3206260" cy="2092191"/>
          </a:xfrm>
          <a:prstGeom prst="rect">
            <a:avLst/>
          </a:prstGeom>
          <a:noFill/>
        </p:spPr>
        <p:txBody>
          <a:bodyPr wrap="square" tIns="91440" rtlCol="0" anchor="t">
            <a:noAutofit/>
          </a:bodyPr>
          <a:lstStyle/>
          <a:p>
            <a:r>
              <a:rPr lang="en-US" sz="1200" b="1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DO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Confirm FY2027 is base year of estimate for Full Application Estimate Validation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Assume VDOT Administration in estimate development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Include a Project Estimate Summary (PES) with each submitted application (REQUIRED)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Ensure supporting documentation is available and/or provided to support PES review</a:t>
            </a:r>
          </a:p>
          <a:p>
            <a:endParaRPr lang="en-US" sz="600" dirty="0">
              <a:solidFill>
                <a:schemeClr val="tx2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2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297BB7-E204-D24D-97B3-974730239502}"/>
              </a:ext>
            </a:extLst>
          </p:cNvPr>
          <p:cNvSpPr/>
          <p:nvPr/>
        </p:nvSpPr>
        <p:spPr>
          <a:xfrm>
            <a:off x="222740" y="1763085"/>
            <a:ext cx="6412520" cy="246221"/>
          </a:xfrm>
          <a:prstGeom prst="rect">
            <a:avLst/>
          </a:prstGeom>
          <a:solidFill>
            <a:srgbClr val="0088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 sz="506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DAAEC46-8190-DC47-AA39-21BA778CA547}"/>
              </a:ext>
            </a:extLst>
          </p:cNvPr>
          <p:cNvSpPr/>
          <p:nvPr/>
        </p:nvSpPr>
        <p:spPr>
          <a:xfrm>
            <a:off x="222740" y="4095550"/>
            <a:ext cx="6412520" cy="23444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 sz="506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32134E2-3B62-3A4E-82CA-804DF0B195F4}"/>
              </a:ext>
            </a:extLst>
          </p:cNvPr>
          <p:cNvSpPr/>
          <p:nvPr/>
        </p:nvSpPr>
        <p:spPr>
          <a:xfrm>
            <a:off x="222740" y="4104571"/>
            <a:ext cx="6412520" cy="246221"/>
          </a:xfrm>
          <a:prstGeom prst="rect">
            <a:avLst/>
          </a:prstGeom>
          <a:solidFill>
            <a:srgbClr val="416F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 sz="506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D88CE7A8-6BE5-3D47-8211-39016E69748C}"/>
              </a:ext>
            </a:extLst>
          </p:cNvPr>
          <p:cNvSpPr/>
          <p:nvPr/>
        </p:nvSpPr>
        <p:spPr>
          <a:xfrm>
            <a:off x="266338" y="4096548"/>
            <a:ext cx="626259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rPr>
              <a:t>Schedules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F9EB2D09-76FD-3B4A-A56A-2678F0E664B5}"/>
              </a:ext>
            </a:extLst>
          </p:cNvPr>
          <p:cNvSpPr/>
          <p:nvPr/>
        </p:nvSpPr>
        <p:spPr>
          <a:xfrm>
            <a:off x="222740" y="6433232"/>
            <a:ext cx="6412520" cy="23444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 sz="506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D08C7AE-6657-4D44-8035-DD25572F5DB6}"/>
              </a:ext>
            </a:extLst>
          </p:cNvPr>
          <p:cNvSpPr/>
          <p:nvPr/>
        </p:nvSpPr>
        <p:spPr>
          <a:xfrm>
            <a:off x="222740" y="6442253"/>
            <a:ext cx="6412520" cy="246221"/>
          </a:xfrm>
          <a:prstGeom prst="rect">
            <a:avLst/>
          </a:prstGeom>
          <a:solidFill>
            <a:srgbClr val="00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 sz="506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784717E8-B9E8-8141-A7BE-83A882E80777}"/>
              </a:ext>
            </a:extLst>
          </p:cNvPr>
          <p:cNvSpPr/>
          <p:nvPr/>
        </p:nvSpPr>
        <p:spPr>
          <a:xfrm>
            <a:off x="266338" y="6434230"/>
            <a:ext cx="626259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rPr>
              <a:t>Funding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9CDAAD2-44BB-4855-B795-29152D081979}"/>
              </a:ext>
            </a:extLst>
          </p:cNvPr>
          <p:cNvSpPr txBox="1"/>
          <p:nvPr/>
        </p:nvSpPr>
        <p:spPr>
          <a:xfrm>
            <a:off x="222739" y="4359555"/>
            <a:ext cx="3206261" cy="2091017"/>
          </a:xfrm>
          <a:prstGeom prst="rect">
            <a:avLst/>
          </a:prstGeom>
          <a:noFill/>
        </p:spPr>
        <p:txBody>
          <a:bodyPr wrap="square" tIns="91440" rtlCol="0" anchor="t">
            <a:noAutofit/>
          </a:bodyPr>
          <a:lstStyle/>
          <a:p>
            <a:r>
              <a:rPr lang="en-US" sz="1200" b="1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DO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Use FY2030 as the first year of available funding (Year 3 of the FY2028-2033 SYIP)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August 2029 Start Date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Reference VDOT Administered PWA Templates to set durations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0941" y="196135"/>
            <a:ext cx="1147988" cy="483643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88CE7A8-6BE5-3D47-8211-39016E69748C}"/>
              </a:ext>
            </a:extLst>
          </p:cNvPr>
          <p:cNvSpPr/>
          <p:nvPr/>
        </p:nvSpPr>
        <p:spPr>
          <a:xfrm>
            <a:off x="266337" y="1764245"/>
            <a:ext cx="626259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rPr>
              <a:t>Estimates</a:t>
            </a:r>
          </a:p>
        </p:txBody>
      </p:sp>
      <p:sp>
        <p:nvSpPr>
          <p:cNvPr id="3" name="Rectangle 2"/>
          <p:cNvSpPr/>
          <p:nvPr/>
        </p:nvSpPr>
        <p:spPr>
          <a:xfrm>
            <a:off x="3429000" y="2010304"/>
            <a:ext cx="320625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DON’T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Submit an old estimate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Add inflation, escalation, or contingency to the base estimate (it’s added in the SMART Portal)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Submit an estimate that is inconsistent with the project sketch and/or features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Submit multiple versions of estimates in the Smart Portal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Provide estimates that an independent reviewer can’t understand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428998" y="4357292"/>
            <a:ext cx="320625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DON’T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Provide a start date ahead of the recommended start year, if there is no leveraged funding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9CDAAD2-44BB-4855-B795-29152D081979}"/>
              </a:ext>
            </a:extLst>
          </p:cNvPr>
          <p:cNvSpPr txBox="1"/>
          <p:nvPr/>
        </p:nvSpPr>
        <p:spPr>
          <a:xfrm>
            <a:off x="218928" y="6671134"/>
            <a:ext cx="3206261" cy="2091017"/>
          </a:xfrm>
          <a:prstGeom prst="rect">
            <a:avLst/>
          </a:prstGeom>
          <a:noFill/>
        </p:spPr>
        <p:txBody>
          <a:bodyPr wrap="square" tIns="91440" rtlCol="0" anchor="t">
            <a:noAutofit/>
          </a:bodyPr>
          <a:lstStyle/>
          <a:p>
            <a:r>
              <a:rPr lang="en-US" sz="1200" b="1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DO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Provide the funding information from the most recently approved SYIP when leveraging funding on existing projects;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January 2026 SYIP (Pre-App)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June 2026 (Full-App)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Ensure the leveraged funding is sufficient to justify any early project start date and/or phase durations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Provide leveraged funding commitment in writing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25187" y="6668871"/>
            <a:ext cx="320625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DON’T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Identify leveraged funding not yet APPROVED or APPLIED FOR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Provide leveraged funding for earlier start dates that does not reasonably cover expected cash flow until SMART SCALE funding is available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9433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ft-Right Arrow 1"/>
          <p:cNvSpPr/>
          <p:nvPr/>
        </p:nvSpPr>
        <p:spPr>
          <a:xfrm>
            <a:off x="222738" y="656061"/>
            <a:ext cx="6412512" cy="320074"/>
          </a:xfrm>
          <a:prstGeom prst="left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CuadroTexto 351">
            <a:extLst>
              <a:ext uri="{FF2B5EF4-FFF2-40B4-BE49-F238E27FC236}">
                <a16:creationId xmlns:a16="http://schemas.microsoft.com/office/drawing/2014/main" id="{4B13591A-77B8-9243-B6CC-064EE6363190}"/>
              </a:ext>
            </a:extLst>
          </p:cNvPr>
          <p:cNvSpPr txBox="1"/>
          <p:nvPr/>
        </p:nvSpPr>
        <p:spPr>
          <a:xfrm>
            <a:off x="2514599" y="685800"/>
            <a:ext cx="1828801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Information continued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219F3A0-B021-B842-8BCC-B4B512F0EC57}"/>
              </a:ext>
            </a:extLst>
          </p:cNvPr>
          <p:cNvSpPr/>
          <p:nvPr/>
        </p:nvSpPr>
        <p:spPr>
          <a:xfrm>
            <a:off x="222740" y="957954"/>
            <a:ext cx="6412520" cy="22895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 sz="506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F2D3A4F-B0F8-474B-9F74-B106BF524D4C}"/>
              </a:ext>
            </a:extLst>
          </p:cNvPr>
          <p:cNvSpPr txBox="1"/>
          <p:nvPr/>
        </p:nvSpPr>
        <p:spPr>
          <a:xfrm>
            <a:off x="222740" y="1235449"/>
            <a:ext cx="6406660" cy="2004052"/>
          </a:xfrm>
          <a:prstGeom prst="rect">
            <a:avLst/>
          </a:prstGeom>
          <a:noFill/>
        </p:spPr>
        <p:txBody>
          <a:bodyPr wrap="square" tIns="91440" rtlCol="0" anchor="t">
            <a:noAutofit/>
          </a:bodyPr>
          <a:lstStyle/>
          <a:p>
            <a:endParaRPr lang="en-US" sz="1200" dirty="0">
              <a:solidFill>
                <a:schemeClr val="tx2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297BB7-E204-D24D-97B3-974730239502}"/>
              </a:ext>
            </a:extLst>
          </p:cNvPr>
          <p:cNvSpPr/>
          <p:nvPr/>
        </p:nvSpPr>
        <p:spPr>
          <a:xfrm>
            <a:off x="222740" y="966974"/>
            <a:ext cx="6406660" cy="280588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 sz="506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9EE04C0-8701-FE48-A75C-2A03C0377381}"/>
              </a:ext>
            </a:extLst>
          </p:cNvPr>
          <p:cNvSpPr/>
          <p:nvPr/>
        </p:nvSpPr>
        <p:spPr>
          <a:xfrm>
            <a:off x="241282" y="970563"/>
            <a:ext cx="626258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rPr>
              <a:t>Validation Thresholds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DAAEC46-8190-DC47-AA39-21BA778CA547}"/>
              </a:ext>
            </a:extLst>
          </p:cNvPr>
          <p:cNvSpPr/>
          <p:nvPr/>
        </p:nvSpPr>
        <p:spPr>
          <a:xfrm>
            <a:off x="222740" y="3242907"/>
            <a:ext cx="6412520" cy="18113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 sz="506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32134E2-3B62-3A4E-82CA-804DF0B195F4}"/>
              </a:ext>
            </a:extLst>
          </p:cNvPr>
          <p:cNvSpPr/>
          <p:nvPr/>
        </p:nvSpPr>
        <p:spPr>
          <a:xfrm>
            <a:off x="222740" y="3251927"/>
            <a:ext cx="6412520" cy="246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 sz="506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D88CE7A8-6BE5-3D47-8211-39016E69748C}"/>
              </a:ext>
            </a:extLst>
          </p:cNvPr>
          <p:cNvSpPr/>
          <p:nvPr/>
        </p:nvSpPr>
        <p:spPr>
          <a:xfrm>
            <a:off x="241282" y="3255515"/>
            <a:ext cx="626258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rPr>
              <a:t>Validation Requirements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F9EB2D09-76FD-3B4A-A56A-2678F0E664B5}"/>
              </a:ext>
            </a:extLst>
          </p:cNvPr>
          <p:cNvSpPr/>
          <p:nvPr/>
        </p:nvSpPr>
        <p:spPr>
          <a:xfrm>
            <a:off x="213468" y="5063294"/>
            <a:ext cx="6412520" cy="15182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 sz="506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D08C7AE-6657-4D44-8035-DD25572F5DB6}"/>
              </a:ext>
            </a:extLst>
          </p:cNvPr>
          <p:cNvSpPr/>
          <p:nvPr/>
        </p:nvSpPr>
        <p:spPr>
          <a:xfrm>
            <a:off x="220396" y="5033364"/>
            <a:ext cx="6412520" cy="246888"/>
          </a:xfrm>
          <a:prstGeom prst="rect">
            <a:avLst/>
          </a:prstGeom>
          <a:solidFill>
            <a:srgbClr val="FE9F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 sz="506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784717E8-B9E8-8141-A7BE-83A882E80777}"/>
              </a:ext>
            </a:extLst>
          </p:cNvPr>
          <p:cNvSpPr/>
          <p:nvPr/>
        </p:nvSpPr>
        <p:spPr>
          <a:xfrm>
            <a:off x="204198" y="5054044"/>
            <a:ext cx="626258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rPr>
              <a:t>Validation Checklist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9CDAAD2-44BB-4855-B795-29152D081979}"/>
              </a:ext>
            </a:extLst>
          </p:cNvPr>
          <p:cNvSpPr txBox="1"/>
          <p:nvPr/>
        </p:nvSpPr>
        <p:spPr>
          <a:xfrm>
            <a:off x="222739" y="3499049"/>
            <a:ext cx="6393980" cy="1445624"/>
          </a:xfrm>
          <a:prstGeom prst="rect">
            <a:avLst/>
          </a:prstGeom>
          <a:noFill/>
        </p:spPr>
        <p:txBody>
          <a:bodyPr wrap="square" tIns="91440" rtlCol="0" anchor="t"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Ensure the following information items are consistent: Application Features, Project Sketch, States Understanding of Project Scope, and Estimate.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Ensure there are no inconsistencies that prevent independent estimate validation.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Ensure that the sketch and description provide adequate, consistent information for independent estimate validation.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Ensure that the Project Estimate Summary (PES) has been provided.</a:t>
            </a:r>
          </a:p>
          <a:p>
            <a:endParaRPr lang="en-US" sz="1200" dirty="0">
              <a:solidFill>
                <a:schemeClr val="tx2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pPr algn="ctr"/>
            <a:r>
              <a:rPr lang="en-US" sz="1200" b="1" i="1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Estimate validation may be impacted if above requirements are not met.</a:t>
            </a:r>
          </a:p>
          <a:p>
            <a:endParaRPr lang="en-US" sz="1200" dirty="0">
              <a:solidFill>
                <a:schemeClr val="tx2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5D9ED5E-9AB6-4B1F-B16A-ECB55E79781A}"/>
              </a:ext>
            </a:extLst>
          </p:cNvPr>
          <p:cNvSpPr txBox="1"/>
          <p:nvPr/>
        </p:nvSpPr>
        <p:spPr>
          <a:xfrm>
            <a:off x="151772" y="5273015"/>
            <a:ext cx="6393980" cy="1329406"/>
          </a:xfrm>
          <a:prstGeom prst="rect">
            <a:avLst/>
          </a:prstGeom>
          <a:noFill/>
        </p:spPr>
        <p:txBody>
          <a:bodyPr wrap="square" tIns="91440" rtlCol="0" anchor="t">
            <a:no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1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Upload the PES into the Smart Portal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1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Store detailed documentation and estimating tools in a consistent location in SMART Portal, ProjectWise, or other central location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1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Use a standard folder and file naming convention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1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Include Utility/RW phase backup documentation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1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Ensure that backup documentation is consistent with the PES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1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Provide risk assumptions that support contingencies</a:t>
            </a:r>
          </a:p>
          <a:p>
            <a:endParaRPr lang="en-US" sz="1100" dirty="0">
              <a:solidFill>
                <a:schemeClr val="tx2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A6BC3CA-53BB-4B70-A357-FDD36EB5F151}"/>
              </a:ext>
            </a:extLst>
          </p:cNvPr>
          <p:cNvSpPr/>
          <p:nvPr/>
        </p:nvSpPr>
        <p:spPr>
          <a:xfrm>
            <a:off x="3429000" y="8290971"/>
            <a:ext cx="3206260" cy="6656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 sz="506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0FA1EC5-F71C-482D-A381-657F015DD431}"/>
              </a:ext>
            </a:extLst>
          </p:cNvPr>
          <p:cNvSpPr/>
          <p:nvPr/>
        </p:nvSpPr>
        <p:spPr>
          <a:xfrm>
            <a:off x="222738" y="8290971"/>
            <a:ext cx="3206262" cy="6656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 sz="506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A571817-BA43-406E-BD77-1FE2F27EE2D0}"/>
              </a:ext>
            </a:extLst>
          </p:cNvPr>
          <p:cNvSpPr/>
          <p:nvPr/>
        </p:nvSpPr>
        <p:spPr>
          <a:xfrm>
            <a:off x="202291" y="8015368"/>
            <a:ext cx="6414427" cy="260289"/>
          </a:xfrm>
          <a:prstGeom prst="rect">
            <a:avLst/>
          </a:prstGeom>
          <a:solidFill>
            <a:srgbClr val="71C2CE"/>
          </a:solidFill>
          <a:ln>
            <a:solidFill>
              <a:srgbClr val="71C2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 sz="506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596FAEF-4D3C-4875-841D-7162595D4DF7}"/>
              </a:ext>
            </a:extLst>
          </p:cNvPr>
          <p:cNvSpPr/>
          <p:nvPr/>
        </p:nvSpPr>
        <p:spPr>
          <a:xfrm>
            <a:off x="229406" y="7998657"/>
            <a:ext cx="641634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rPr>
              <a:t>Contact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ACB7D7D-64D9-4C52-B537-D3DE43563F72}"/>
              </a:ext>
            </a:extLst>
          </p:cNvPr>
          <p:cNvSpPr txBox="1"/>
          <p:nvPr/>
        </p:nvSpPr>
        <p:spPr>
          <a:xfrm>
            <a:off x="218926" y="8364348"/>
            <a:ext cx="6416324" cy="503610"/>
          </a:xfrm>
          <a:prstGeom prst="rect">
            <a:avLst/>
          </a:prstGeom>
          <a:noFill/>
        </p:spPr>
        <p:txBody>
          <a:bodyPr wrap="square" tIns="91440" rtlCol="0" anchor="t"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Jason Robinson, VDOT – Infrastructure Investment </a:t>
            </a:r>
            <a:r>
              <a:rPr lang="en-US" sz="12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  <a:hlinkClick r:id="rId3"/>
              </a:rPr>
              <a:t>jason.robinson@vdot.virginia.gov</a:t>
            </a:r>
            <a:endParaRPr lang="en-US" sz="1200" dirty="0">
              <a:solidFill>
                <a:schemeClr val="tx2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Vernon Heishman, P.E., VDOT – Location &amp; Design </a:t>
            </a:r>
            <a:r>
              <a:rPr lang="en-US" sz="12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  <a:hlinkClick r:id="rId4"/>
              </a:rPr>
              <a:t>vernon.heishman@vdot.virginia.gov</a:t>
            </a:r>
            <a:endParaRPr lang="en-US" sz="1200" dirty="0">
              <a:solidFill>
                <a:schemeClr val="tx2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2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24" name="CuadroTexto 350">
            <a:extLst>
              <a:ext uri="{FF2B5EF4-FFF2-40B4-BE49-F238E27FC236}">
                <a16:creationId xmlns:a16="http://schemas.microsoft.com/office/drawing/2014/main" id="{3BF992D1-2984-6E4F-A325-62F4187B0AF4}"/>
              </a:ext>
            </a:extLst>
          </p:cNvPr>
          <p:cNvSpPr txBox="1"/>
          <p:nvPr/>
        </p:nvSpPr>
        <p:spPr>
          <a:xfrm>
            <a:off x="223591" y="197684"/>
            <a:ext cx="5262809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50" b="1" dirty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Delivery and Funding Guidance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0941" y="196135"/>
            <a:ext cx="1147988" cy="483643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1F297BB7-E204-D24D-97B3-974730239502}"/>
              </a:ext>
            </a:extLst>
          </p:cNvPr>
          <p:cNvSpPr/>
          <p:nvPr/>
        </p:nvSpPr>
        <p:spPr>
          <a:xfrm>
            <a:off x="222738" y="1219200"/>
            <a:ext cx="6406662" cy="21686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 sz="506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9CDAAD2-44BB-4855-B795-29152D081979}"/>
              </a:ext>
            </a:extLst>
          </p:cNvPr>
          <p:cNvSpPr txBox="1"/>
          <p:nvPr/>
        </p:nvSpPr>
        <p:spPr>
          <a:xfrm>
            <a:off x="220834" y="1153618"/>
            <a:ext cx="6408566" cy="444766"/>
          </a:xfrm>
          <a:prstGeom prst="rect">
            <a:avLst/>
          </a:prstGeom>
          <a:noFill/>
        </p:spPr>
        <p:txBody>
          <a:bodyPr wrap="square" tIns="91440" rtlCol="0" anchor="t">
            <a:no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When does Central Office Location and Design engage?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424136"/>
              </p:ext>
            </p:extLst>
          </p:nvPr>
        </p:nvGraphicFramePr>
        <p:xfrm>
          <a:off x="220832" y="1447800"/>
          <a:ext cx="6405156" cy="1811368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202578">
                  <a:extLst>
                    <a:ext uri="{9D8B030D-6E8A-4147-A177-3AD203B41FA5}">
                      <a16:colId xmlns:a16="http://schemas.microsoft.com/office/drawing/2014/main" val="1355825219"/>
                    </a:ext>
                  </a:extLst>
                </a:gridCol>
                <a:gridCol w="3202578">
                  <a:extLst>
                    <a:ext uri="{9D8B030D-6E8A-4147-A177-3AD203B41FA5}">
                      <a16:colId xmlns:a16="http://schemas.microsoft.com/office/drawing/2014/main" val="430059128"/>
                    </a:ext>
                  </a:extLst>
                </a:gridCol>
              </a:tblGrid>
              <a:tr h="46845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If CN Phase Estimate is </a:t>
                      </a:r>
                    </a:p>
                    <a:p>
                      <a:pPr algn="ctr"/>
                      <a:r>
                        <a:rPr lang="en-US" sz="1200" dirty="0"/>
                        <a:t>$15M</a:t>
                      </a:r>
                      <a:r>
                        <a:rPr lang="en-US" sz="1200" baseline="0" dirty="0"/>
                        <a:t> or more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If CN Phase Estimate is </a:t>
                      </a:r>
                    </a:p>
                    <a:p>
                      <a:pPr marL="0" marR="0" lvl="0" indent="0" algn="ctr" defTabSz="5143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$50M</a:t>
                      </a:r>
                      <a:r>
                        <a:rPr lang="en-US" sz="1200" baseline="0" dirty="0"/>
                        <a:t> or more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8282592"/>
                  </a:ext>
                </a:extLst>
              </a:tr>
              <a:tr h="1342911">
                <a:tc>
                  <a:txBody>
                    <a:bodyPr/>
                    <a:lstStyle/>
                    <a:p>
                      <a:pPr marL="171450" indent="-171450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solidFill>
                            <a:srgbClr val="7A7C7C"/>
                          </a:solidFill>
                        </a:rPr>
                        <a:t>Requires CO L&amp;D review</a:t>
                      </a:r>
                    </a:p>
                    <a:p>
                      <a:pPr marL="171450" marR="0" lvl="0" indent="-171450" algn="l" defTabSz="514313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rgbClr val="7A7C7C"/>
                          </a:solidFill>
                        </a:rPr>
                        <a:t>Independent estimate review performed</a:t>
                      </a:r>
                    </a:p>
                    <a:p>
                      <a:pPr marL="171450" marR="0" lvl="0" indent="-171450" algn="l" defTabSz="514313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rgbClr val="7A7C7C"/>
                          </a:solidFill>
                        </a:rPr>
                        <a:t>CO L&amp;D will provide estimate review comments to District</a:t>
                      </a:r>
                    </a:p>
                    <a:p>
                      <a:pPr marL="171450" marR="0" lvl="0" indent="-171450" algn="l" defTabSz="514313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7C7C"/>
                          </a:solidFill>
                        </a:rPr>
                        <a:t>District must resolve internally and provide comment responses to Assistant State L&amp;D Engineer</a:t>
                      </a:r>
                      <a:r>
                        <a:rPr lang="en-US" sz="1000" kern="1200" dirty="0">
                          <a:solidFill>
                            <a:srgbClr val="7A7C7C"/>
                          </a:solidFill>
                          <a:latin typeface="+mn-lt"/>
                          <a:ea typeface="+mn-ea"/>
                          <a:cs typeface="+mn-cs"/>
                        </a:rPr>
                        <a:t>. Major discrepancies may require additional coordination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solidFill>
                            <a:srgbClr val="7A7C7C"/>
                          </a:solidFill>
                        </a:rPr>
                        <a:t>Requires CO L&amp;D concurrence</a:t>
                      </a:r>
                    </a:p>
                    <a:p>
                      <a:pPr marL="171450" indent="-171450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solidFill>
                            <a:srgbClr val="7A7C7C"/>
                          </a:solidFill>
                        </a:rPr>
                        <a:t>Detailed, independent estimate review performed</a:t>
                      </a:r>
                    </a:p>
                    <a:p>
                      <a:pPr marL="171450" indent="-171450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solidFill>
                            <a:srgbClr val="7A7C7C"/>
                          </a:solidFill>
                        </a:rPr>
                        <a:t>CO L&amp;D will provide estimate review comments to District</a:t>
                      </a:r>
                    </a:p>
                    <a:p>
                      <a:pPr marL="171450" marR="0" lvl="0" indent="-171450" algn="l" defTabSz="514313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rgbClr val="7A7C7C"/>
                          </a:solidFill>
                        </a:rPr>
                        <a:t>District must respond to comments and resolve with concurrence of the Assistant State L&amp;D Engineer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000" dirty="0">
                        <a:solidFill>
                          <a:srgbClr val="7A7C7C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000" dirty="0">
                        <a:solidFill>
                          <a:srgbClr val="7A7C7C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986513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18F4033D-F091-C2C7-B480-EE73CD1F8C1A}"/>
              </a:ext>
            </a:extLst>
          </p:cNvPr>
          <p:cNvSpPr/>
          <p:nvPr/>
        </p:nvSpPr>
        <p:spPr>
          <a:xfrm>
            <a:off x="241281" y="6812142"/>
            <a:ext cx="6375437" cy="12202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accent6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For Utility Betterment, include in cost and provide documentation of Local or Other funds to cover such costs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accent6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For Right of Way Proffers or Donations, certain approvals and documentation are required to exclude from estimate, contact District POC for more information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accent6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For non-standard items, ensure costs are documented and provide documentation of Local or Other funds to cover such costs</a:t>
            </a:r>
            <a:endParaRPr lang="en-SV" sz="1100" dirty="0">
              <a:solidFill>
                <a:schemeClr val="accent6">
                  <a:lumMod val="50000"/>
                </a:schemeClr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C9894FD-2D75-0606-01D7-112D21C116FB}"/>
              </a:ext>
            </a:extLst>
          </p:cNvPr>
          <p:cNvSpPr/>
          <p:nvPr/>
        </p:nvSpPr>
        <p:spPr>
          <a:xfrm>
            <a:off x="211561" y="6559668"/>
            <a:ext cx="6414427" cy="24688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rgbClr val="71C2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Poppins SemiBold" panose="00000700000000000000" pitchFamily="2" charset="0"/>
                <a:cs typeface="Poppins SemiBold" panose="00000700000000000000" pitchFamily="2" charset="0"/>
              </a:rPr>
              <a:t>Other Information</a:t>
            </a:r>
            <a:endParaRPr lang="en-SV" sz="1200" b="1" dirty="0"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54939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1_OFFICE THEME" val="Pslgpcfl"/>
  <p:tag name="ARTICULATE_SLIDE_COUNT" val="6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Office Theme">
  <a:themeElements>
    <a:clrScheme name="Custom 1">
      <a:dk1>
        <a:srgbClr val="616161"/>
      </a:dk1>
      <a:lt1>
        <a:srgbClr val="FFFFFF"/>
      </a:lt1>
      <a:dk2>
        <a:srgbClr val="000000"/>
      </a:dk2>
      <a:lt2>
        <a:srgbClr val="FEFFFF"/>
      </a:lt2>
      <a:accent1>
        <a:srgbClr val="6EB2B1"/>
      </a:accent1>
      <a:accent2>
        <a:srgbClr val="617278"/>
      </a:accent2>
      <a:accent3>
        <a:srgbClr val="96BBBB"/>
      </a:accent3>
      <a:accent4>
        <a:srgbClr val="71C2CE"/>
      </a:accent4>
      <a:accent5>
        <a:srgbClr val="A1F9ED"/>
      </a:accent5>
      <a:accent6>
        <a:srgbClr val="606060"/>
      </a:accent6>
      <a:hlink>
        <a:srgbClr val="000000"/>
      </a:hlink>
      <a:folHlink>
        <a:srgbClr val="3F3F3F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620ae5a9-4ec1-4fa0-8641-5d9f386c7309}" enabled="0" method="" siteId="{620ae5a9-4ec1-4fa0-8641-5d9f386c730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14676</TotalTime>
  <Words>637</Words>
  <Application>Microsoft Office PowerPoint</Application>
  <PresentationFormat>Letter Paper (8.5x11 in)</PresentationFormat>
  <Paragraphs>68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Lato Light</vt:lpstr>
      <vt:lpstr>Poppins</vt:lpstr>
      <vt:lpstr>Poppins SemiBold</vt:lpstr>
      <vt:lpstr>Wingdings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Lloyd</dc:creator>
  <cp:lastModifiedBy>Jackson, Brooke (OIPI)</cp:lastModifiedBy>
  <cp:revision>40</cp:revision>
  <dcterms:created xsi:type="dcterms:W3CDTF">2022-01-13T21:22:57Z</dcterms:created>
  <dcterms:modified xsi:type="dcterms:W3CDTF">2025-10-21T15:05:31Z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B628FCA5-1CFC-45E3-AA58-CFF3D415631C</vt:lpwstr>
  </property>
  <property fmtid="{D5CDD505-2E9C-101B-9397-08002B2CF9AE}" pid="3" name="ArticulatePath">
    <vt:lpwstr>Presentation1</vt:lpwstr>
  </property>
</Properties>
</file>