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saveSubsetFonts="1" bookmarkIdSeed="3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628" r:id="rId2"/>
    <p:sldId id="633" r:id="rId3"/>
    <p:sldId id="602" r:id="rId4"/>
    <p:sldId id="526" r:id="rId5"/>
    <p:sldId id="528" r:id="rId6"/>
    <p:sldId id="541" r:id="rId7"/>
    <p:sldId id="698" r:id="rId8"/>
    <p:sldId id="599" r:id="rId9"/>
    <p:sldId id="635" r:id="rId10"/>
    <p:sldId id="549" r:id="rId11"/>
    <p:sldId id="610" r:id="rId12"/>
    <p:sldId id="699" r:id="rId13"/>
    <p:sldId id="624" r:id="rId14"/>
    <p:sldId id="641" r:id="rId15"/>
    <p:sldId id="623" r:id="rId16"/>
    <p:sldId id="608" r:id="rId17"/>
    <p:sldId id="612" r:id="rId18"/>
    <p:sldId id="636" r:id="rId19"/>
    <p:sldId id="626" r:id="rId20"/>
    <p:sldId id="631" r:id="rId21"/>
    <p:sldId id="627" r:id="rId22"/>
    <p:sldId id="617" r:id="rId23"/>
    <p:sldId id="655" r:id="rId24"/>
    <p:sldId id="642" r:id="rId25"/>
    <p:sldId id="644" r:id="rId26"/>
    <p:sldId id="647" r:id="rId27"/>
    <p:sldId id="650" r:id="rId28"/>
    <p:sldId id="651" r:id="rId29"/>
    <p:sldId id="656" r:id="rId30"/>
    <p:sldId id="654" r:id="rId31"/>
    <p:sldId id="662" r:id="rId32"/>
    <p:sldId id="652" r:id="rId33"/>
    <p:sldId id="704" r:id="rId34"/>
    <p:sldId id="689" r:id="rId35"/>
    <p:sldId id="688" r:id="rId36"/>
    <p:sldId id="648" r:id="rId37"/>
    <p:sldId id="677" r:id="rId38"/>
    <p:sldId id="659" r:id="rId39"/>
    <p:sldId id="661" r:id="rId40"/>
    <p:sldId id="649" r:id="rId41"/>
    <p:sldId id="707" r:id="rId42"/>
    <p:sldId id="711" r:id="rId43"/>
    <p:sldId id="706" r:id="rId44"/>
    <p:sldId id="709" r:id="rId45"/>
    <p:sldId id="657" r:id="rId46"/>
    <p:sldId id="666" r:id="rId47"/>
    <p:sldId id="667" r:id="rId48"/>
    <p:sldId id="668" r:id="rId49"/>
    <p:sldId id="687" r:id="rId50"/>
    <p:sldId id="669" r:id="rId51"/>
    <p:sldId id="670" r:id="rId52"/>
    <p:sldId id="671" r:id="rId53"/>
    <p:sldId id="674" r:id="rId54"/>
    <p:sldId id="675" r:id="rId55"/>
    <p:sldId id="676" r:id="rId56"/>
    <p:sldId id="679" r:id="rId57"/>
    <p:sldId id="680" r:id="rId58"/>
    <p:sldId id="686" r:id="rId59"/>
    <p:sldId id="710" r:id="rId60"/>
    <p:sldId id="643" r:id="rId61"/>
    <p:sldId id="531" r:id="rId62"/>
    <p:sldId id="607" r:id="rId63"/>
    <p:sldId id="256" r:id="rId64"/>
    <p:sldId id="265" r:id="rId65"/>
    <p:sldId id="257" r:id="rId66"/>
    <p:sldId id="258" r:id="rId67"/>
    <p:sldId id="259" r:id="rId68"/>
    <p:sldId id="702" r:id="rId69"/>
    <p:sldId id="263" r:id="rId70"/>
    <p:sldId id="261" r:id="rId71"/>
    <p:sldId id="264" r:id="rId72"/>
    <p:sldId id="260" r:id="rId73"/>
    <p:sldId id="712" r:id="rId74"/>
  </p:sldIdLst>
  <p:sldSz cx="12192000" cy="6858000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8" userDrawn="1">
          <p15:clr>
            <a:srgbClr val="A4A3A4"/>
          </p15:clr>
        </p15:guide>
        <p15:guide id="3" orient="horz" pos="2933" userDrawn="1">
          <p15:clr>
            <a:srgbClr val="A4A3A4"/>
          </p15:clr>
        </p15:guide>
        <p15:guide id="4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0"/>
    <a:srgbClr val="00385A"/>
    <a:srgbClr val="0060AA"/>
    <a:srgbClr val="003356"/>
    <a:srgbClr val="003456"/>
    <a:srgbClr val="00365A"/>
    <a:srgbClr val="003152"/>
    <a:srgbClr val="00375A"/>
    <a:srgbClr val="005191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84746" autoAdjust="0"/>
  </p:normalViewPr>
  <p:slideViewPr>
    <p:cSldViewPr>
      <p:cViewPr varScale="1">
        <p:scale>
          <a:sx n="94" d="100"/>
          <a:sy n="94" d="100"/>
        </p:scale>
        <p:origin x="132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42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2964" y="96"/>
      </p:cViewPr>
      <p:guideLst>
        <p:guide orient="horz" pos="2929"/>
        <p:guide pos="2208"/>
        <p:guide orient="horz" pos="2933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8/10/relationships/authors" Target="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Tables!$A$307</c:f>
              <c:strCache>
                <c:ptCount val="1"/>
                <c:pt idx="0">
                  <c:v>Scored Projects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Tables!$B$306:$C$306</c:f>
              <c:strCache>
                <c:ptCount val="2"/>
                <c:pt idx="0">
                  <c:v>Average Request</c:v>
                </c:pt>
                <c:pt idx="1">
                  <c:v>Average Request w/ Leverage</c:v>
                </c:pt>
              </c:strCache>
            </c:strRef>
          </c:cat>
          <c:val>
            <c:numRef>
              <c:f>Tables!$B$307:$C$307</c:f>
              <c:numCache>
                <c:formatCode>_("$"* #,##0.00_);_("$"* \(#,##0.00\);_("$"* "-"??_);_(@_)</c:formatCode>
                <c:ptCount val="2"/>
                <c:pt idx="0">
                  <c:v>30257796.081481483</c:v>
                </c:pt>
                <c:pt idx="1">
                  <c:v>39048341.324675322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CC-4163-9ED9-7F3EB6BD1C60}"/>
            </c:ext>
          </c:extLst>
        </c:ser>
        <c:ser>
          <c:idx val="1"/>
          <c:order val="1"/>
          <c:tx>
            <c:strRef>
              <c:f>Tables!$A$308</c:f>
              <c:strCache>
                <c:ptCount val="1"/>
                <c:pt idx="0">
                  <c:v>Funded Staff Scenario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Tables!$B$306:$C$306</c:f>
              <c:strCache>
                <c:ptCount val="2"/>
                <c:pt idx="0">
                  <c:v>Average Request</c:v>
                </c:pt>
                <c:pt idx="1">
                  <c:v>Average Request w/ Leverage</c:v>
                </c:pt>
              </c:strCache>
            </c:strRef>
          </c:cat>
          <c:val>
            <c:numRef>
              <c:f>Tables!$B$308:$C$308</c:f>
              <c:numCache>
                <c:formatCode>_("$"* #,##0.00_);_("$"* \(#,##0.00\);_("$"* "-"??_);_(@_)</c:formatCode>
                <c:ptCount val="2"/>
                <c:pt idx="0">
                  <c:v>18558154.490566038</c:v>
                </c:pt>
                <c:pt idx="1">
                  <c:v>20529972.5625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CC-4163-9ED9-7F3EB6BD1C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0891039"/>
        <c:axId val="410881919"/>
      </c:barChart>
      <c:catAx>
        <c:axId val="410891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ptos Display" panose="020B0004020202020204" pitchFamily="34" charset="0"/>
                <a:ea typeface="+mn-ea"/>
                <a:cs typeface="+mn-cs"/>
              </a:defRPr>
            </a:pPr>
            <a:endParaRPr lang="en-US"/>
          </a:p>
        </c:txPr>
        <c:crossAx val="410881919"/>
        <c:crosses val="autoZero"/>
        <c:auto val="1"/>
        <c:lblAlgn val="ctr"/>
        <c:lblOffset val="100"/>
        <c:noMultiLvlLbl val="0"/>
      </c:catAx>
      <c:valAx>
        <c:axId val="410881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891039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7.388819971402766E-3"/>
                <c:y val="0.28549382716049382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44970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2" tIns="46629" rIns="93262" bIns="46629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134" y="2"/>
            <a:ext cx="3044969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2" tIns="46629" rIns="93262" bIns="46629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 dirty="0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43647"/>
            <a:ext cx="3044970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2" tIns="46629" rIns="93262" bIns="46629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dirty="0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134" y="8843647"/>
            <a:ext cx="3044969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2" tIns="46629" rIns="93262" bIns="46629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BBA1967D-73A9-457F-932D-5C94F5B0D86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745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44970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2" tIns="46629" rIns="93262" bIns="46629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8134" y="2"/>
            <a:ext cx="3044969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2" tIns="46629" rIns="93262" bIns="46629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 dirty="0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1163" y="700088"/>
            <a:ext cx="62007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415" y="4421823"/>
            <a:ext cx="5150273" cy="418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2" tIns="46629" rIns="93262" bIns="466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43647"/>
            <a:ext cx="3044970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2" tIns="46629" rIns="93262" bIns="46629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dirty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134" y="8843647"/>
            <a:ext cx="3044969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2" tIns="46629" rIns="93262" bIns="46629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E40FCABD-8D79-4821-80C8-5BCA7FD315A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644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678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709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28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759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518" indent="-16551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109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76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458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78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85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495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518" indent="-16551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466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530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76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7405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2431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1859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882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493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2888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518" indent="-16551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123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564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196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42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76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98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5787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472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217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741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348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877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808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883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159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162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61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059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156322">
              <a:lnSpc>
                <a:spcPct val="146000"/>
              </a:lnSpc>
              <a:spcBef>
                <a:spcPts val="608"/>
              </a:spcBef>
              <a:spcAft>
                <a:spcPts val="0"/>
              </a:spcAft>
              <a:tabLst>
                <a:tab pos="938547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892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156322">
              <a:lnSpc>
                <a:spcPct val="146000"/>
              </a:lnSpc>
              <a:spcBef>
                <a:spcPts val="608"/>
              </a:spcBef>
              <a:spcAft>
                <a:spcPts val="0"/>
              </a:spcAft>
              <a:tabLst>
                <a:tab pos="938547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116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156322">
              <a:lnSpc>
                <a:spcPct val="146000"/>
              </a:lnSpc>
              <a:spcBef>
                <a:spcPts val="608"/>
              </a:spcBef>
              <a:spcAft>
                <a:spcPts val="0"/>
              </a:spcAft>
              <a:tabLst>
                <a:tab pos="938547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133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92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76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734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44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238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843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301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07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154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245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936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935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307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256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550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291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34728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156322">
              <a:lnSpc>
                <a:spcPct val="146000"/>
              </a:lnSpc>
              <a:spcBef>
                <a:spcPts val="608"/>
              </a:spcBef>
              <a:spcAft>
                <a:spcPts val="0"/>
              </a:spcAft>
              <a:tabLst>
                <a:tab pos="938547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66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33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770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189">
              <a:defRPr/>
            </a:pPr>
            <a:fld id="{E40FCABD-8D79-4821-80C8-5BCA7FD315AB}" type="slidenum">
              <a:rPr lang="en-US">
                <a:solidFill>
                  <a:srgbClr val="000000"/>
                </a:solidFill>
              </a:rPr>
              <a:pPr defTabSz="914189">
                <a:defRPr/>
              </a:pPr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59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FCABD-8D79-4821-80C8-5BCA7FD315A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144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0" y="0"/>
            <a:ext cx="8976468" cy="6858000"/>
          </a:xfrm>
          <a:prstGeom prst="rect">
            <a:avLst/>
          </a:prstGeom>
          <a:solidFill>
            <a:srgbClr val="0038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4572000"/>
            <a:ext cx="7696200" cy="609600"/>
          </a:xfr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5334000"/>
            <a:ext cx="7696200" cy="1143000"/>
          </a:xfrm>
        </p:spPr>
        <p:txBody>
          <a:bodyPr/>
          <a:lstStyle>
            <a:lvl1pPr marL="0" indent="0"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Month 15, 2007</a:t>
            </a:r>
          </a:p>
          <a:p>
            <a:r>
              <a:rPr lang="en-US" dirty="0"/>
              <a:t>Name Surname</a:t>
            </a:r>
          </a:p>
          <a:p>
            <a:r>
              <a:rPr lang="en-US" dirty="0"/>
              <a:t>Job Title, Division</a:t>
            </a:r>
          </a:p>
        </p:txBody>
      </p:sp>
      <p:pic>
        <p:nvPicPr>
          <p:cNvPr id="4" name="Picture 3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5806" y="6048823"/>
            <a:ext cx="2276856" cy="656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17BF94-682C-4F47-823E-CB74A4531F42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1254" y="2743202"/>
            <a:ext cx="1965960" cy="819419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5806" y="152400"/>
            <a:ext cx="2276856" cy="6858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5806" y="838200"/>
            <a:ext cx="2276856" cy="10668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5806" y="3537221"/>
            <a:ext cx="2276856" cy="6858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5806" y="4343400"/>
            <a:ext cx="2276856" cy="83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494" y="5346700"/>
            <a:ext cx="1950720" cy="539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4"/>
            <a:ext cx="7314595" cy="6857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299" y="1919896"/>
            <a:ext cx="1817109" cy="8213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CFDE1D-2D7A-412F-AA50-511ED3AC6E7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78800" y="228600"/>
            <a:ext cx="25908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228600"/>
            <a:ext cx="75692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4DCC76-6B8A-403B-81CB-0E90EB5C568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905000"/>
            <a:ext cx="11404600" cy="4038600"/>
          </a:xfrm>
        </p:spPr>
        <p:txBody>
          <a:bodyPr/>
          <a:lstStyle>
            <a:lvl1pPr marL="231769" indent="-231769">
              <a:defRPr/>
            </a:lvl1pPr>
            <a:lvl2pPr marL="688957" indent="-231769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053006-FB26-45B1-80AA-6376C0DF0BE0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6400" y="228600"/>
            <a:ext cx="11404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4406906"/>
            <a:ext cx="802929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2906713"/>
            <a:ext cx="802929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0940EC2-4F38-4C97-8CB0-3051DB5088B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016" y="228600"/>
            <a:ext cx="1117396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9016" y="1905000"/>
            <a:ext cx="54864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584" y="1905000"/>
            <a:ext cx="54864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700F7D-2407-4361-9414-CDE473B91B2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1E5179-6677-4A0B-B421-9FF6B4E2AC5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EFEB00-815F-4DFB-A54A-CAEBB955299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4241EA8-2B08-41B3-B7E8-D2D9E1E476A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9608BD-78CB-4EA1-8042-A1B67611692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2CE87C7-0D41-4580-8676-9A47B87126B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9016" y="228600"/>
            <a:ext cx="111739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016" y="1905000"/>
            <a:ext cx="1117396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06400" y="6523033"/>
            <a:ext cx="1117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fld id="{67D5D16F-D75F-4D0C-B69C-D8087B6CF47C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7" name="Picture 13" descr="rul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" y="1447800"/>
            <a:ext cx="12187767" cy="228600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 userDrawn="1"/>
        </p:nvGrpSpPr>
        <p:grpSpPr>
          <a:xfrm>
            <a:off x="11" y="6172200"/>
            <a:ext cx="12187767" cy="696989"/>
            <a:chOff x="11" y="6126167"/>
            <a:chExt cx="12187767" cy="696989"/>
          </a:xfrm>
        </p:grpSpPr>
        <p:pic>
          <p:nvPicPr>
            <p:cNvPr id="1036" name="Picture 12" descr="inside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667000" y="6126169"/>
              <a:ext cx="9144000" cy="696987"/>
            </a:xfrm>
            <a:prstGeom prst="rect">
              <a:avLst/>
            </a:prstGeom>
            <a:noFill/>
          </p:spPr>
        </p:pic>
        <p:pic>
          <p:nvPicPr>
            <p:cNvPr id="7" name="Picture 12" descr="inside"/>
            <p:cNvPicPr>
              <a:picLocks noChangeAspect="1" noChangeArrowheads="1"/>
            </p:cNvPicPr>
            <p:nvPr userDrawn="1"/>
          </p:nvPicPr>
          <p:blipFill rotWithShape="1">
            <a:blip r:embed="rId14" cstate="print"/>
            <a:srcRect r="72500"/>
            <a:stretch/>
          </p:blipFill>
          <p:spPr bwMode="auto">
            <a:xfrm>
              <a:off x="11" y="6126167"/>
              <a:ext cx="2819389" cy="696987"/>
            </a:xfrm>
            <a:prstGeom prst="rect">
              <a:avLst/>
            </a:prstGeom>
            <a:noFill/>
          </p:spPr>
        </p:pic>
        <p:pic>
          <p:nvPicPr>
            <p:cNvPr id="8" name="Picture 12" descr="inside"/>
            <p:cNvPicPr>
              <a:picLocks noChangeAspect="1" noChangeArrowheads="1"/>
            </p:cNvPicPr>
            <p:nvPr userDrawn="1"/>
          </p:nvPicPr>
          <p:blipFill rotWithShape="1">
            <a:blip r:embed="rId14" cstate="print"/>
            <a:srcRect l="95000"/>
            <a:stretch/>
          </p:blipFill>
          <p:spPr bwMode="auto">
            <a:xfrm>
              <a:off x="11730578" y="6126168"/>
              <a:ext cx="457200" cy="696987"/>
            </a:xfrm>
            <a:prstGeom prst="rect">
              <a:avLst/>
            </a:prstGeom>
            <a:noFill/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pitchFamily="1" charset="-128"/>
        </a:defRPr>
      </a:lvl5pPr>
      <a:lvl6pPr marL="457189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pitchFamily="1" charset="-128"/>
        </a:defRPr>
      </a:lvl6pPr>
      <a:lvl7pPr marL="914377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pitchFamily="1" charset="-128"/>
        </a:defRPr>
      </a:lvl7pPr>
      <a:lvl8pPr marL="1371566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pitchFamily="1" charset="-128"/>
        </a:defRPr>
      </a:lvl8pPr>
      <a:lvl9pPr marL="1828754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pitchFamily="1" charset="-128"/>
        </a:defRPr>
      </a:lvl9pPr>
    </p:titleStyle>
    <p:bodyStyle>
      <a:lvl1pPr marL="231769" indent="-231769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fontAlgn="base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  <a:ea typeface="+mn-ea"/>
        </a:defRPr>
      </a:lvl2pPr>
      <a:lvl3pPr marL="1142971" indent="-228594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ea typeface="+mn-ea"/>
        </a:defRPr>
      </a:lvl3pPr>
      <a:lvl4pPr marL="1600160" indent="-228594" algn="l" rtl="0" fontAlgn="base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4pPr>
      <a:lvl5pPr marL="2057349" indent="-228594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download.geofabrik.de/north-america/us/virginia.html" TargetMode="External"/><Relationship Id="rId13" Type="http://schemas.openxmlformats.org/officeDocument/2006/relationships/image" Target="../media/image18.png"/><Relationship Id="rId3" Type="http://schemas.openxmlformats.org/officeDocument/2006/relationships/hyperlink" Target="https://vtrans.virginia.gov/" TargetMode="External"/><Relationship Id="rId7" Type="http://schemas.openxmlformats.org/officeDocument/2006/relationships/hyperlink" Target="https://www.arcgis.com/apps/mapviewer/index.html?webmap=a1926cb43e844c3f82275917d6eab47a" TargetMode="External"/><Relationship Id="rId12" Type="http://schemas.openxmlformats.org/officeDocument/2006/relationships/hyperlink" Target="https://data.virginia.gov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nthemap.ces.census.gov/" TargetMode="External"/><Relationship Id="rId11" Type="http://schemas.openxmlformats.org/officeDocument/2006/relationships/hyperlink" Target="https://vdotforms.vdot.virginia.gov/" TargetMode="External"/><Relationship Id="rId5" Type="http://schemas.openxmlformats.org/officeDocument/2006/relationships/hyperlink" Target="https://virginiaroads.org/" TargetMode="External"/><Relationship Id="rId10" Type="http://schemas.openxmlformats.org/officeDocument/2006/relationships/hyperlink" Target="https://www.vdot.virginia.gov/doing-business/tools/vjust/" TargetMode="External"/><Relationship Id="rId4" Type="http://schemas.openxmlformats.org/officeDocument/2006/relationships/hyperlink" Target="https://vdotp4p.com/" TargetMode="External"/><Relationship Id="rId9" Type="http://schemas.openxmlformats.org/officeDocument/2006/relationships/hyperlink" Target="https://sites.vedp.org/" TargetMode="External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vtava.org/wp-content/uploads/2025/01/ADOPTED-CVTA-Regional-Project-Selection-Framework-01312025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awmpo.org/wp-content/uploads/2023/09/Chapter-6_Performance-Based-Programming-and-Project-Evaluation.pd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dot.virginia.gov/projects/project-planning/stars-projects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aprojectpipeline.virginia.gov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rginiaroads.org/maps/1a96a2f31b4f4d77991471b6cabb38ba/about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smartscale.virginia.gov/media/smartscale/documents/apply/Round-6-CMF-List_v2_acc052024_PM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scale.virginia.gov/media/smartscale/documents/apply/Round-6-CMF-List_v2_acc052024_PM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scale.virginia.gov/media/smartscale/documents/apply/Round-6-CMF-List_v2_acc052024_PM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scale.virginia.gov/media/smartscale/documents/apply/Round-6-CMF-List_v2_acc052024_PM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package" Target="../embeddings/Microsoft_Excel_Worksheet1.xls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gis.com/apps/mapviewer/index.html?webmap=a1926cb43e844c3f82275917d6eab47a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tb.virginia.gov/media/ctb/agendas-and-meeting-minutes/2025/jan/pre/Preliminary-SYFP---Finance-Update-January-2025-CTB-Meeting-1-14-2025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live/G3BpdC1zDlw?si=pwuuE326dSeyHq9t&amp;t=10341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sti.us/wp-content/uploads/sites/1303/2020/12/Measuring-Accessibility-Final.pdf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virginia.gov/dataset/aadt-2023-stafford-county/resource/6c1e9e64-4d79-45fa-8f4e-16a32f6f807f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8.png"/><Relationship Id="rId7" Type="http://schemas.openxmlformats.org/officeDocument/2006/relationships/hyperlink" Target="https://data.virginia.gov/dataset/aadt-2023-stafford-county/resource/6c1e9e64-4d79-45fa-8f4e-16a32f6f807f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rcgis.com/home/item.html?id=8b0d551e03bc4047b72dce3575d82bc5" TargetMode="External"/><Relationship Id="rId5" Type="http://schemas.openxmlformats.org/officeDocument/2006/relationships/hyperlink" Target="https://hub.arcgis.com/datasets/86a71d06874c453dafb7798fe09e8f59_18/explore?location=37.901379%2C-76.158526%2C7.44&amp;uiVersion=content-views" TargetMode="External"/><Relationship Id="rId10" Type="http://schemas.openxmlformats.org/officeDocument/2006/relationships/image" Target="../media/image61.png"/><Relationship Id="rId4" Type="http://schemas.openxmlformats.org/officeDocument/2006/relationships/hyperlink" Target="https://www.virginiaroads.org/maps/VDOT::vdot-designated-truck-routes-and-length-restrictions-map/about?path=" TargetMode="External"/><Relationship Id="rId9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ctb.virginia.gov/media/ctb/agendas-and-meeting-minutes/2021/oct/pres/10_smartscale_round_5.pdf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9.png"/><Relationship Id="rId4" Type="http://schemas.openxmlformats.org/officeDocument/2006/relationships/hyperlink" Target="https://ctb.virginia.gov/media/ctb/agendas-and-meeting-minutes/2021/dec/pres/5_decemberctb-12-03-21.pdf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gis.com/apps/mapviewer/index.html?webmap=a1926cb43e844c3f82275917d6eab47a" TargetMode="Externa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hyperlink" Target="https://download.geofabrik.de/north-america/us/virginia.html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smartscale.virginia.gov/contact-us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0D3C3-41B8-3F8D-EA7D-624A7EEB73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SMART </a:t>
            </a:r>
            <a:r>
              <a:rPr lang="en-US" sz="2800"/>
              <a:t>SCALE Process and </a:t>
            </a:r>
            <a:r>
              <a:rPr lang="en-US" sz="2800" dirty="0"/>
              <a:t>Round 6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D82E6C-8998-B538-47DB-694709C959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None/>
            </a:pPr>
            <a:r>
              <a:rPr lang="en-US" sz="1800" b="1" dirty="0"/>
              <a:t>Brooke Jackson, P.E.</a:t>
            </a:r>
          </a:p>
        </p:txBody>
      </p:sp>
    </p:spTree>
    <p:extLst>
      <p:ext uri="{BB962C8B-B14F-4D97-AF65-F5344CB8AC3E}">
        <p14:creationId xmlns:p14="http://schemas.microsoft.com/office/powerpoint/2010/main" val="2189192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68B1F5-6EB7-4B56-1762-B97DBB910057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1400" dirty="0"/>
              <a:t>Process Overview and Support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00" y="320040"/>
            <a:ext cx="11404600" cy="1143000"/>
          </a:xfrm>
        </p:spPr>
        <p:txBody>
          <a:bodyPr/>
          <a:lstStyle/>
          <a:p>
            <a:r>
              <a:rPr lang="en-US" sz="3200" dirty="0">
                <a:latin typeface="Aptos Display" panose="020B0004020202020204" pitchFamily="34" charset="0"/>
              </a:rPr>
              <a:t>Project Selection Process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676400"/>
            <a:ext cx="11404600" cy="40386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ptos Display" panose="020B0004020202020204" pitchFamily="34" charset="0"/>
              </a:rPr>
              <a:t>Step 1 – Fund top-scoring projects within each district eligible for Highway Construction District Grant Program (DGP) funds using DGP funds until the remaining funds are insufficient to fund the next highest-scoring project.</a:t>
            </a:r>
          </a:p>
          <a:p>
            <a:pPr lvl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Aptos Display" panose="020B0004020202020204" pitchFamily="34" charset="0"/>
                <a:cs typeface="+mn-cs"/>
              </a:rPr>
              <a:t>DGP eligibility pertains only to localities addressing a VTrans need</a:t>
            </a: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ptos Display" panose="020B0004020202020204" pitchFamily="34" charset="0"/>
              </a:rPr>
              <a:t>Step 2 – Fund remaining top-scoring projects statewide that are eligible for Highway High-Priority Projects Program (HPP) funds using HPP funds until the remaining funds are insufficient to fund the next highest-scoring project.</a:t>
            </a:r>
          </a:p>
          <a:p>
            <a:pPr lvl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Aptos Display" panose="020B0004020202020204" pitchFamily="34" charset="0"/>
                <a:cs typeface="+mn-cs"/>
              </a:rPr>
              <a:t>HPP eligibility pertains to localities, transit agencies, and regional entities addressing a VTrans need on either a Corridor of Statewide Significance (</a:t>
            </a:r>
            <a:r>
              <a:rPr lang="en-US" sz="2000" b="0" dirty="0" err="1">
                <a:latin typeface="Aptos Display" panose="020B0004020202020204" pitchFamily="34" charset="0"/>
                <a:cs typeface="+mn-cs"/>
              </a:rPr>
              <a:t>CoSS</a:t>
            </a:r>
            <a:r>
              <a:rPr lang="en-US" sz="2000" b="0" dirty="0">
                <a:latin typeface="Aptos Display" panose="020B0004020202020204" pitchFamily="34" charset="0"/>
                <a:cs typeface="+mn-cs"/>
              </a:rPr>
              <a:t>) or a Regional Network (RN), and refined policy definitions</a:t>
            </a:r>
          </a:p>
          <a:p>
            <a:endParaRPr lang="en-US" sz="2000" b="0" dirty="0">
              <a:latin typeface="Aptos Display" panose="020B00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575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0980E-849D-33D0-3D9E-0A994CFF3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1FA8D5-2F9B-EFA5-4E46-3F518A7650CF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1400" dirty="0"/>
              <a:t>Process Overview and Support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6404537-5B7D-700D-0DAC-EF1671617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20040"/>
            <a:ext cx="11404600" cy="1143000"/>
          </a:xfrm>
        </p:spPr>
        <p:txBody>
          <a:bodyPr/>
          <a:lstStyle/>
          <a:p>
            <a:r>
              <a:rPr lang="en-US" sz="3200" dirty="0">
                <a:latin typeface="Aptos Display" panose="020B0004020202020204" pitchFamily="34" charset="0"/>
              </a:rPr>
              <a:t>Scorecard Example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C4629F-1521-AC24-519A-9A6ECDD89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-9181"/>
            <a:ext cx="2019300" cy="18577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6313AB-0B37-5342-9655-5CC2F1413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" y="1831312"/>
            <a:ext cx="6119265" cy="3922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21D31-3F06-6E6B-797A-031939387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7865" y="2057400"/>
            <a:ext cx="5844135" cy="392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13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0980E-849D-33D0-3D9E-0A994CFF3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1FA8D5-2F9B-EFA5-4E46-3F518A7650CF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1400" dirty="0"/>
              <a:t>Process Overview and Support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6404537-5B7D-700D-0DAC-EF1671617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20040"/>
            <a:ext cx="11404600" cy="1143000"/>
          </a:xfrm>
        </p:spPr>
        <p:txBody>
          <a:bodyPr/>
          <a:lstStyle/>
          <a:p>
            <a:r>
              <a:rPr lang="en-US" sz="3200" dirty="0">
                <a:latin typeface="Aptos Display" panose="020B0004020202020204" pitchFamily="34" charset="0"/>
              </a:rPr>
              <a:t>Support Available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4476FE-A456-AD2B-6C3C-67E7877C3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676400"/>
            <a:ext cx="11404600" cy="4038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VDOT District Staff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Previous Staff, Scorers, Consultants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SMART SCALE Website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Aptos Display" panose="020B0004020202020204" pitchFamily="34" charset="0"/>
              </a:rPr>
              <a:t>Resources 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Aptos Display" panose="020B0004020202020204" pitchFamily="34" charset="0"/>
              </a:rPr>
              <a:t>Previous Round Data 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Aptos Display" panose="020B0004020202020204" pitchFamily="34" charset="0"/>
              </a:rPr>
              <a:t>Technical Guide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ptos Display" panose="020B0004020202020204" pitchFamily="34" charset="0"/>
              </a:rPr>
              <a:t>SMARTPortal</a:t>
            </a:r>
            <a:r>
              <a:rPr lang="en-US" sz="2000" dirty="0">
                <a:latin typeface="Aptos Display" panose="020B0004020202020204" pitchFamily="34" charset="0"/>
              </a:rPr>
              <a:t> – Public Visibility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Aptos Display" panose="020B0004020202020204" pitchFamily="34" charset="0"/>
              </a:rPr>
              <a:t>Scorecards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Town Halls, CTB Meetings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Trainings at Round Open 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Quarterly MPO Meetings</a:t>
            </a: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6B5D7D-D5F3-ED8B-94CA-F7466ACD030C}"/>
              </a:ext>
            </a:extLst>
          </p:cNvPr>
          <p:cNvSpPr txBox="1"/>
          <p:nvPr/>
        </p:nvSpPr>
        <p:spPr>
          <a:xfrm>
            <a:off x="7696200" y="1535668"/>
            <a:ext cx="441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0" dirty="0"/>
              <a:t>https://smartscale.virginia.gov/resources/</a:t>
            </a: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573E8552-DB27-EA5F-57C0-D46DEB3EC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770675"/>
            <a:ext cx="11875309" cy="456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23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188DA39-9612-C229-3677-401BC34D3C07}"/>
              </a:ext>
            </a:extLst>
          </p:cNvPr>
          <p:cNvSpPr txBox="1">
            <a:spLocks/>
          </p:cNvSpPr>
          <p:nvPr/>
        </p:nvSpPr>
        <p:spPr bwMode="auto">
          <a:xfrm>
            <a:off x="0" y="1600200"/>
            <a:ext cx="8686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indent="-231769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57" indent="-231769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2971" indent="-228594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160" indent="-228594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349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Interact VTrans -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vtrans.virginia.gov/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ptos" panose="020B00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P4P -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vdotp4p.com</a:t>
            </a:r>
            <a:endParaRPr lang="en-US" sz="2000" kern="0" dirty="0">
              <a:solidFill>
                <a:schemeClr val="bg1">
                  <a:lumMod val="65000"/>
                </a:schemeClr>
              </a:solidFill>
              <a:latin typeface="Aptos" panose="020B0004020202020204" pitchFamily="34" charset="0"/>
            </a:endParaRP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kern="0" dirty="0">
                <a:latin typeface="Aptos" panose="020B0004020202020204" pitchFamily="34" charset="0"/>
              </a:rPr>
              <a:t>VDOT TMPD-Managed Data repository site</a:t>
            </a:r>
          </a:p>
          <a:p>
            <a:pPr marL="231769" lvl="1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Virginia Roads for Crash Data -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virginiaroads.org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ptos" panose="020B00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U.S. Census On the Map</a:t>
            </a:r>
            <a:endParaRPr lang="en-US" sz="2000" dirty="0">
              <a:latin typeface="Aptos" panose="020B00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Population Density, Points of Interest (HERE)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ptos Display" panose="020B00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ArcGIS Online Map Population Density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ptos Display" panose="020B0004020202020204" pitchFamily="34" charset="0"/>
            </a:endParaRP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ptos Display" panose="020B00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Street Map Data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ptos Display" panose="020B00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Aptos" panose="020B0004020202020204" pitchFamily="34" charset="0"/>
              </a:rPr>
              <a:t>Economic Development –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VEDP Sites 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ptos" panose="020B00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VDOT Tools Homepage - vdot.virginia.gov/doing-business/tools/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ptos Display" panose="020B00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VDOT Junction Screening Tool –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  <a:latin typeface="Aptos Display" panose="020B00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VJuST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ptos Display" panose="020B0004020202020204" pitchFamily="34" charset="0"/>
            </a:endParaRP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ptos Display" panose="020B0004020202020204" pitchFamily="34" charset="0"/>
                <a:hlinkClick r:id="rId11" tooltip="VDOT Online For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VDOT Online Forms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ptos Display" panose="020B00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Virginia Open Data Portal -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https://data.virginia.gov/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ptos" panose="020B00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Applicant-Provided Data - </a:t>
            </a:r>
            <a:r>
              <a:rPr lang="en-US" sz="2000" b="0" dirty="0">
                <a:latin typeface="Aptos" panose="020B0004020202020204" pitchFamily="34" charset="0"/>
              </a:rPr>
              <a:t>Regional Travel Demand Models, Traffic and Planning Studies – Volumes and Growth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>
                  <a:lumMod val="65000"/>
                </a:schemeClr>
              </a:solidFill>
              <a:latin typeface="Aptos Display" panose="020B0004020202020204" pitchFamily="34" charset="0"/>
            </a:endParaRP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>
                  <a:lumMod val="65000"/>
                </a:schemeClr>
              </a:solidFill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800" kern="0" dirty="0">
              <a:latin typeface="Aptos Display" panose="020B0004020202020204" pitchFamily="34" charset="0"/>
            </a:endParaRPr>
          </a:p>
          <a:p>
            <a:pPr lvl="1" eaLnBrk="1" hangingPunct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2000" kern="0" dirty="0">
              <a:latin typeface="Aptos Display" panose="020B0004020202020204" pitchFamily="34" charset="0"/>
              <a:cs typeface="+mn-cs"/>
            </a:endParaRPr>
          </a:p>
          <a:p>
            <a:pPr lvl="2" eaLnBrk="1" hangingPunct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600" b="0" kern="0" dirty="0">
              <a:latin typeface="Aptos Display" panose="020B00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64B8E2-0091-BD1D-98A5-DBFA422C85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D542CBA-3CD1-3671-B2A1-CCF069E387EC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Publicly Available Data Sources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74EDFF-E2F3-0B48-D0AD-0568920DA52A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1400" dirty="0"/>
              <a:t>Process Overview and Support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F9051-6CEE-EC05-9B85-7EFB67EACD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3662" y="0"/>
            <a:ext cx="4448338" cy="467738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3AA06D4-6151-2EB8-B4CF-6C4D64E85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/>
          <a:srcRect l="12878" t="12290" r="11726"/>
          <a:stretch/>
        </p:blipFill>
        <p:spPr>
          <a:xfrm>
            <a:off x="8305800" y="3922672"/>
            <a:ext cx="3886200" cy="2956945"/>
          </a:xfrm>
        </p:spPr>
      </p:pic>
    </p:spTree>
    <p:extLst>
      <p:ext uri="{BB962C8B-B14F-4D97-AF65-F5344CB8AC3E}">
        <p14:creationId xmlns:p14="http://schemas.microsoft.com/office/powerpoint/2010/main" val="1204631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AB32937-848E-6281-C626-5373F9F07EEF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dirty="0">
                <a:latin typeface="Aptos Display" panose="020B0004020202020204" pitchFamily="34" charset="0"/>
              </a:rPr>
              <a:t>Regional Organizations Adopting SMART SCALE Like Processes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EE2857B-AF35-7DED-7A1F-4223407B4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11963400" cy="45720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ptos Display" panose="020B0004020202020204" pitchFamily="34" charset="0"/>
              </a:rPr>
              <a:t>Central Virginia Transportation Authority (CVTA) -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ptos Display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Regional Project Selection and Allocation Framework Page 9/PDF Page 11</a:t>
            </a: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ptos Display" panose="020B0004020202020204" pitchFamily="34" charset="0"/>
              </a:rPr>
              <a:t>Staunton-Augusta-Waynesboro Metropolitan Planning Organization (SAWMPO) -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ptos Display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Chapter 6: Performance-Based Programming and Project Evaluation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Aptos Display" panose="020B0004020202020204" pitchFamily="34" charset="0"/>
            </a:endParaRPr>
          </a:p>
          <a:p>
            <a:pPr marL="0" lvl="1" indent="0">
              <a:spcBef>
                <a:spcPts val="500"/>
              </a:spcBef>
              <a:spcAft>
                <a:spcPts val="300"/>
              </a:spcAft>
              <a:buNone/>
            </a:pPr>
            <a:endParaRPr lang="en-US" sz="2400" b="0" i="1" dirty="0">
              <a:latin typeface="Aptos Display" panose="020B0004020202020204" pitchFamily="34" charset="0"/>
              <a:cs typeface="+mn-cs"/>
            </a:endParaRPr>
          </a:p>
          <a:p>
            <a:pPr marL="0" lvl="1" indent="0">
              <a:spcBef>
                <a:spcPts val="500"/>
              </a:spcBef>
              <a:spcAft>
                <a:spcPts val="300"/>
              </a:spcAft>
              <a:buNone/>
            </a:pPr>
            <a:r>
              <a:rPr lang="en-US" sz="2400" b="0" i="1" dirty="0">
                <a:latin typeface="Aptos Display" panose="020B0004020202020204" pitchFamily="34" charset="0"/>
                <a:cs typeface="+mn-cs"/>
              </a:rPr>
              <a:t>In Round 6, Staunton and Richmond District captured 11 of 14 HPP Projects.</a:t>
            </a:r>
            <a:endParaRPr lang="en-US" sz="2400" b="0" i="1" dirty="0">
              <a:latin typeface="Aptos Display" panose="020B0004020202020204" pitchFamily="34" charset="0"/>
              <a:cs typeface="+mn-c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31769" lvl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i="1" dirty="0">
              <a:latin typeface="Cambria Math" panose="02040503050406030204" pitchFamily="18" charset="0"/>
              <a:cs typeface="+mn-cs"/>
            </a:endParaRPr>
          </a:p>
          <a:p>
            <a:pPr marL="231769" lvl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ptos Display" panose="020B0004020202020204" pitchFamily="34" charset="0"/>
              <a:cs typeface="+mn-cs"/>
            </a:endParaRPr>
          </a:p>
          <a:p>
            <a:pPr marL="0" lvl="1" indent="0">
              <a:spcBef>
                <a:spcPts val="500"/>
              </a:spcBef>
              <a:spcAft>
                <a:spcPts val="300"/>
              </a:spcAft>
              <a:buNone/>
            </a:pPr>
            <a:endParaRPr lang="en-US" sz="2000" dirty="0">
              <a:latin typeface="Aptos Display" panose="020B0004020202020204" pitchFamily="34" charset="0"/>
              <a:cs typeface="+mn-cs"/>
            </a:endParaRPr>
          </a:p>
          <a:p>
            <a:pPr marL="457188" lvl="1" indent="0">
              <a:spcBef>
                <a:spcPts val="500"/>
              </a:spcBef>
              <a:spcAft>
                <a:spcPts val="300"/>
              </a:spcAft>
              <a:buNone/>
            </a:pPr>
            <a:endParaRPr lang="en-US" sz="1800" dirty="0">
              <a:latin typeface="Aptos Display" panose="020B0004020202020204" pitchFamily="34" charset="0"/>
            </a:endParaRPr>
          </a:p>
          <a:p>
            <a:pPr marL="231769" lvl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ptos Display" panose="020B0004020202020204" pitchFamily="34" charset="0"/>
              <a:cs typeface="+mn-cs"/>
            </a:endParaRPr>
          </a:p>
          <a:p>
            <a:pPr lvl="2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600" b="0" dirty="0">
              <a:latin typeface="Aptos Display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104D10-E5A1-2791-B41A-D9AEF8373FAC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1400" dirty="0"/>
              <a:t>Process Overview and Support</a:t>
            </a:r>
          </a:p>
        </p:txBody>
      </p:sp>
    </p:spTree>
    <p:extLst>
      <p:ext uri="{BB962C8B-B14F-4D97-AF65-F5344CB8AC3E}">
        <p14:creationId xmlns:p14="http://schemas.microsoft.com/office/powerpoint/2010/main" val="3105185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A7F3CE-C67C-5518-7201-954772294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-457200">
              <a:buFont typeface="+mj-lt"/>
              <a:buAutoNum type="arabicPeriod"/>
            </a:pPr>
            <a:r>
              <a:rPr lang="en-US" sz="2400" dirty="0">
                <a:latin typeface="Aptos Display" panose="020B0004020202020204" pitchFamily="34" charset="0"/>
                <a:cs typeface="+mn-cs"/>
              </a:rPr>
              <a:t>VTrans Prioritized Needs - Benefit score is project's impact to needs/problems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sz="2400" dirty="0">
                <a:latin typeface="Aptos Display" panose="020B0004020202020204" pitchFamily="34" charset="0"/>
              </a:rPr>
              <a:t>Identify the Right Solutions to Needs – Value Engineering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sz="2400" dirty="0">
                <a:latin typeface="Aptos Display" panose="020B0004020202020204" pitchFamily="34" charset="0"/>
              </a:rPr>
              <a:t>Cost Effectiveness</a:t>
            </a:r>
          </a:p>
          <a:p>
            <a:pPr marL="457200" lvl="1" indent="-457200">
              <a:buFont typeface="+mj-lt"/>
              <a:buAutoNum type="arabicPeriod"/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4ABC06-9BB1-11AB-A465-4CC7A81F55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454F79-FC19-706D-7E65-D61E1B9D0577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1400" dirty="0"/>
              <a:t>Performance-Based Planning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3CCAFF5-4BB0-44A6-86C1-319FD68CCE12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dirty="0">
                <a:latin typeface="Aptos Display" panose="020B0004020202020204" pitchFamily="34" charset="0"/>
              </a:rPr>
              <a:t>Performance-Based Planning</a:t>
            </a:r>
          </a:p>
        </p:txBody>
      </p:sp>
    </p:spTree>
    <p:extLst>
      <p:ext uri="{BB962C8B-B14F-4D97-AF65-F5344CB8AC3E}">
        <p14:creationId xmlns:p14="http://schemas.microsoft.com/office/powerpoint/2010/main" val="2282487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00" y="320040"/>
            <a:ext cx="11404600" cy="1143000"/>
          </a:xfrm>
        </p:spPr>
        <p:txBody>
          <a:bodyPr/>
          <a:lstStyle/>
          <a:p>
            <a:r>
              <a:rPr lang="en-US" sz="3200" dirty="0">
                <a:latin typeface="Aptos Display" panose="020B0004020202020204" pitchFamily="34" charset="0"/>
              </a:rPr>
              <a:t>VTrans Prioritized Needs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9F5400-937F-37F6-FC5C-79402B269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7" y="1752600"/>
            <a:ext cx="11734803" cy="40386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ptos Display" panose="020B0004020202020204" pitchFamily="34" charset="0"/>
              </a:rPr>
              <a:t>ANY Mid-Term Need is acceptable for SMART SCALE </a:t>
            </a: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ptos Display" panose="020B0004020202020204" pitchFamily="34" charset="0"/>
              </a:rPr>
              <a:t>Locations with the </a:t>
            </a:r>
            <a:r>
              <a:rPr lang="en-US" sz="2400" u="sng" dirty="0">
                <a:latin typeface="Aptos Display" panose="020B0004020202020204" pitchFamily="34" charset="0"/>
              </a:rPr>
              <a:t>greatest needs are VTrans Prioritized Needs</a:t>
            </a:r>
          </a:p>
          <a:p>
            <a:pPr lvl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200" b="0" dirty="0">
                <a:latin typeface="Aptos Display" panose="020B0004020202020204" pitchFamily="34" charset="0"/>
              </a:rPr>
              <a:t>Priority 1 and 2 locations established in VTrans become eligible for study funding under the Project Pipeline program</a:t>
            </a: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ptos" panose="020B0004020202020204" pitchFamily="34" charset="0"/>
              </a:rPr>
              <a:t>Priority Needs are ranked 1 - worst 1%, 2 – worst 5%, 3 – worst 15%, 4 - remaining</a:t>
            </a:r>
            <a:endParaRPr lang="en-US" sz="2000" dirty="0">
              <a:latin typeface="Aptos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2000" b="0" dirty="0">
              <a:latin typeface="Aptos Display" panose="020B00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52E1D8-B1F9-7676-A790-DD8BBA13F971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1400" dirty="0"/>
              <a:t>Performance-Based Planning</a:t>
            </a:r>
          </a:p>
        </p:txBody>
      </p:sp>
    </p:spTree>
    <p:extLst>
      <p:ext uri="{BB962C8B-B14F-4D97-AF65-F5344CB8AC3E}">
        <p14:creationId xmlns:p14="http://schemas.microsoft.com/office/powerpoint/2010/main" val="753497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1A741E6-DE04-E9AA-E72B-4D4C7660D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51508" y="2133600"/>
            <a:ext cx="6340492" cy="378009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00" y="320040"/>
            <a:ext cx="11404600" cy="1143000"/>
          </a:xfrm>
        </p:spPr>
        <p:txBody>
          <a:bodyPr/>
          <a:lstStyle/>
          <a:p>
            <a:r>
              <a:rPr lang="en-US" sz="3200" dirty="0">
                <a:latin typeface="Aptos Display" panose="020B0004020202020204" pitchFamily="34" charset="0"/>
              </a:rPr>
              <a:t>VTrans Prioritized Needs</a:t>
            </a:r>
            <a:br>
              <a:rPr lang="en-US" sz="3200" dirty="0">
                <a:latin typeface="Aptos Display" panose="020B0004020202020204" pitchFamily="34" charset="0"/>
              </a:rPr>
            </a:br>
            <a:r>
              <a:rPr lang="en-US" sz="3200" dirty="0">
                <a:latin typeface="Aptos Display" panose="020B0004020202020204" pitchFamily="34" charset="0"/>
              </a:rPr>
              <a:t>Construction District Priority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A9591C-91EB-A461-8110-93BEA69FF998}"/>
              </a:ext>
            </a:extLst>
          </p:cNvPr>
          <p:cNvSpPr txBox="1"/>
          <p:nvPr/>
        </p:nvSpPr>
        <p:spPr>
          <a:xfrm>
            <a:off x="406400" y="5816199"/>
            <a:ext cx="809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https://vtrans.virginia.gov/interactvtrans/map-explorer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1F4107E-296B-F56D-5AAB-B124995C1DD9}"/>
              </a:ext>
            </a:extLst>
          </p:cNvPr>
          <p:cNvSpPr txBox="1">
            <a:spLocks/>
          </p:cNvSpPr>
          <p:nvPr/>
        </p:nvSpPr>
        <p:spPr bwMode="auto">
          <a:xfrm>
            <a:off x="0" y="1676400"/>
            <a:ext cx="5715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indent="-231769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57" indent="-231769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2971" indent="-228594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160" indent="-228594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349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dirty="0">
                <a:latin typeface="Aptos Display" panose="020B0004020202020204" pitchFamily="34" charset="0"/>
              </a:rPr>
              <a:t>Priority 1 is highest need (red)</a:t>
            </a:r>
          </a:p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dirty="0">
                <a:solidFill>
                  <a:srgbClr val="0060AA"/>
                </a:solidFill>
                <a:latin typeface="Aptos Display" panose="020B0004020202020204" pitchFamily="34" charset="0"/>
                <a:ea typeface="+mn-ea"/>
              </a:rPr>
              <a:t>43 out of 53 (80%) </a:t>
            </a:r>
            <a:r>
              <a:rPr lang="en-US" b="0" dirty="0">
                <a:solidFill>
                  <a:srgbClr val="0060AA"/>
                </a:solidFill>
                <a:latin typeface="Aptos Display" panose="020B0004020202020204" pitchFamily="34" charset="0"/>
                <a:ea typeface="+mn-ea"/>
              </a:rPr>
              <a:t>of all Funded Statewide  were </a:t>
            </a:r>
            <a:r>
              <a:rPr lang="en-US" b="0" dirty="0">
                <a:latin typeface="Aptos Display" panose="020B0004020202020204" pitchFamily="34" charset="0"/>
                <a:ea typeface="+mn-ea"/>
              </a:rPr>
              <a:t>located on a Priority 1 or 2 Construction District Priority </a:t>
            </a:r>
            <a:r>
              <a:rPr lang="en-US" b="0" dirty="0">
                <a:solidFill>
                  <a:srgbClr val="0060AA"/>
                </a:solidFill>
                <a:latin typeface="Aptos Display" panose="020B0004020202020204" pitchFamily="34" charset="0"/>
                <a:ea typeface="+mn-ea"/>
              </a:rPr>
              <a:t>Need</a:t>
            </a:r>
          </a:p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dirty="0">
                <a:solidFill>
                  <a:srgbClr val="0060AA"/>
                </a:solidFill>
                <a:latin typeface="Aptos Display" panose="020B0004020202020204" pitchFamily="34" charset="0"/>
                <a:ea typeface="+mn-ea"/>
              </a:rPr>
              <a:t>14 out of 14 (100%) </a:t>
            </a:r>
            <a:r>
              <a:rPr lang="en-US" b="0" dirty="0">
                <a:solidFill>
                  <a:srgbClr val="0060AA"/>
                </a:solidFill>
                <a:latin typeface="Aptos Display" panose="020B0004020202020204" pitchFamily="34" charset="0"/>
                <a:ea typeface="+mn-ea"/>
              </a:rPr>
              <a:t>of HPP Projects Funded Statewide were </a:t>
            </a:r>
            <a:r>
              <a:rPr lang="en-US" b="0" dirty="0">
                <a:latin typeface="Aptos Display" panose="020B0004020202020204" pitchFamily="34" charset="0"/>
                <a:ea typeface="+mn-ea"/>
              </a:rPr>
              <a:t>located on a Priority 1 or 2 Construction District Priority Need</a:t>
            </a:r>
          </a:p>
          <a:p>
            <a:pPr marL="457188" lvl="1">
              <a:spcBef>
                <a:spcPts val="500"/>
              </a:spcBef>
              <a:spcAft>
                <a:spcPts val="300"/>
              </a:spcAft>
            </a:pPr>
            <a:endParaRPr lang="en-US" sz="1800" b="0" dirty="0">
              <a:latin typeface="Aptos Display" panose="020B0004020202020204" pitchFamily="34" charset="0"/>
              <a:ea typeface="+mn-ea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800" kern="0" dirty="0">
              <a:latin typeface="Aptos Display" panose="020B0004020202020204" pitchFamily="34" charset="0"/>
            </a:endParaRPr>
          </a:p>
          <a:p>
            <a:pPr lvl="1" eaLnBrk="1" hangingPunct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2000" kern="0" dirty="0">
              <a:latin typeface="Aptos Display" panose="020B0004020202020204" pitchFamily="34" charset="0"/>
              <a:cs typeface="+mn-cs"/>
            </a:endParaRPr>
          </a:p>
          <a:p>
            <a:pPr lvl="2" eaLnBrk="1" hangingPunct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600" b="0" kern="0" dirty="0">
              <a:latin typeface="Aptos Display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D719D6-402F-8358-C211-535836DF5267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1400" dirty="0"/>
              <a:t>Performance-Based Planning</a:t>
            </a:r>
          </a:p>
        </p:txBody>
      </p:sp>
    </p:spTree>
    <p:extLst>
      <p:ext uri="{BB962C8B-B14F-4D97-AF65-F5344CB8AC3E}">
        <p14:creationId xmlns:p14="http://schemas.microsoft.com/office/powerpoint/2010/main" val="2628777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B7D600CF-FD04-E701-682F-6106ADF8E066}"/>
              </a:ext>
            </a:extLst>
          </p:cNvPr>
          <p:cNvSpPr txBox="1">
            <a:spLocks/>
          </p:cNvSpPr>
          <p:nvPr/>
        </p:nvSpPr>
        <p:spPr bwMode="auto">
          <a:xfrm>
            <a:off x="0" y="1676400"/>
            <a:ext cx="1203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indent="-231769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57" indent="-231769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2971" indent="-228594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160" indent="-228594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349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500"/>
              </a:spcBef>
              <a:spcAft>
                <a:spcPts val="300"/>
              </a:spcAft>
              <a:buNone/>
            </a:pPr>
            <a:r>
              <a:rPr lang="en-US" dirty="0">
                <a:latin typeface="Aptos Display" panose="020B0004020202020204" pitchFamily="34" charset="0"/>
              </a:rPr>
              <a:t>Funding Comparison by District</a:t>
            </a:r>
            <a:endParaRPr lang="en-US" sz="1800" b="0" dirty="0">
              <a:latin typeface="Aptos Display" panose="020B0004020202020204" pitchFamily="34" charset="0"/>
              <a:ea typeface="+mn-ea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800" kern="0" dirty="0">
              <a:latin typeface="Aptos Display" panose="020B0004020202020204" pitchFamily="34" charset="0"/>
            </a:endParaRPr>
          </a:p>
          <a:p>
            <a:pPr lvl="1" eaLnBrk="1" hangingPunct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2000" kern="0" dirty="0">
              <a:latin typeface="Aptos Display" panose="020B0004020202020204" pitchFamily="34" charset="0"/>
              <a:cs typeface="+mn-cs"/>
            </a:endParaRPr>
          </a:p>
          <a:p>
            <a:pPr lvl="2" eaLnBrk="1" hangingPunct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600" b="0" kern="0" dirty="0">
              <a:latin typeface="Aptos Display" panose="020B00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00" y="320040"/>
            <a:ext cx="11404600" cy="1143000"/>
          </a:xfrm>
        </p:spPr>
        <p:txBody>
          <a:bodyPr/>
          <a:lstStyle/>
          <a:p>
            <a:r>
              <a:rPr lang="en-US" sz="3200" dirty="0">
                <a:latin typeface="Aptos Display" panose="020B0004020202020204" pitchFamily="34" charset="0"/>
              </a:rPr>
              <a:t>VTrans Prioritized Needs</a:t>
            </a:r>
            <a:br>
              <a:rPr lang="en-US" sz="3200" dirty="0">
                <a:latin typeface="Aptos Display" panose="020B0004020202020204" pitchFamily="34" charset="0"/>
              </a:rPr>
            </a:br>
            <a:r>
              <a:rPr lang="en-US" sz="3200" dirty="0">
                <a:latin typeface="Aptos Display" panose="020B0004020202020204" pitchFamily="34" charset="0"/>
              </a:rPr>
              <a:t>Construction District Priority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0FC7F3-7D14-478B-BB44-4AD201285D9C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1400" dirty="0"/>
              <a:t>Performance-Based Planning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E8995B-C483-7BA7-E2DA-E2807F714C5A}"/>
              </a:ext>
            </a:extLst>
          </p:cNvPr>
          <p:cNvSpPr txBox="1"/>
          <p:nvPr/>
        </p:nvSpPr>
        <p:spPr>
          <a:xfrm>
            <a:off x="4529136" y="5406209"/>
            <a:ext cx="1700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/>
              <a:t>35% Success 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E590D-6640-C0F9-C0E9-9EECFCBB3A8B}"/>
              </a:ext>
            </a:extLst>
          </p:cNvPr>
          <p:cNvSpPr txBox="1"/>
          <p:nvPr/>
        </p:nvSpPr>
        <p:spPr>
          <a:xfrm>
            <a:off x="6172200" y="5410199"/>
            <a:ext cx="1700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0"/>
            </a:lvl1pPr>
          </a:lstStyle>
          <a:p>
            <a:r>
              <a:rPr lang="en-US" dirty="0"/>
              <a:t>19% Success 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48F894-4B2E-29CB-FC53-8E19A47B532D}"/>
              </a:ext>
            </a:extLst>
          </p:cNvPr>
          <p:cNvSpPr txBox="1"/>
          <p:nvPr/>
        </p:nvSpPr>
        <p:spPr>
          <a:xfrm>
            <a:off x="7924800" y="5420496"/>
            <a:ext cx="1700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0"/>
            </a:lvl1pPr>
          </a:lstStyle>
          <a:p>
            <a:r>
              <a:rPr lang="en-US" dirty="0"/>
              <a:t>10% Success Rate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E6C9B58-3325-9D61-9765-B82F20CC07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213780"/>
              </p:ext>
            </p:extLst>
          </p:nvPr>
        </p:nvGraphicFramePr>
        <p:xfrm>
          <a:off x="2600325" y="2362200"/>
          <a:ext cx="6991351" cy="2971795"/>
        </p:xfrm>
        <a:graphic>
          <a:graphicData uri="http://schemas.openxmlformats.org/drawingml/2006/table">
            <a:tbl>
              <a:tblPr/>
              <a:tblGrid>
                <a:gridCol w="1199296">
                  <a:extLst>
                    <a:ext uri="{9D8B030D-6E8A-4147-A177-3AD203B41FA5}">
                      <a16:colId xmlns:a16="http://schemas.microsoft.com/office/drawing/2014/main" val="1157592668"/>
                    </a:ext>
                  </a:extLst>
                </a:gridCol>
                <a:gridCol w="763188">
                  <a:extLst>
                    <a:ext uri="{9D8B030D-6E8A-4147-A177-3AD203B41FA5}">
                      <a16:colId xmlns:a16="http://schemas.microsoft.com/office/drawing/2014/main" val="1877687103"/>
                    </a:ext>
                  </a:extLst>
                </a:gridCol>
                <a:gridCol w="558763">
                  <a:extLst>
                    <a:ext uri="{9D8B030D-6E8A-4147-A177-3AD203B41FA5}">
                      <a16:colId xmlns:a16="http://schemas.microsoft.com/office/drawing/2014/main" val="1595248858"/>
                    </a:ext>
                  </a:extLst>
                </a:gridCol>
                <a:gridCol w="558763">
                  <a:extLst>
                    <a:ext uri="{9D8B030D-6E8A-4147-A177-3AD203B41FA5}">
                      <a16:colId xmlns:a16="http://schemas.microsoft.com/office/drawing/2014/main" val="430688809"/>
                    </a:ext>
                  </a:extLst>
                </a:gridCol>
                <a:gridCol w="558763">
                  <a:extLst>
                    <a:ext uri="{9D8B030D-6E8A-4147-A177-3AD203B41FA5}">
                      <a16:colId xmlns:a16="http://schemas.microsoft.com/office/drawing/2014/main" val="301516143"/>
                    </a:ext>
                  </a:extLst>
                </a:gridCol>
                <a:gridCol w="558763">
                  <a:extLst>
                    <a:ext uri="{9D8B030D-6E8A-4147-A177-3AD203B41FA5}">
                      <a16:colId xmlns:a16="http://schemas.microsoft.com/office/drawing/2014/main" val="585375453"/>
                    </a:ext>
                  </a:extLst>
                </a:gridCol>
                <a:gridCol w="558763">
                  <a:extLst>
                    <a:ext uri="{9D8B030D-6E8A-4147-A177-3AD203B41FA5}">
                      <a16:colId xmlns:a16="http://schemas.microsoft.com/office/drawing/2014/main" val="2334296968"/>
                    </a:ext>
                  </a:extLst>
                </a:gridCol>
                <a:gridCol w="558763">
                  <a:extLst>
                    <a:ext uri="{9D8B030D-6E8A-4147-A177-3AD203B41FA5}">
                      <a16:colId xmlns:a16="http://schemas.microsoft.com/office/drawing/2014/main" val="366695930"/>
                    </a:ext>
                  </a:extLst>
                </a:gridCol>
                <a:gridCol w="558763">
                  <a:extLst>
                    <a:ext uri="{9D8B030D-6E8A-4147-A177-3AD203B41FA5}">
                      <a16:colId xmlns:a16="http://schemas.microsoft.com/office/drawing/2014/main" val="3360701196"/>
                    </a:ext>
                  </a:extLst>
                </a:gridCol>
                <a:gridCol w="558763">
                  <a:extLst>
                    <a:ext uri="{9D8B030D-6E8A-4147-A177-3AD203B41FA5}">
                      <a16:colId xmlns:a16="http://schemas.microsoft.com/office/drawing/2014/main" val="2393306325"/>
                    </a:ext>
                  </a:extLst>
                </a:gridCol>
                <a:gridCol w="558763">
                  <a:extLst>
                    <a:ext uri="{9D8B030D-6E8A-4147-A177-3AD203B41FA5}">
                      <a16:colId xmlns:a16="http://schemas.microsoft.com/office/drawing/2014/main" val="1319436355"/>
                    </a:ext>
                  </a:extLst>
                </a:gridCol>
              </a:tblGrid>
              <a:tr h="2294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Priority 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Priority 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All Other Locations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609953"/>
                  </a:ext>
                </a:extLst>
              </a:tr>
              <a:tr h="43702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District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 Apps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Funded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Not</a:t>
                      </a:r>
                      <a:b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Funded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Funded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Not</a:t>
                      </a:r>
                      <a:b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Funded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Funded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Not</a:t>
                      </a:r>
                      <a:b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Funded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224299"/>
                  </a:ext>
                </a:extLst>
              </a:tr>
              <a:tr h="2294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Bristol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9D7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2036696"/>
                  </a:ext>
                </a:extLst>
              </a:tr>
              <a:tr h="2294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Culpeper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8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561293"/>
                  </a:ext>
                </a:extLst>
              </a:tr>
              <a:tr h="2294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Fredericksburg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88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9683742"/>
                  </a:ext>
                </a:extLst>
              </a:tr>
              <a:tr h="2294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Hampton Roads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D98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1966726"/>
                  </a:ext>
                </a:extLst>
              </a:tr>
              <a:tr h="2294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Lynchburg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6620322"/>
                  </a:ext>
                </a:extLst>
              </a:tr>
              <a:tr h="2294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Northern Virginia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48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A7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0962819"/>
                  </a:ext>
                </a:extLst>
              </a:tr>
              <a:tr h="2294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Richmond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210336"/>
                  </a:ext>
                </a:extLst>
              </a:tr>
              <a:tr h="2294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Salem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1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115460"/>
                  </a:ext>
                </a:extLst>
              </a:tr>
              <a:tr h="22944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Staunton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0211075"/>
                  </a:ext>
                </a:extLst>
              </a:tr>
              <a:tr h="24036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5210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0595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195418-562E-4A21-BCD8-18CA08871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Aptos Display" panose="020B0004020202020204" pitchFamily="34" charset="0"/>
              </a:rPr>
              <a:t>Right size the application scope (corridor size) to the worst performance locations</a:t>
            </a:r>
          </a:p>
          <a:p>
            <a:r>
              <a:rPr lang="en-US" sz="2400" dirty="0">
                <a:latin typeface="Aptos Display" panose="020B0004020202020204" pitchFamily="34" charset="0"/>
              </a:rPr>
              <a:t>Planning Studies to determine Preferred Alternative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b="0" dirty="0">
                <a:latin typeface="Aptos Display" panose="020B0004020202020204" pitchFamily="34" charset="0"/>
              </a:rPr>
              <a:t>Incorporate STARS (</a:t>
            </a:r>
            <a:r>
              <a:rPr lang="en-US" sz="2200" b="0" dirty="0">
                <a:latin typeface="Aptos Display" panose="020B0004020202020204" pitchFamily="34" charset="0"/>
                <a:hlinkClick r:id="rId3"/>
              </a:rPr>
              <a:t>https://www.vdot.virginia.gov/projects/project-planning/stars-projects/</a:t>
            </a:r>
            <a:r>
              <a:rPr lang="en-US" sz="2200" b="0" dirty="0">
                <a:latin typeface="Aptos Display" panose="020B0004020202020204" pitchFamily="34" charset="0"/>
              </a:rPr>
              <a:t>) and Pipeline (</a:t>
            </a:r>
            <a:r>
              <a:rPr lang="en-US" sz="2200" b="0" dirty="0">
                <a:latin typeface="Aptos Display" panose="020B0004020202020204" pitchFamily="34" charset="0"/>
                <a:hlinkClick r:id="rId4"/>
              </a:rPr>
              <a:t>https://vaprojectpipeline.virginia.gov</a:t>
            </a:r>
            <a:r>
              <a:rPr lang="en-US" sz="2200" b="0" dirty="0">
                <a:latin typeface="Aptos Display" panose="020B0004020202020204" pitchFamily="34" charset="0"/>
              </a:rPr>
              <a:t>) program methodologies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b="0" dirty="0">
                <a:latin typeface="Aptos Display" panose="020B0004020202020204" pitchFamily="34" charset="0"/>
                <a:cs typeface="+mn-cs"/>
              </a:rPr>
              <a:t>Consider most cost-effective solution in preferred alternative selection</a:t>
            </a:r>
            <a:endParaRPr lang="en-US" sz="2400" dirty="0">
              <a:latin typeface="Aptos Display" panose="020B0004020202020204" pitchFamily="34" charset="0"/>
              <a:cs typeface="+mn-cs"/>
            </a:endParaRPr>
          </a:p>
          <a:p>
            <a:r>
              <a:rPr lang="en-US" sz="2400" dirty="0">
                <a:latin typeface="Aptos Display" panose="020B0004020202020204" pitchFamily="34" charset="0"/>
                <a:cs typeface="+mn-cs"/>
              </a:rPr>
              <a:t>Frequently, the solution has already been determined, value engineering not considered</a:t>
            </a:r>
            <a:endParaRPr lang="en-US" sz="2400" dirty="0">
              <a:latin typeface="Aptos Display" panose="020B0004020202020204" pitchFamily="34" charset="0"/>
            </a:endParaRPr>
          </a:p>
          <a:p>
            <a:endParaRPr lang="en-US" sz="2400" dirty="0">
              <a:latin typeface="Aptos Display" panose="020B0004020202020204" pitchFamily="34" charset="0"/>
            </a:endParaRPr>
          </a:p>
          <a:p>
            <a:pPr marL="457188" lvl="1" indent="0">
              <a:buNone/>
            </a:pPr>
            <a:endParaRPr lang="en-US" sz="2000" b="0" dirty="0">
              <a:latin typeface="Aptos Display" panose="020B00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0A72B7-A907-634A-9C3E-14049CB2AA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F8A4D47-C627-10F6-25BA-2C993F0695B3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lvl="1"/>
            <a:r>
              <a:rPr lang="en-US" sz="3200" dirty="0">
                <a:latin typeface="Aptos Display" panose="020B0004020202020204" pitchFamily="34" charset="0"/>
                <a:ea typeface="+mj-ea"/>
                <a:cs typeface="+mj-cs"/>
              </a:rPr>
              <a:t>Identify the Right Solutions to Needs – Value Engineering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3108DF-249C-2AD1-E8B0-92FDDD783330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1400" dirty="0"/>
              <a:t>Performance-Based Planning</a:t>
            </a:r>
          </a:p>
        </p:txBody>
      </p:sp>
    </p:spTree>
    <p:extLst>
      <p:ext uri="{BB962C8B-B14F-4D97-AF65-F5344CB8AC3E}">
        <p14:creationId xmlns:p14="http://schemas.microsoft.com/office/powerpoint/2010/main" val="3315927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2DB9F9-71BF-6436-62A8-808298C81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676400"/>
            <a:ext cx="11404600" cy="41910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Aptos Display" panose="020B0004020202020204" pitchFamily="34" charset="0"/>
              </a:rPr>
              <a:t>Agenda/Contents</a:t>
            </a:r>
          </a:p>
          <a:p>
            <a:pPr marL="457200" indent="-4572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2400" dirty="0">
                <a:latin typeface="Aptos Display" panose="020B0004020202020204" pitchFamily="34" charset="0"/>
              </a:rPr>
              <a:t>SMART SCALE FY 2026 Round 6 Overview</a:t>
            </a:r>
          </a:p>
          <a:p>
            <a:pPr marL="457200" indent="-4572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2400" dirty="0">
                <a:latin typeface="Aptos Display" panose="020B0004020202020204" pitchFamily="34" charset="0"/>
              </a:rPr>
              <a:t>Process Overview and Support</a:t>
            </a:r>
          </a:p>
          <a:p>
            <a:pPr marL="457200" indent="-4572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2400" dirty="0">
                <a:latin typeface="Aptos Display" panose="020B0004020202020204" pitchFamily="34" charset="0"/>
              </a:rPr>
              <a:t>Performance-Based Planning</a:t>
            </a:r>
          </a:p>
          <a:p>
            <a:pPr marL="457200" indent="-4572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2400" dirty="0">
                <a:latin typeface="Aptos Display" panose="020B0004020202020204" pitchFamily="34" charset="0"/>
              </a:rPr>
              <a:t>Example Project – ID 11556 (Garrisonville Rd Widening Phase 1)</a:t>
            </a:r>
          </a:p>
          <a:p>
            <a:pPr marL="914388" lvl="1" indent="-457200">
              <a:spcBef>
                <a:spcPts val="0"/>
              </a:spcBef>
              <a:spcAft>
                <a:spcPts val="200"/>
              </a:spcAft>
              <a:buFont typeface="+mj-lt"/>
              <a:buAutoNum type="alphaLcPeriod"/>
            </a:pPr>
            <a:r>
              <a:rPr lang="en-US" sz="2400" b="0" dirty="0">
                <a:latin typeface="Aptos Display" panose="020B0004020202020204" pitchFamily="34" charset="0"/>
              </a:rPr>
              <a:t>Initial High-level Considerations or Project Characteristics that identify a benefit/high-scoring project </a:t>
            </a:r>
          </a:p>
          <a:p>
            <a:pPr marL="914388" lvl="1" indent="-457200">
              <a:spcBef>
                <a:spcPts val="0"/>
              </a:spcBef>
              <a:spcAft>
                <a:spcPts val="200"/>
              </a:spcAft>
              <a:buFont typeface="+mj-lt"/>
              <a:buAutoNum type="alphaLcPeriod"/>
            </a:pPr>
            <a:r>
              <a:rPr lang="en-US" sz="2400" b="0" dirty="0">
                <a:latin typeface="Aptos Display" panose="020B0004020202020204" pitchFamily="34" charset="0"/>
              </a:rPr>
              <a:t>Detailed Computations of Project Benefit and SS Score</a:t>
            </a:r>
          </a:p>
          <a:p>
            <a:pPr marL="457200" indent="-4572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2400" dirty="0">
                <a:latin typeface="Aptos Display" panose="020B0004020202020204" pitchFamily="34" charset="0"/>
              </a:rPr>
              <a:t>Appendix</a:t>
            </a:r>
          </a:p>
          <a:p>
            <a:pPr marL="914388" lvl="1" indent="-457200">
              <a:spcBef>
                <a:spcPts val="0"/>
              </a:spcBef>
              <a:spcAft>
                <a:spcPts val="200"/>
              </a:spcAft>
              <a:buFont typeface="+mj-lt"/>
              <a:buAutoNum type="alphaLcPeriod"/>
            </a:pPr>
            <a:r>
              <a:rPr lang="en-US" sz="2400" b="0" dirty="0">
                <a:latin typeface="Aptos Display" panose="020B0004020202020204" pitchFamily="34" charset="0"/>
              </a:rPr>
              <a:t>C.1 Throughput (BPR) Highway calculations </a:t>
            </a:r>
          </a:p>
          <a:p>
            <a:pPr marL="914388" lvl="1" indent="-457200">
              <a:spcBef>
                <a:spcPts val="0"/>
              </a:spcBef>
              <a:spcAft>
                <a:spcPts val="200"/>
              </a:spcAft>
              <a:buFont typeface="+mj-lt"/>
              <a:buAutoNum type="alphaLcPeriod"/>
            </a:pPr>
            <a:r>
              <a:rPr lang="en-US" sz="2400" b="0" dirty="0">
                <a:latin typeface="Aptos Display" panose="020B0004020202020204" pitchFamily="34" charset="0"/>
              </a:rPr>
              <a:t>C.2 Delay (BPR) Highway calculations</a:t>
            </a:r>
          </a:p>
          <a:p>
            <a:pPr marL="914388" lvl="1" indent="-457200">
              <a:spcBef>
                <a:spcPts val="0"/>
              </a:spcBef>
              <a:spcAft>
                <a:spcPts val="200"/>
              </a:spcAft>
              <a:buFont typeface="+mj-lt"/>
              <a:buAutoNum type="alphaLcPeriod"/>
            </a:pPr>
            <a:r>
              <a:rPr lang="en-US" sz="2400" b="0" dirty="0">
                <a:latin typeface="Aptos Display" panose="020B0004020202020204" pitchFamily="34" charset="0"/>
              </a:rPr>
              <a:t>Accessibility Lookup 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389B81-748D-B733-FD70-949A9AFB6E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0641F7-55F2-8162-6775-16239307CA7B}"/>
              </a:ext>
            </a:extLst>
          </p:cNvPr>
          <p:cNvSpPr txBox="1"/>
          <p:nvPr/>
        </p:nvSpPr>
        <p:spPr>
          <a:xfrm>
            <a:off x="273050" y="76200"/>
            <a:ext cx="11671300" cy="1384995"/>
          </a:xfrm>
          <a:prstGeom prst="rect">
            <a:avLst/>
          </a:prstGeom>
          <a:solidFill>
            <a:srgbClr val="00385A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ptos Display" panose="020B0004020202020204" pitchFamily="34" charset="0"/>
              </a:rPr>
              <a:t>Today’s Goal: 1. Confidence in the transparent process 2. Understand and utilize resources 3. Quality projects are identified through performance-based planning, and scoring details are secondary</a:t>
            </a:r>
          </a:p>
        </p:txBody>
      </p:sp>
    </p:spTree>
    <p:extLst>
      <p:ext uri="{BB962C8B-B14F-4D97-AF65-F5344CB8AC3E}">
        <p14:creationId xmlns:p14="http://schemas.microsoft.com/office/powerpoint/2010/main" val="1177516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8730FCE1-C330-B86A-8BBA-0896C903C36C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dirty="0">
                <a:latin typeface="Aptos Display" panose="020B0004020202020204" pitchFamily="34" charset="0"/>
              </a:rPr>
              <a:t>Cost Effectiveness</a:t>
            </a:r>
            <a:endParaRPr lang="en-US" sz="3200" kern="0" dirty="0">
              <a:latin typeface="Aptos Display" panose="020B00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AD3EC3-7D4E-0CB5-2F07-D3714A14E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905000"/>
            <a:ext cx="5537200" cy="4038600"/>
          </a:xfrm>
        </p:spPr>
        <p:txBody>
          <a:bodyPr/>
          <a:lstStyle/>
          <a:p>
            <a:r>
              <a:rPr lang="en-US" sz="2400" dirty="0"/>
              <a:t>Cost Estimates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b="0" dirty="0"/>
              <a:t>Work with VDOT District early and often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b="0" dirty="0"/>
              <a:t>Reduce risk and contingency</a:t>
            </a:r>
          </a:p>
          <a:p>
            <a:r>
              <a:rPr lang="en-US" sz="2400" dirty="0"/>
              <a:t>If possible, apply when ready for last dollars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464CB2-BD90-E9D6-8B9F-EE362976B5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3DFEBB-E507-1171-FA30-6876A7508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019300"/>
            <a:ext cx="6073234" cy="381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6A9256-6771-37C7-3770-382B9205E8D4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1400" dirty="0"/>
              <a:t>Performance-Based Planning</a:t>
            </a:r>
          </a:p>
        </p:txBody>
      </p:sp>
    </p:spTree>
    <p:extLst>
      <p:ext uri="{BB962C8B-B14F-4D97-AF65-F5344CB8AC3E}">
        <p14:creationId xmlns:p14="http://schemas.microsoft.com/office/powerpoint/2010/main" val="1005371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8795FD-A3A8-D877-0670-2D6881D615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49127C9-0313-C8F1-33CF-E7C8A96AB688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dirty="0">
                <a:latin typeface="Aptos Display" panose="020B0004020202020204" pitchFamily="34" charset="0"/>
              </a:rPr>
              <a:t>Cost Effectiveness</a:t>
            </a:r>
            <a:endParaRPr lang="en-US" sz="3200" kern="0" dirty="0">
              <a:latin typeface="Aptos Display" panose="020B0004020202020204" pitchFamily="34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DB154C3-AB01-0BD1-9505-CC6F75D5DE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703340"/>
              </p:ext>
            </p:extLst>
          </p:nvPr>
        </p:nvGraphicFramePr>
        <p:xfrm>
          <a:off x="406400" y="1905000"/>
          <a:ext cx="114046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1F300D8-F031-0024-6E79-976DFFA68C09}"/>
              </a:ext>
            </a:extLst>
          </p:cNvPr>
          <p:cNvSpPr txBox="1">
            <a:spLocks/>
          </p:cNvSpPr>
          <p:nvPr/>
        </p:nvSpPr>
        <p:spPr bwMode="auto">
          <a:xfrm>
            <a:off x="1524000" y="1713878"/>
            <a:ext cx="4953000" cy="87692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indent="-231769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57" indent="-231769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2971" indent="-228594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160" indent="-228594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349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500"/>
              </a:spcBef>
              <a:spcAft>
                <a:spcPts val="300"/>
              </a:spcAft>
              <a:buNone/>
            </a:pPr>
            <a:r>
              <a:rPr lang="en-US" dirty="0">
                <a:latin typeface="Aptos Display" panose="020B0004020202020204" pitchFamily="34" charset="0"/>
              </a:rPr>
              <a:t>Applicants are not “buying down” the requested amount with leverage</a:t>
            </a:r>
            <a:endParaRPr lang="en-US" b="0" kern="0" dirty="0">
              <a:latin typeface="Aptos Display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3A25A5-6C3D-A5BF-4DE9-1A621605850E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1400" dirty="0"/>
              <a:t>Performance-Based Planning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9D0C0E-E9F3-8564-A6DA-92F6B7BA282F}"/>
              </a:ext>
            </a:extLst>
          </p:cNvPr>
          <p:cNvSpPr txBox="1"/>
          <p:nvPr/>
        </p:nvSpPr>
        <p:spPr>
          <a:xfrm>
            <a:off x="1446179" y="5786735"/>
            <a:ext cx="10744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ptos Display" panose="020B0004020202020204" pitchFamily="34" charset="0"/>
                <a:ea typeface="ＭＳ Ｐゴシック"/>
                <a:cs typeface="+mn-cs"/>
              </a:rPr>
              <a:t>Average Funded Project Request Round 6 – $18.6M (all) and $27.2M HPP</a:t>
            </a:r>
          </a:p>
        </p:txBody>
      </p:sp>
    </p:spTree>
    <p:extLst>
      <p:ext uri="{BB962C8B-B14F-4D97-AF65-F5344CB8AC3E}">
        <p14:creationId xmlns:p14="http://schemas.microsoft.com/office/powerpoint/2010/main" val="2342640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00" y="320040"/>
            <a:ext cx="11404600" cy="1143000"/>
          </a:xfrm>
        </p:spPr>
        <p:txBody>
          <a:bodyPr/>
          <a:lstStyle/>
          <a:p>
            <a:r>
              <a:rPr lang="en-US" sz="3200" dirty="0">
                <a:latin typeface="Aptos Display" panose="020B0004020202020204" pitchFamily="34" charset="0"/>
              </a:rPr>
              <a:t>Key Takeaways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9F5400-937F-37F6-FC5C-79402B269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11963400" cy="4038600"/>
          </a:xfrm>
        </p:spPr>
        <p:txBody>
          <a:bodyPr/>
          <a:lstStyle/>
          <a:p>
            <a:pPr marL="457200" lvl="1" indent="-4572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latin typeface="Aptos Display" panose="020B0004020202020204" pitchFamily="34" charset="0"/>
                <a:cs typeface="+mn-cs"/>
              </a:rPr>
              <a:t>Focus on Priority 1 &amp; 2 locations</a:t>
            </a:r>
          </a:p>
          <a:p>
            <a:pPr marL="457200" lvl="1" indent="-4572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latin typeface="Aptos Display" panose="020B0004020202020204" pitchFamily="34" charset="0"/>
                <a:cs typeface="+mn-cs"/>
              </a:rPr>
              <a:t>Value Engineer Solutions</a:t>
            </a:r>
          </a:p>
          <a:p>
            <a:pPr marL="457200" lvl="1" indent="-4572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latin typeface="Aptos Display" panose="020B0004020202020204" pitchFamily="34" charset="0"/>
                <a:cs typeface="+mn-cs"/>
              </a:rPr>
              <a:t>Partnership in cost estimate preparation</a:t>
            </a:r>
          </a:p>
          <a:p>
            <a:pPr marL="457200" lvl="1" indent="-4572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latin typeface="Aptos Display" panose="020B0004020202020204" pitchFamily="34" charset="0"/>
                <a:cs typeface="+mn-cs"/>
              </a:rPr>
              <a:t>Not what percent you leverage; it is what amount is requested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2000" b="0" dirty="0">
              <a:latin typeface="Aptos Display" panose="020B0004020202020204" pitchFamily="34" charset="0"/>
              <a:cs typeface="+mn-cs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 dirty="0">
                <a:latin typeface="Aptos Display" panose="020B0004020202020204" pitchFamily="34" charset="0"/>
              </a:rPr>
              <a:t>Acknowledge reasons why performance-based planning is overlooked 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200" b="0" dirty="0">
                <a:latin typeface="Aptos Display" panose="020B0004020202020204" pitchFamily="34" charset="0"/>
              </a:rPr>
              <a:t>Local board members expect an application in their district</a:t>
            </a:r>
            <a:endParaRPr lang="en-US" sz="2200" dirty="0">
              <a:latin typeface="Aptos Display" panose="020B0004020202020204" pitchFamily="34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200" b="0" dirty="0">
                <a:latin typeface="Aptos Display" panose="020B0004020202020204" pitchFamily="34" charset="0"/>
              </a:rPr>
              <a:t>Pressure to apply for maximum application limit cap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200" b="0" dirty="0">
                <a:latin typeface="Aptos Display" panose="020B0004020202020204" pitchFamily="34" charset="0"/>
                <a:cs typeface="+mn-cs"/>
              </a:rPr>
              <a:t>Complaints received in an area that is perceived issue, but doesn’t have supporting historical data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200" b="0" dirty="0">
                <a:latin typeface="Aptos Display" panose="020B0004020202020204" pitchFamily="34" charset="0"/>
                <a:cs typeface="+mn-cs"/>
              </a:rPr>
              <a:t>Solution has already been determined; value engineering not considered</a:t>
            </a:r>
          </a:p>
          <a:p>
            <a:pPr marL="231769" lvl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Aptos Display" panose="020B0004020202020204" pitchFamily="34" charset="0"/>
            </a:endParaRPr>
          </a:p>
          <a:p>
            <a:pPr lvl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2000" dirty="0">
              <a:latin typeface="Aptos Display" panose="020B0004020202020204" pitchFamily="34" charset="0"/>
              <a:cs typeface="+mn-cs"/>
            </a:endParaRPr>
          </a:p>
          <a:p>
            <a:pPr lvl="2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600" b="0" dirty="0">
              <a:latin typeface="Aptos Display" panose="020B00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FFC630-8628-3F9F-A27A-805F5373C87A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1400" dirty="0"/>
              <a:t>Performance-Based Planning</a:t>
            </a:r>
          </a:p>
        </p:txBody>
      </p:sp>
    </p:spTree>
    <p:extLst>
      <p:ext uri="{BB962C8B-B14F-4D97-AF65-F5344CB8AC3E}">
        <p14:creationId xmlns:p14="http://schemas.microsoft.com/office/powerpoint/2010/main" val="3698498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00" y="320040"/>
            <a:ext cx="11404600" cy="1143000"/>
          </a:xfrm>
        </p:spPr>
        <p:txBody>
          <a:bodyPr/>
          <a:lstStyle/>
          <a:p>
            <a:r>
              <a:rPr lang="en-US" sz="3200" dirty="0">
                <a:latin typeface="Aptos Display" panose="020B0004020202020204" pitchFamily="34" charset="0"/>
              </a:rPr>
              <a:t>Project Example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FFC630-8628-3F9F-A27A-805F5373C87A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B536F17E-BC39-3FE8-9462-D8FC5E3E8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11963400" cy="4038600"/>
          </a:xfrm>
        </p:spPr>
        <p:txBody>
          <a:bodyPr/>
          <a:lstStyle/>
          <a:p>
            <a:pPr marL="0" indent="0">
              <a:spcBef>
                <a:spcPts val="500"/>
              </a:spcBef>
              <a:spcAft>
                <a:spcPts val="300"/>
              </a:spcAft>
              <a:buNone/>
            </a:pPr>
            <a:r>
              <a:rPr lang="en-US" sz="2400" dirty="0">
                <a:latin typeface="Aptos Display" panose="020B0004020202020204" pitchFamily="34" charset="0"/>
              </a:rPr>
              <a:t>Example Project – ID 11556 (</a:t>
            </a:r>
            <a:r>
              <a:rPr lang="en-US" sz="2400" dirty="0" err="1">
                <a:latin typeface="Aptos Display" panose="020B0004020202020204" pitchFamily="34" charset="0"/>
              </a:rPr>
              <a:t>Garrisonville</a:t>
            </a:r>
            <a:r>
              <a:rPr lang="en-US" sz="2400" dirty="0">
                <a:latin typeface="Aptos Display" panose="020B0004020202020204" pitchFamily="34" charset="0"/>
              </a:rPr>
              <a:t> Rd Widening Phase 1) used to illustrate how the SS Application is reviewed and scored</a:t>
            </a:r>
          </a:p>
          <a:p>
            <a:pPr marL="457200" lvl="1" indent="-457200">
              <a:spcBef>
                <a:spcPts val="500"/>
              </a:spcBef>
              <a:spcAft>
                <a:spcPts val="300"/>
              </a:spcAft>
              <a:buFont typeface="+mj-lt"/>
              <a:buAutoNum type="alphaLcPeriod"/>
            </a:pPr>
            <a:r>
              <a:rPr lang="en-US" sz="2400" dirty="0">
                <a:latin typeface="Aptos Display" panose="020B0004020202020204" pitchFamily="34" charset="0"/>
                <a:cs typeface="+mn-cs"/>
              </a:rPr>
              <a:t>Initial High-level Considerations or Project Characteristics that identify a benefit/high scoring project – key information for applicant to consider</a:t>
            </a:r>
          </a:p>
          <a:p>
            <a:pPr marL="457200" lvl="1" indent="-457200">
              <a:spcBef>
                <a:spcPts val="500"/>
              </a:spcBef>
              <a:spcAft>
                <a:spcPts val="300"/>
              </a:spcAft>
              <a:buFont typeface="+mj-lt"/>
              <a:buAutoNum type="alphaLcPeriod"/>
            </a:pPr>
            <a:r>
              <a:rPr lang="en-US" sz="2400" dirty="0">
                <a:latin typeface="Aptos Display" panose="020B0004020202020204" pitchFamily="34" charset="0"/>
                <a:cs typeface="+mn-cs"/>
              </a:rPr>
              <a:t>Detailed Computations of Project Benefit and SS Score</a:t>
            </a:r>
          </a:p>
          <a:p>
            <a:pPr marL="457200" indent="-457200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endParaRPr lang="en-US" sz="2400" dirty="0">
              <a:latin typeface="Aptos Display" panose="020B0004020202020204" pitchFamily="34" charset="0"/>
            </a:endParaRPr>
          </a:p>
          <a:p>
            <a:pPr marL="231769" lvl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Aptos Display" panose="020B0004020202020204" pitchFamily="34" charset="0"/>
            </a:endParaRPr>
          </a:p>
          <a:p>
            <a:pPr lvl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2000" dirty="0">
              <a:latin typeface="Aptos Display" panose="020B0004020202020204" pitchFamily="34" charset="0"/>
              <a:cs typeface="+mn-cs"/>
            </a:endParaRPr>
          </a:p>
          <a:p>
            <a:pPr lvl="2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600" b="0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14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00" y="320040"/>
            <a:ext cx="11404600" cy="1143000"/>
          </a:xfrm>
        </p:spPr>
        <p:txBody>
          <a:bodyPr/>
          <a:lstStyle/>
          <a:p>
            <a:r>
              <a:rPr lang="en-US" sz="3200" dirty="0">
                <a:latin typeface="Aptos Display" panose="020B0004020202020204" pitchFamily="34" charset="0"/>
              </a:rPr>
              <a:t>General Information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9F5400-937F-37F6-FC5C-79402B269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6958951" cy="4038600"/>
          </a:xfrm>
        </p:spPr>
        <p:txBody>
          <a:bodyPr/>
          <a:lstStyle/>
          <a:p>
            <a:r>
              <a:rPr lang="en-US" sz="2000" dirty="0">
                <a:latin typeface="Aptos Display" panose="020B0004020202020204" pitchFamily="34" charset="0"/>
              </a:rPr>
              <a:t>Scope: </a:t>
            </a:r>
            <a:r>
              <a:rPr lang="en-US" sz="2000" b="0" dirty="0">
                <a:latin typeface="Aptos Display" panose="020B0004020202020204" pitchFamily="34" charset="0"/>
              </a:rPr>
              <a:t>Widen approx. 0.8 miles WB/1.05 miles EB of Garrisonville Rd between Parkway Blvd and Eustace Rd (from 2 lanes to 3 lanes) and convert Garrisonville Rd/Parkway Blvd to a signalized Continuous-Green T. Includes medians, turn lanes, new sidewalks, new crosswalks, and bus stop improvements.</a:t>
            </a:r>
          </a:p>
          <a:p>
            <a:r>
              <a:rPr lang="en-US" sz="2000" dirty="0">
                <a:latin typeface="Aptos Display" panose="020B0004020202020204" pitchFamily="34" charset="0"/>
              </a:rPr>
              <a:t>Cost: </a:t>
            </a:r>
            <a:r>
              <a:rPr lang="en-US" sz="2000" b="0" dirty="0">
                <a:latin typeface="Aptos Display" panose="020B0004020202020204" pitchFamily="34" charset="0"/>
              </a:rPr>
              <a:t>$100M total, $68M requested, $32M leveraged</a:t>
            </a:r>
          </a:p>
          <a:p>
            <a:r>
              <a:rPr lang="en-US" sz="2000" dirty="0">
                <a:latin typeface="Aptos Display" panose="020B0004020202020204" pitchFamily="34" charset="0"/>
              </a:rPr>
              <a:t>Eligibility: </a:t>
            </a:r>
            <a:r>
              <a:rPr lang="en-US" sz="2000" b="0" dirty="0">
                <a:latin typeface="Aptos Display" panose="020B0004020202020204" pitchFamily="34" charset="0"/>
              </a:rPr>
              <a:t>Both DGP and HPP funding</a:t>
            </a:r>
          </a:p>
          <a:p>
            <a:r>
              <a:rPr lang="en-US" sz="2000" b="0" dirty="0">
                <a:latin typeface="Aptos Display" panose="020B0004020202020204" pitchFamily="34" charset="0"/>
              </a:rPr>
              <a:t>Project is in </a:t>
            </a:r>
            <a:r>
              <a:rPr lang="en-US" sz="2000" dirty="0">
                <a:latin typeface="Aptos Display" panose="020B0004020202020204" pitchFamily="34" charset="0"/>
              </a:rPr>
              <a:t>Area Type B</a:t>
            </a:r>
          </a:p>
          <a:p>
            <a:pPr lvl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2000" dirty="0">
              <a:latin typeface="Aptos Display" panose="020B0004020202020204" pitchFamily="34" charset="0"/>
              <a:cs typeface="+mn-cs"/>
            </a:endParaRPr>
          </a:p>
          <a:p>
            <a:pPr lvl="2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600" b="0" dirty="0">
              <a:latin typeface="Aptos Display" panose="020B00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FFC630-8628-3F9F-A27A-805F5373C87A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05CD7E0-6A2C-8F2D-5E26-849D133A7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771494"/>
              </p:ext>
            </p:extLst>
          </p:nvPr>
        </p:nvGraphicFramePr>
        <p:xfrm>
          <a:off x="406400" y="4690467"/>
          <a:ext cx="11379200" cy="101092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4203042606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887470564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376067462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3467875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79705683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90670929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val="812530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Safety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Congestion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Accessibility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Land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Econ Dev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Environmental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891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Value for Area Type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N/A*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536164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AD2FE87-AB0C-2D1E-B625-2B8A00421CEB}"/>
              </a:ext>
            </a:extLst>
          </p:cNvPr>
          <p:cNvSpPr txBox="1"/>
          <p:nvPr/>
        </p:nvSpPr>
        <p:spPr>
          <a:xfrm>
            <a:off x="406400" y="5715000"/>
            <a:ext cx="1137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/>
              <a:t>Reminder: Land Use score is based on a multiplier and does not have a set value. The multiplier is normalized statewide between 0 and 1.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CE368F-F6DE-DBA4-DE8D-2688B8FB4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151" y="1750996"/>
            <a:ext cx="4648849" cy="27150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62ED68-9A0B-5346-B1ED-72719622EFD6}"/>
              </a:ext>
            </a:extLst>
          </p:cNvPr>
          <p:cNvSpPr txBox="1"/>
          <p:nvPr/>
        </p:nvSpPr>
        <p:spPr>
          <a:xfrm>
            <a:off x="7035151" y="4150826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00385A"/>
                </a:solidFill>
              </a:rPr>
              <a:t>Stafford County</a:t>
            </a:r>
          </a:p>
        </p:txBody>
      </p:sp>
      <p:pic>
        <p:nvPicPr>
          <p:cNvPr id="11" name="Graphic 10" descr="Traffic light with solid fill">
            <a:extLst>
              <a:ext uri="{FF2B5EF4-FFF2-40B4-BE49-F238E27FC236}">
                <a16:creationId xmlns:a16="http://schemas.microsoft.com/office/drawing/2014/main" id="{BEAA2454-964A-9183-7074-BC9404B1C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3647" y="2614610"/>
            <a:ext cx="249270" cy="24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4CA69256-CF26-BC10-0D68-275E06BECA6C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Performance – </a:t>
            </a:r>
            <a:r>
              <a:rPr lang="en-US" sz="3200" kern="0" dirty="0" err="1">
                <a:latin typeface="Aptos Display" panose="020B0004020202020204" pitchFamily="34" charset="0"/>
              </a:rPr>
              <a:t>VTrans</a:t>
            </a:r>
            <a:r>
              <a:rPr lang="en-US" sz="3200" kern="0" dirty="0">
                <a:latin typeface="Aptos Display" panose="020B0004020202020204" pitchFamily="34" charset="0"/>
              </a:rPr>
              <a:t> Priority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554DCC-B778-05AD-AD91-10944A166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Garrisonville</a:t>
            </a:r>
            <a:r>
              <a:rPr lang="en-US" sz="2400" dirty="0"/>
              <a:t> Road Project - Entire study area is Construction District Priority 4</a:t>
            </a:r>
          </a:p>
          <a:p>
            <a:r>
              <a:rPr lang="en-US" sz="2400" dirty="0"/>
              <a:t>Based on this priority rating, it is a below-average need location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023E21-B1DC-7080-BE9E-062774E27E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1CEA15-1E9E-8AEC-F9D2-70A256C3CC8B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1B9C53-956D-66C1-7376-6B1BE73EC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76" y="3180922"/>
            <a:ext cx="11631648" cy="306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74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EPDO of Fatal and Injury Crashes S.1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Initial High-level Considerations 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11963400" cy="47244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Refer to </a:t>
            </a:r>
            <a:r>
              <a:rPr lang="en-US" sz="2000" dirty="0">
                <a:latin typeface="Aptos Display" panose="020B0004020202020204" pitchFamily="34" charset="0"/>
                <a:hlinkClick r:id="rId3"/>
              </a:rPr>
              <a:t>Virginia Roads</a:t>
            </a:r>
            <a:r>
              <a:rPr lang="en-US" sz="2000" dirty="0">
                <a:latin typeface="Aptos Display" panose="020B0004020202020204" pitchFamily="34" charset="0"/>
              </a:rPr>
              <a:t>, filter to 2019-2023 and remove PDO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Many (24) B injury crashes, a few (3) A injury crashes, a few pedestrian ~4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300" dirty="0">
              <a:latin typeface="Aptos Display" panose="020B0004020202020204" pitchFamily="34" charset="0"/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Consider most impactful </a:t>
            </a:r>
            <a:r>
              <a:rPr lang="en-US" sz="2000" dirty="0">
                <a:latin typeface="Aptos Display" panose="020B0004020202020204" pitchFamily="34" charset="0"/>
                <a:hlinkClick r:id="rId4"/>
              </a:rPr>
              <a:t>Crash Modification Factors</a:t>
            </a:r>
            <a:r>
              <a:rPr lang="en-US" sz="2000" dirty="0">
                <a:latin typeface="Aptos Display" panose="020B0004020202020204" pitchFamily="34" charset="0"/>
              </a:rPr>
              <a:t> in high-level  – CGT, Widening at Int, Median, Sidewalk 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Aptos Display" panose="020B0004020202020204" pitchFamily="34" charset="0"/>
              </a:rPr>
              <a:t>CMF range (0.6 – 0.85), so let’s assume 0.7 generally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[(24 B * 20 EPDO * 0.7 CMF = 336) + (3A * 170 EPDO * 0.7 CMF = 357)] / Divide by 5 Years = </a:t>
            </a:r>
            <a:r>
              <a:rPr lang="en-US" sz="2000" dirty="0">
                <a:highlight>
                  <a:srgbClr val="FFFF00"/>
                </a:highlight>
                <a:latin typeface="Aptos Display" panose="020B0004020202020204" pitchFamily="34" charset="0"/>
              </a:rPr>
              <a:t>140 EPDO </a:t>
            </a:r>
            <a:r>
              <a:rPr lang="en-US" sz="2000" dirty="0">
                <a:latin typeface="Aptos Display" panose="020B0004020202020204" pitchFamily="34" charset="0"/>
              </a:rPr>
              <a:t>Crashes/Year. This means less than 1 K or A crash or about 7 B crashes per year will be </a:t>
            </a:r>
            <a:r>
              <a:rPr lang="en-US" sz="2000">
                <a:latin typeface="Aptos Display" panose="020B0004020202020204" pitchFamily="34" charset="0"/>
              </a:rPr>
              <a:t>avoided.</a:t>
            </a:r>
            <a:endParaRPr lang="en-US" sz="2000" dirty="0">
              <a:latin typeface="Aptos Display" panose="020B00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127B657-BC87-265F-9DAF-B8963DEF82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3140"/>
          <a:stretch/>
        </p:blipFill>
        <p:spPr>
          <a:xfrm>
            <a:off x="12700" y="2495780"/>
            <a:ext cx="8445500" cy="12887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17671DF-99B3-092D-9F62-48FAC80CF7C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" b="29379"/>
          <a:stretch/>
        </p:blipFill>
        <p:spPr>
          <a:xfrm>
            <a:off x="-5693" y="3739318"/>
            <a:ext cx="8458200" cy="8645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F06BB13-EA7E-2BDA-9C2B-156D7BF8A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1757" y="2735851"/>
            <a:ext cx="3762900" cy="15146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590B4-D4D7-B0ED-130D-FCE576E5B4D4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14</a:t>
            </a:r>
          </a:p>
        </p:txBody>
      </p:sp>
    </p:spTree>
    <p:extLst>
      <p:ext uri="{BB962C8B-B14F-4D97-AF65-F5344CB8AC3E}">
        <p14:creationId xmlns:p14="http://schemas.microsoft.com/office/powerpoint/2010/main" val="1389301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EPDO of Fatal and Injury Crashes S.1</a:t>
            </a:r>
          </a:p>
          <a:p>
            <a:pPr eaLnBrk="1" hangingPunct="1"/>
            <a:r>
              <a:rPr lang="en-US" sz="3200" dirty="0">
                <a:latin typeface="Aptos Display" panose="020B0004020202020204" pitchFamily="34" charset="0"/>
                <a:cs typeface="+mn-cs"/>
              </a:rPr>
              <a:t>Detailed Computations</a:t>
            </a:r>
            <a:endParaRPr lang="en-US" sz="3200" b="0" kern="0" dirty="0">
              <a:latin typeface="Aptos Display" panose="020B0004020202020204" pitchFamily="34" charset="0"/>
            </a:endParaRP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11963400" cy="40386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Segment roadway by uniform improvement type to use for </a:t>
            </a:r>
            <a:r>
              <a:rPr lang="en-US" sz="2000" dirty="0">
                <a:latin typeface="Aptos Display" panose="020B0004020202020204" pitchFamily="34" charset="0"/>
                <a:hlinkClick r:id="rId3"/>
              </a:rPr>
              <a:t>Crash Modification Factors</a:t>
            </a:r>
            <a:r>
              <a:rPr lang="en-US" sz="2000" dirty="0">
                <a:latin typeface="Aptos Display" panose="020B0004020202020204" pitchFamily="34" charset="0"/>
              </a:rPr>
              <a:t> CMF identification</a:t>
            </a:r>
          </a:p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F07A02-1603-D169-54C1-9697EFD08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2114143"/>
            <a:ext cx="9220200" cy="4004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7B3C9E-49F2-1FA4-22F1-E88205ACABD2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14</a:t>
            </a:r>
          </a:p>
        </p:txBody>
      </p:sp>
    </p:spTree>
    <p:extLst>
      <p:ext uri="{BB962C8B-B14F-4D97-AF65-F5344CB8AC3E}">
        <p14:creationId xmlns:p14="http://schemas.microsoft.com/office/powerpoint/2010/main" val="4171849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EPDO of Fatal and Injury Crashes S.1</a:t>
            </a:r>
          </a:p>
          <a:p>
            <a:pPr eaLnBrk="1" hangingPunct="1"/>
            <a:r>
              <a:rPr lang="en-US" sz="3200" dirty="0">
                <a:latin typeface="Aptos Display" panose="020B0004020202020204" pitchFamily="34" charset="0"/>
                <a:cs typeface="+mn-cs"/>
              </a:rPr>
              <a:t>Detailed Computations</a:t>
            </a:r>
            <a:endParaRPr lang="en-US" sz="3200" b="0" kern="0" dirty="0">
              <a:latin typeface="Aptos Display" panose="020B0004020202020204" pitchFamily="34" charset="0"/>
            </a:endParaRP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11963400" cy="40386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Identify </a:t>
            </a:r>
            <a:r>
              <a:rPr lang="en-US" sz="2000" dirty="0">
                <a:latin typeface="Aptos Display" panose="020B0004020202020204" pitchFamily="34" charset="0"/>
                <a:hlinkClick r:id="rId3"/>
              </a:rPr>
              <a:t>Crash Modification Factors</a:t>
            </a: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A974ED-1ECF-C1D7-2A16-0977E2913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" y="2057400"/>
            <a:ext cx="9296400" cy="4167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38EFCE-5D01-4980-AFC4-A1A687C871C4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14</a:t>
            </a:r>
          </a:p>
        </p:txBody>
      </p:sp>
    </p:spTree>
    <p:extLst>
      <p:ext uri="{BB962C8B-B14F-4D97-AF65-F5344CB8AC3E}">
        <p14:creationId xmlns:p14="http://schemas.microsoft.com/office/powerpoint/2010/main" val="251593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EPDO of Fatal and Injury Crashes S.1</a:t>
            </a:r>
          </a:p>
          <a:p>
            <a:pPr eaLnBrk="1" hangingPunct="1"/>
            <a:r>
              <a:rPr lang="en-US" sz="3200" dirty="0">
                <a:latin typeface="Aptos Display" panose="020B0004020202020204" pitchFamily="34" charset="0"/>
                <a:cs typeface="+mn-cs"/>
              </a:rPr>
              <a:t>Detailed Computations</a:t>
            </a:r>
            <a:endParaRPr lang="en-US" sz="3200" b="0" kern="0" dirty="0">
              <a:latin typeface="Aptos Display" panose="020B0004020202020204" pitchFamily="34" charset="0"/>
            </a:endParaRP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524000"/>
            <a:ext cx="11963400" cy="40386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Apply </a:t>
            </a:r>
            <a:r>
              <a:rPr lang="en-US" sz="2000" dirty="0">
                <a:latin typeface="Aptos Display" panose="020B0004020202020204" pitchFamily="34" charset="0"/>
                <a:hlinkClick r:id="rId3"/>
              </a:rPr>
              <a:t>Crash Modification Factors</a:t>
            </a:r>
            <a:r>
              <a:rPr lang="en-US" sz="2000" dirty="0">
                <a:latin typeface="Aptos Display" panose="020B0004020202020204" pitchFamily="34" charset="0"/>
              </a:rPr>
              <a:t> (maximum of three per segment)</a:t>
            </a:r>
          </a:p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6EBA536-CD9B-A227-24F6-55C09AC0E8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321396"/>
              </p:ext>
            </p:extLst>
          </p:nvPr>
        </p:nvGraphicFramePr>
        <p:xfrm>
          <a:off x="1270000" y="1926666"/>
          <a:ext cx="9652000" cy="4346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0477515" imgH="5533914" progId="Excel.Sheet.12">
                  <p:embed/>
                </p:oleObj>
              </mc:Choice>
              <mc:Fallback>
                <p:oleObj name="Worksheet" r:id="rId4" imgW="10477515" imgH="5533914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D5314FA-D3F4-3010-86F8-6EC94A01FC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0000" y="1926666"/>
                        <a:ext cx="9652000" cy="43466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10159D5-706B-6B2B-480F-EFAF922C7450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14</a:t>
            </a:r>
          </a:p>
        </p:txBody>
      </p:sp>
    </p:spTree>
    <p:extLst>
      <p:ext uri="{BB962C8B-B14F-4D97-AF65-F5344CB8AC3E}">
        <p14:creationId xmlns:p14="http://schemas.microsoft.com/office/powerpoint/2010/main" val="202973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3EA75E46-3EF3-D128-854E-2C3362D74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5" y="1600200"/>
            <a:ext cx="11875309" cy="456605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00" y="320040"/>
            <a:ext cx="11404600" cy="1143000"/>
          </a:xfrm>
        </p:spPr>
        <p:txBody>
          <a:bodyPr/>
          <a:lstStyle/>
          <a:p>
            <a:r>
              <a:rPr lang="en-US" sz="3200" dirty="0">
                <a:latin typeface="Aptos Display" panose="020B0004020202020204" pitchFamily="34" charset="0"/>
              </a:rPr>
              <a:t>SMART SCALE FY 2026 (Round 6) </a:t>
            </a:r>
            <a:br>
              <a:rPr lang="en-US" sz="3200" dirty="0">
                <a:latin typeface="Aptos Display" panose="020B0004020202020204" pitchFamily="34" charset="0"/>
              </a:rPr>
            </a:br>
            <a:r>
              <a:rPr lang="en-US" sz="3200" dirty="0">
                <a:latin typeface="Aptos Display" panose="020B0004020202020204" pitchFamily="34" charset="0"/>
              </a:rPr>
              <a:t>Summary and Comparison to Prior Rounds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EB6DD8-3B9E-1AE1-57B7-1F16F4B4E2D3}"/>
              </a:ext>
            </a:extLst>
          </p:cNvPr>
          <p:cNvSpPr txBox="1"/>
          <p:nvPr/>
        </p:nvSpPr>
        <p:spPr>
          <a:xfrm>
            <a:off x="533400" y="6092457"/>
            <a:ext cx="777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>
                <a:solidFill>
                  <a:srgbClr val="000000"/>
                </a:solidFill>
              </a:rPr>
              <a:t>*Total of scored applications funding requested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07496E-44D3-E5C6-C35F-8C11DA76848E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400" dirty="0"/>
              <a:t>SMART SCALE FY 2026 (Round 6) Overview</a:t>
            </a:r>
          </a:p>
        </p:txBody>
      </p:sp>
    </p:spTree>
    <p:extLst>
      <p:ext uri="{BB962C8B-B14F-4D97-AF65-F5344CB8AC3E}">
        <p14:creationId xmlns:p14="http://schemas.microsoft.com/office/powerpoint/2010/main" val="3546983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EPDO Rate of Fatal and Injury Crashes S.2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High-level Concept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11963400" cy="44958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Combine in AADT, consider the lower the AADT the higher the rate </a:t>
            </a:r>
            <a:r>
              <a:rPr lang="en-US" sz="2000" u="sng" dirty="0">
                <a:latin typeface="Aptos Display" panose="020B0004020202020204" pitchFamily="34" charset="0"/>
              </a:rPr>
              <a:t>per crash</a:t>
            </a:r>
          </a:p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000" u="sng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000" u="sng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000" u="sng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000" u="sng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000" u="sng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000" u="sng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5-year crashes - (24 B * 20 EPDO * 0.7 CMF = 336) + (3A * 170 EPDO * 0.7 CMF = 357) = 693</a:t>
            </a:r>
          </a:p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AADT to VMT = 57, 432 * 0.8 miles * 365 days * 5 years = 83,850,720</a:t>
            </a:r>
          </a:p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Crash Rate = (Number of Crashes) / (Total Vehicle Miles Traveled) * 100,000,000 </a:t>
            </a:r>
          </a:p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Crash Rate per 100,000,000 miles = (693 / 83,850,720) * 100,000,000 = 826</a:t>
            </a:r>
          </a:p>
          <a:p>
            <a:pPr marL="0" indent="0">
              <a:spcBef>
                <a:spcPts val="500"/>
              </a:spcBef>
              <a:spcAft>
                <a:spcPts val="300"/>
              </a:spcAft>
              <a:buNone/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73149-9CE5-0FD4-5839-3F060E0929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910"/>
          <a:stretch/>
        </p:blipFill>
        <p:spPr>
          <a:xfrm>
            <a:off x="406400" y="2045467"/>
            <a:ext cx="9982200" cy="25265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81C6B1-158C-10A4-B29A-52C90DCD025E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6</a:t>
            </a:r>
          </a:p>
        </p:txBody>
      </p:sp>
    </p:spTree>
    <p:extLst>
      <p:ext uri="{BB962C8B-B14F-4D97-AF65-F5344CB8AC3E}">
        <p14:creationId xmlns:p14="http://schemas.microsoft.com/office/powerpoint/2010/main" val="1870525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EPDO Rate of Fatal and Injury Crashes S.2</a:t>
            </a:r>
          </a:p>
          <a:p>
            <a:pPr eaLnBrk="1" hangingPunct="1"/>
            <a:r>
              <a:rPr lang="en-US" sz="3200" dirty="0">
                <a:latin typeface="Aptos Display" panose="020B0004020202020204" pitchFamily="34" charset="0"/>
                <a:cs typeface="+mn-cs"/>
              </a:rPr>
              <a:t>Detailed Computations</a:t>
            </a:r>
            <a:endParaRPr lang="en-US" sz="3200" b="0" kern="0" dirty="0">
              <a:latin typeface="Aptos Display" panose="020B00040202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F5AA015-8195-B06A-5B8C-7CE83D19F36D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491803" y="1676400"/>
          <a:ext cx="9208395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963323" imgH="5533914" progId="Excel.Sheet.12">
                  <p:embed/>
                </p:oleObj>
              </mc:Choice>
              <mc:Fallback>
                <p:oleObj name="Worksheet" r:id="rId3" imgW="10963323" imgH="5533914" progId="Excel.Sheet.12">
                  <p:embed/>
                  <p:pic>
                    <p:nvPicPr>
                      <p:cNvPr id="4" name="Content Placeholder 3">
                        <a:extLst>
                          <a:ext uri="{FF2B5EF4-FFF2-40B4-BE49-F238E27FC236}">
                            <a16:creationId xmlns:a16="http://schemas.microsoft.com/office/drawing/2014/main" id="{0F5AA015-8195-B06A-5B8C-7CE83D19F3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91803" y="1676400"/>
                        <a:ext cx="9208395" cy="464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0823A00-5F09-7810-F3E9-D169734B73AB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6</a:t>
            </a:r>
          </a:p>
        </p:txBody>
      </p:sp>
    </p:spTree>
    <p:extLst>
      <p:ext uri="{BB962C8B-B14F-4D97-AF65-F5344CB8AC3E}">
        <p14:creationId xmlns:p14="http://schemas.microsoft.com/office/powerpoint/2010/main" val="1530213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67228CAD-2D30-4F92-9B7E-19EDB5E14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11963400" cy="4038600"/>
          </a:xfrm>
        </p:spPr>
        <p:txBody>
          <a:bodyPr/>
          <a:lstStyle/>
          <a:p>
            <a:pPr lvl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  <a:cs typeface="+mn-cs"/>
              </a:rPr>
              <a:t>Use the attribute information to gather the 2030 V/C, slightly over capacity, would expect the bottom 10% for throughput</a:t>
            </a:r>
          </a:p>
          <a:p>
            <a:pPr lvl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ptos Display" panose="020B0004020202020204" pitchFamily="34" charset="0"/>
              <a:cs typeface="+mn-cs"/>
            </a:endParaRPr>
          </a:p>
          <a:p>
            <a:pPr lvl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ptos Display" panose="020B0004020202020204" pitchFamily="34" charset="0"/>
              <a:cs typeface="+mn-cs"/>
            </a:endParaRPr>
          </a:p>
          <a:p>
            <a:pPr lvl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ptos Display" panose="020B0004020202020204" pitchFamily="34" charset="0"/>
              <a:cs typeface="+mn-cs"/>
            </a:endParaRPr>
          </a:p>
          <a:p>
            <a:pPr lvl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ptos Display" panose="020B0004020202020204" pitchFamily="34" charset="0"/>
              <a:cs typeface="+mn-cs"/>
            </a:endParaRPr>
          </a:p>
          <a:p>
            <a:pPr lvl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ptos Display" panose="020B0004020202020204" pitchFamily="34" charset="0"/>
              <a:cs typeface="+mn-cs"/>
            </a:endParaRPr>
          </a:p>
          <a:p>
            <a:pPr lvl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ptos Display" panose="020B0004020202020204" pitchFamily="34" charset="0"/>
              <a:cs typeface="+mn-cs"/>
            </a:endParaRPr>
          </a:p>
          <a:p>
            <a:pPr lvl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ptos Display" panose="020B0004020202020204" pitchFamily="34" charset="0"/>
              <a:cs typeface="+mn-cs"/>
            </a:endParaRPr>
          </a:p>
          <a:p>
            <a:pPr lvl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ptos Display" panose="020B0004020202020204" pitchFamily="34" charset="0"/>
              <a:cs typeface="+mn-cs"/>
            </a:endParaRPr>
          </a:p>
          <a:p>
            <a:pPr lvl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ptos Display" panose="020B0004020202020204" pitchFamily="34" charset="0"/>
              </a:rPr>
              <a:t>Are we moving a bottleneck? Existing there are three lanes East of Eustace and two lanes west of Parkway Boulevard</a:t>
            </a:r>
            <a:endParaRPr lang="en-US" sz="2000" kern="0" dirty="0">
              <a:solidFill>
                <a:srgbClr val="FF0000"/>
              </a:solidFill>
              <a:latin typeface="Aptos Display" panose="020B0004020202020204" pitchFamily="34" charset="0"/>
            </a:endParaRPr>
          </a:p>
          <a:p>
            <a:pPr lvl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ptos Display" panose="020B0004020202020204" pitchFamily="34" charset="0"/>
              <a:cs typeface="+mn-cs"/>
            </a:endParaRPr>
          </a:p>
          <a:p>
            <a:pPr lvl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ptos Display" panose="020B0004020202020204" pitchFamily="34" charset="0"/>
              <a:cs typeface="+mn-cs"/>
            </a:endParaRPr>
          </a:p>
          <a:p>
            <a:pPr lvl="2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600" b="0" dirty="0">
              <a:latin typeface="Aptos Display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Congestion Throughput C.1 – Highway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Initial High-level Considerations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764C08-E0C0-8D6E-6F5C-D8FB8338D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299" y="2105582"/>
            <a:ext cx="6295221" cy="3457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E9A694-F7F4-3C18-6A9F-48D99DA12992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12.5</a:t>
            </a:r>
          </a:p>
        </p:txBody>
      </p:sp>
    </p:spTree>
    <p:extLst>
      <p:ext uri="{BB962C8B-B14F-4D97-AF65-F5344CB8AC3E}">
        <p14:creationId xmlns:p14="http://schemas.microsoft.com/office/powerpoint/2010/main" val="4024282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67228CAD-2D30-4F92-9B7E-19EDB5E14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11963400" cy="4038600"/>
          </a:xfrm>
        </p:spPr>
        <p:txBody>
          <a:bodyPr/>
          <a:lstStyle/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Congestion Impact Projects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 lane extensions </a:t>
            </a:r>
            <a:r>
              <a:rPr lang="en-US" sz="2000" kern="0" dirty="0">
                <a:solidFill>
                  <a:srgbClr val="C00000"/>
                </a:solidFill>
                <a:latin typeface="Aptos" panose="020B0004020202020204" pitchFamily="34" charset="0"/>
              </a:rPr>
              <a:t>⮽</a:t>
            </a:r>
            <a:endParaRPr lang="en-US" sz="2000" b="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Traffic signal retiming or traffic signal coordination projects </a:t>
            </a:r>
            <a:r>
              <a:rPr lang="en-US" sz="2000" kern="0" dirty="0">
                <a:solidFill>
                  <a:srgbClr val="C00000"/>
                </a:solidFill>
                <a:latin typeface="Aptos" panose="020B0004020202020204" pitchFamily="34" charset="0"/>
              </a:rPr>
              <a:t>⮽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Installation of dynamic flashers, rumble strips, or improved signage </a:t>
            </a:r>
            <a:r>
              <a:rPr lang="en-US" sz="2000" kern="0" dirty="0">
                <a:solidFill>
                  <a:srgbClr val="C00000"/>
                </a:solidFill>
                <a:latin typeface="Aptos" panose="020B0004020202020204" pitchFamily="34" charset="0"/>
              </a:rPr>
              <a:t>⮽</a:t>
            </a:r>
            <a:endParaRPr lang="en-US" sz="2000" b="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Widening shoulders </a:t>
            </a:r>
          </a:p>
          <a:p>
            <a:pPr marL="800088" lvl="1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b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inside (left) of a freeway or divided multi-lane highway (lateral clearance always assumed to be 6 feet) </a:t>
            </a:r>
            <a:r>
              <a:rPr lang="en-US" sz="2000" kern="0" dirty="0">
                <a:solidFill>
                  <a:srgbClr val="C00000"/>
                </a:solidFill>
                <a:latin typeface="Aptos" panose="020B0004020202020204" pitchFamily="34" charset="0"/>
              </a:rPr>
              <a:t>⮽</a:t>
            </a:r>
            <a:endParaRPr lang="en-US" sz="2000" b="0" kern="0" dirty="0">
              <a:solidFill>
                <a:srgbClr val="C00000"/>
              </a:solidFill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088" lvl="1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b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outside (right) shoulder of a freeway or multi-lane highway if the existing lateral clearance is 6 feet or greater </a:t>
            </a:r>
            <a:r>
              <a:rPr lang="en-US" sz="2000" kern="0" dirty="0">
                <a:solidFill>
                  <a:srgbClr val="C00000"/>
                </a:solidFill>
                <a:latin typeface="Aptos" panose="020B0004020202020204" pitchFamily="34" charset="0"/>
              </a:rPr>
              <a:t>⮽</a:t>
            </a:r>
          </a:p>
          <a:p>
            <a:pPr marL="342900" indent="-342900" algn="just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000" b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Vertical or horizontal curve realignment without widening the lane or shoulder widths </a:t>
            </a:r>
            <a:r>
              <a:rPr lang="en-US" sz="2000" kern="0" dirty="0">
                <a:solidFill>
                  <a:srgbClr val="C00000"/>
                </a:solidFill>
                <a:latin typeface="Aptos" panose="020B0004020202020204" pitchFamily="34" charset="0"/>
              </a:rPr>
              <a:t>⮽</a:t>
            </a:r>
            <a:endParaRPr lang="en-US" sz="2000" b="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1000"/>
              </a:spcAft>
              <a:buNone/>
            </a:pPr>
            <a:endParaRPr lang="en-US" sz="2000" dirty="0">
              <a:latin typeface="Aptos Display" panose="020B0004020202020204" pitchFamily="34" charset="0"/>
              <a:cs typeface="+mn-cs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endParaRPr lang="en-US" sz="2000" b="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ptos" panose="020B0004020202020204" pitchFamily="34" charset="0"/>
              <a:cs typeface="+mn-cs"/>
            </a:endParaRPr>
          </a:p>
          <a:p>
            <a:pPr lvl="2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b="0" dirty="0"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Congestion Scoring General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Initial High-level Considerations – No Impact Projects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5A272-3B28-8826-B830-655322B84384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12.5</a:t>
            </a:r>
          </a:p>
        </p:txBody>
      </p:sp>
    </p:spTree>
    <p:extLst>
      <p:ext uri="{BB962C8B-B14F-4D97-AF65-F5344CB8AC3E}">
        <p14:creationId xmlns:p14="http://schemas.microsoft.com/office/powerpoint/2010/main" val="239157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368300" y="32989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Congestion Person Throughput C.1 – Highway</a:t>
            </a:r>
          </a:p>
          <a:p>
            <a:pPr eaLnBrk="1" hangingPunct="1"/>
            <a:r>
              <a:rPr lang="en-US" sz="3200" dirty="0">
                <a:latin typeface="Aptos Display" panose="020B0004020202020204" pitchFamily="34" charset="0"/>
                <a:cs typeface="+mn-cs"/>
              </a:rPr>
              <a:t>Detailed Computations</a:t>
            </a:r>
            <a:endParaRPr lang="en-US" sz="3200" kern="0" dirty="0">
              <a:latin typeface="Aptos Display" panose="020B0004020202020204" pitchFamily="34" charset="0"/>
            </a:endParaRP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11963400" cy="47244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Change in corridor total (multimodal) person throughput attributed to the project, seven years in the future.</a:t>
            </a:r>
          </a:p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The Highway calculations are semi-automated through the use of 3 tools</a:t>
            </a:r>
          </a:p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Volumes and growth are provided via applicant studies, if not, we use P4P</a:t>
            </a:r>
          </a:p>
          <a:p>
            <a:pPr marL="914388" lvl="1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dirty="0">
                <a:latin typeface="Aptos Display" panose="020B0004020202020204" pitchFamily="34" charset="0"/>
              </a:rPr>
              <a:t>Segment and intersection analysis, methodologies are outlined in the technical guide Chapter 7 referencing Highway Capacity Manual 6 methodologies, which is the basis for our in-house developed tools</a:t>
            </a:r>
          </a:p>
          <a:p>
            <a:pPr marL="1368402" lvl="2" indent="-4572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b="0" dirty="0">
                <a:latin typeface="Aptos Display" panose="020B0004020202020204" pitchFamily="34" charset="0"/>
              </a:rPr>
              <a:t>For Segment analysis - Bureau of Public Roads (BPR) equations</a:t>
            </a:r>
            <a:r>
              <a:rPr lang="en-US" sz="2000" dirty="0">
                <a:latin typeface="Aptos Display" panose="020B0004020202020204" pitchFamily="34" charset="0"/>
              </a:rPr>
              <a:t>. </a:t>
            </a:r>
            <a:r>
              <a:rPr lang="en-US" sz="2000" b="0" dirty="0">
                <a:latin typeface="Aptos Display" panose="020B0004020202020204" pitchFamily="34" charset="0"/>
              </a:rPr>
              <a:t> Nationally, the BPR equation is the mostly widely used volume-delay function for road segments.</a:t>
            </a:r>
          </a:p>
          <a:p>
            <a:pPr marL="1368391" lvl="3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dirty="0">
                <a:latin typeface="Aptos Display" panose="020B0004020202020204" pitchFamily="34" charset="0"/>
              </a:rPr>
              <a:t>You can hand-calculate these measures, and this BPR example is provided in the Appendix</a:t>
            </a:r>
          </a:p>
          <a:p>
            <a:pPr marL="1368402" lvl="2" indent="-4572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b="0" dirty="0">
                <a:latin typeface="Aptos Display" panose="020B0004020202020204" pitchFamily="34" charset="0"/>
              </a:rPr>
              <a:t>For Intersection analysis – </a:t>
            </a:r>
            <a:r>
              <a:rPr lang="en-US" sz="2000" dirty="0">
                <a:latin typeface="Aptos Display" panose="020B0004020202020204" pitchFamily="34" charset="0"/>
              </a:rPr>
              <a:t>use </a:t>
            </a:r>
            <a:r>
              <a:rPr lang="en-US" sz="2000" b="0" dirty="0">
                <a:latin typeface="Aptos Display" panose="020B0004020202020204" pitchFamily="34" charset="0"/>
              </a:rPr>
              <a:t>FHWA Cap-X evaluation tool that uses critical lane volumes (CLV) to evaluate the efficiency of intersections and </a:t>
            </a:r>
            <a:r>
              <a:rPr lang="en-US" sz="2000" dirty="0">
                <a:latin typeface="Aptos Display" panose="020B0004020202020204" pitchFamily="34" charset="0"/>
              </a:rPr>
              <a:t>interchanges</a:t>
            </a:r>
          </a:p>
          <a:p>
            <a:pPr marL="914388" lvl="1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dirty="0">
                <a:latin typeface="Aptos Display" panose="020B0004020202020204" pitchFamily="34" charset="0"/>
              </a:rPr>
              <a:t>Applicant-Provided Travel Demand Model – for new alignments, widenings greater than 1 mile</a:t>
            </a: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6A53D-2AD8-39B2-8CD0-2EB639259E65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12.5</a:t>
            </a:r>
          </a:p>
        </p:txBody>
      </p:sp>
    </p:spTree>
    <p:extLst>
      <p:ext uri="{BB962C8B-B14F-4D97-AF65-F5344CB8AC3E}">
        <p14:creationId xmlns:p14="http://schemas.microsoft.com/office/powerpoint/2010/main" val="1019846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Congestion Throughput C.1 – Highway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Initial High-level Considerations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E9A694-F7F4-3C18-6A9F-48D99DA12992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12.5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AABAF86-7035-3396-DAC4-1CAE63C98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" y="1676400"/>
            <a:ext cx="6324601" cy="40386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Intersection level, applicant can reference the VDOT provided </a:t>
            </a:r>
            <a:r>
              <a:rPr lang="en-US" sz="2000" dirty="0" err="1">
                <a:latin typeface="Aptos Display" panose="020B0004020202020204" pitchFamily="34" charset="0"/>
              </a:rPr>
              <a:t>VJust</a:t>
            </a:r>
            <a:r>
              <a:rPr lang="en-US" sz="2000" dirty="0">
                <a:latin typeface="Aptos Display" panose="020B0004020202020204" pitchFamily="34" charset="0"/>
              </a:rPr>
              <a:t> Tool</a:t>
            </a:r>
          </a:p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Pulled from applicant-provided study</a:t>
            </a:r>
          </a:p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From this, selected 3-lane CGT</a:t>
            </a:r>
          </a:p>
          <a:p>
            <a:pPr lvl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Aptos Display" panose="020B0004020202020204" pitchFamily="34" charset="0"/>
              </a:rPr>
              <a:t>Pay attention to existing V/C, less than 1</a:t>
            </a:r>
          </a:p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000" dirty="0">
              <a:latin typeface="Aptos Display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85625C-62C4-796B-514F-510A3B55C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600200"/>
            <a:ext cx="3505200" cy="45456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CC063A-C55F-3B1F-A033-DD25FF5AF42F}"/>
              </a:ext>
            </a:extLst>
          </p:cNvPr>
          <p:cNvSpPr/>
          <p:nvPr/>
        </p:nvSpPr>
        <p:spPr bwMode="auto">
          <a:xfrm>
            <a:off x="6934200" y="2478024"/>
            <a:ext cx="2133600" cy="1524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82C0A9-7BF2-79A7-5800-C7C3147B7515}"/>
              </a:ext>
            </a:extLst>
          </p:cNvPr>
          <p:cNvSpPr/>
          <p:nvPr/>
        </p:nvSpPr>
        <p:spPr bwMode="auto">
          <a:xfrm>
            <a:off x="6934200" y="2971800"/>
            <a:ext cx="2133600" cy="1524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65674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Congestion Person Throughput C.1 – Non-SOV </a:t>
            </a:r>
          </a:p>
          <a:p>
            <a:pPr eaLnBrk="1" hangingPunct="1"/>
            <a:r>
              <a:rPr lang="en-US" sz="3200" dirty="0">
                <a:latin typeface="Aptos Display" panose="020B0004020202020204" pitchFamily="34" charset="0"/>
                <a:cs typeface="+mn-cs"/>
              </a:rPr>
              <a:t>Detailed Computations </a:t>
            </a:r>
            <a:r>
              <a:rPr lang="en-US" sz="3200" kern="0" dirty="0">
                <a:latin typeface="Aptos Display" panose="020B0004020202020204" pitchFamily="34" charset="0"/>
              </a:rPr>
              <a:t>for Ped Volumes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" y="1676400"/>
            <a:ext cx="7086601" cy="4038600"/>
          </a:xfrm>
        </p:spPr>
        <p:txBody>
          <a:bodyPr/>
          <a:lstStyle/>
          <a:p>
            <a:pPr marL="0" indent="0">
              <a:spcBef>
                <a:spcPts val="500"/>
              </a:spcBef>
              <a:spcAft>
                <a:spcPts val="300"/>
              </a:spcAft>
              <a:buNone/>
            </a:pPr>
            <a:r>
              <a:rPr lang="en-US" sz="2000" dirty="0">
                <a:latin typeface="Aptos Display" panose="020B0004020202020204" pitchFamily="34" charset="0"/>
              </a:rPr>
              <a:t>Pedestrian - (AADT*k-factor) on the roadway directly adjacent and multiplying the result by a pedestrian multiplier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dirty="0">
                <a:latin typeface="Aptos Display" panose="020B0004020202020204" pitchFamily="34" charset="0"/>
                <a:hlinkClick r:id="rId3"/>
              </a:rPr>
              <a:t>ArcGIS Online Map Population Density</a:t>
            </a:r>
            <a:endParaRPr lang="en-US" sz="2000" b="0" dirty="0">
              <a:latin typeface="Aptos Display" panose="020B000402020202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dirty="0">
                <a:latin typeface="Aptos Display" panose="020B0004020202020204" pitchFamily="34" charset="0"/>
              </a:rPr>
              <a:t>Pedestrian Multiplier Table 5,095 people per square mile = Ped Multiplier of 0.01357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dirty="0">
                <a:latin typeface="Aptos Display" panose="020B0004020202020204" pitchFamily="34" charset="0"/>
              </a:rPr>
              <a:t>Traffic Forecast P4P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dirty="0">
                <a:latin typeface="Aptos Display" panose="020B0004020202020204" pitchFamily="34" charset="0"/>
              </a:rPr>
              <a:t>New Ped Users = 57,500*0.0926 *0.0137 = 73 person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600" b="0" dirty="0">
              <a:solidFill>
                <a:srgbClr val="FF0000"/>
              </a:solidFill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898AC-34D6-0063-2900-C61A31D68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013" y="4515169"/>
            <a:ext cx="5261987" cy="1762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CFDB1C-2F2C-93CB-5F36-DBE6DB31B7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941"/>
          <a:stretch/>
        </p:blipFill>
        <p:spPr>
          <a:xfrm>
            <a:off x="76200" y="4648200"/>
            <a:ext cx="6705600" cy="21835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EE3D31-A48E-0B66-84BA-77636EB707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73"/>
          <a:stretch/>
        </p:blipFill>
        <p:spPr>
          <a:xfrm>
            <a:off x="7315200" y="1371600"/>
            <a:ext cx="4876800" cy="29933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EA0954-0C4B-9D51-6073-B49A1E8EFF26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12.5</a:t>
            </a:r>
          </a:p>
        </p:txBody>
      </p:sp>
    </p:spTree>
    <p:extLst>
      <p:ext uri="{BB962C8B-B14F-4D97-AF65-F5344CB8AC3E}">
        <p14:creationId xmlns:p14="http://schemas.microsoft.com/office/powerpoint/2010/main" val="10725031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Congestion Person Throughput C.1 – Non-SOV </a:t>
            </a:r>
          </a:p>
          <a:p>
            <a:pPr eaLnBrk="1" hangingPunct="1"/>
            <a:r>
              <a:rPr lang="en-US" sz="3200" dirty="0">
                <a:latin typeface="Aptos Display" panose="020B0004020202020204" pitchFamily="34" charset="0"/>
                <a:cs typeface="+mn-cs"/>
              </a:rPr>
              <a:t>Detailed Computations </a:t>
            </a:r>
            <a:r>
              <a:rPr lang="en-US" sz="3200" kern="0" dirty="0">
                <a:latin typeface="Aptos Display" panose="020B0004020202020204" pitchFamily="34" charset="0"/>
              </a:rPr>
              <a:t>for Transit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" y="1676400"/>
            <a:ext cx="11125201" cy="4038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Stop-level improvements without added service are simplified to ~ 2 new users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Therefore, the total Non-SOV users added (peak period) = 78 + 2 = 80 New Users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endParaRPr lang="en-US" sz="2000" dirty="0">
              <a:latin typeface="Aptos Display" panose="020B00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dirty="0">
                <a:latin typeface="Aptos Display" panose="020B0004020202020204" pitchFamily="34" charset="0"/>
              </a:rPr>
              <a:t>Summary Transit Scoring if project warrants segmentation scoring (new high-capacity service, increased headway)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dirty="0">
                <a:latin typeface="Aptos Display" panose="020B0004020202020204" pitchFamily="34" charset="0"/>
              </a:rPr>
              <a:t>What is the highest volume on this roadway?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dirty="0">
                <a:latin typeface="Aptos Display" panose="020B0004020202020204" pitchFamily="34" charset="0"/>
              </a:rPr>
              <a:t>What is the highest volume of transit ridership either on the roadway route or parallel?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dirty="0">
                <a:latin typeface="Aptos Display" panose="020B0004020202020204" pitchFamily="34" charset="0"/>
              </a:rPr>
              <a:t>Reduce the roadway volume by the increase in transit ridership from the project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b="0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ptos Display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C58A30-2937-1F49-95E2-F307016BFE9F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12.5</a:t>
            </a:r>
          </a:p>
        </p:txBody>
      </p:sp>
    </p:spTree>
    <p:extLst>
      <p:ext uri="{BB962C8B-B14F-4D97-AF65-F5344CB8AC3E}">
        <p14:creationId xmlns:p14="http://schemas.microsoft.com/office/powerpoint/2010/main" val="914503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1E49B8-98FB-F60D-6CEE-E88B1E8F1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4284" b="36981"/>
          <a:stretch/>
        </p:blipFill>
        <p:spPr>
          <a:xfrm>
            <a:off x="76200" y="1524000"/>
            <a:ext cx="11963400" cy="20574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Congestion Person-Hours of Delay C.2 – Highway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Initial High-level Considerations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D5CC4-E410-FE11-E6DC-62C154BBD2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635" r="1875" b="19681"/>
          <a:stretch/>
        </p:blipFill>
        <p:spPr>
          <a:xfrm>
            <a:off x="76200" y="3586655"/>
            <a:ext cx="11963400" cy="1750271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D7A9F80-676C-A417-18FF-5EA1B6849441}"/>
              </a:ext>
            </a:extLst>
          </p:cNvPr>
          <p:cNvSpPr txBox="1">
            <a:spLocks/>
          </p:cNvSpPr>
          <p:nvPr/>
        </p:nvSpPr>
        <p:spPr bwMode="auto">
          <a:xfrm>
            <a:off x="76200" y="1676400"/>
            <a:ext cx="11963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indent="-231769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57" indent="-231769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2971" indent="-228594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160" indent="-228594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349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r>
              <a:rPr lang="en-US" sz="2000" kern="0" dirty="0">
                <a:latin typeface="Aptos Display" panose="020B0004020202020204" pitchFamily="34" charset="0"/>
              </a:rPr>
              <a:t>LOS E, but travel time index is good </a:t>
            </a: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r>
              <a:rPr lang="en-US" sz="2000" kern="0" dirty="0">
                <a:latin typeface="Aptos Display" panose="020B0004020202020204" pitchFamily="34" charset="0"/>
              </a:rPr>
              <a:t>Look at the provided study for Operational Analysis</a:t>
            </a:r>
            <a:endParaRPr lang="en-US" sz="2000" kern="0" dirty="0">
              <a:solidFill>
                <a:srgbClr val="FF0000"/>
              </a:solidFill>
              <a:latin typeface="Aptos Display" panose="020B0004020202020204" pitchFamily="34" charset="0"/>
            </a:endParaRPr>
          </a:p>
          <a:p>
            <a:pPr marL="0" indent="0" eaLnBrk="1" hangingPunct="1">
              <a:spcBef>
                <a:spcPts val="500"/>
              </a:spcBef>
              <a:spcAft>
                <a:spcPts val="300"/>
              </a:spcAft>
              <a:buNone/>
            </a:pPr>
            <a:endParaRPr lang="en-US" sz="2400" kern="0" dirty="0">
              <a:latin typeface="Aptos Display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96711-AA31-88C1-1248-4153CE34C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8768" y="2621132"/>
            <a:ext cx="2754934" cy="1097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203358-7E9B-F6AD-0282-FEBF35769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766" y="2619488"/>
            <a:ext cx="3310002" cy="1114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480C12-0351-11AD-ACE3-A342913F5EB5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12.5</a:t>
            </a:r>
          </a:p>
        </p:txBody>
      </p:sp>
    </p:spTree>
    <p:extLst>
      <p:ext uri="{BB962C8B-B14F-4D97-AF65-F5344CB8AC3E}">
        <p14:creationId xmlns:p14="http://schemas.microsoft.com/office/powerpoint/2010/main" val="28458334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Congestion Person-Hours of Delay C.2 – Highway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Initial High-level Considerations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CDE42C-4927-F047-4699-8DBC8642D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600200"/>
            <a:ext cx="6171025" cy="4724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/>
              <a:t>Synchro (microsimulation) is not related to BPR/CAP-X, but if you are not seeing big improvements in Synchro analysis, there won’t be in CAP-X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Provided Study has interim year at 2031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Look at Synchro Results PM Peak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b="0" dirty="0"/>
              <a:t>Parkway – 10s delay improvement – New CGT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b="0" dirty="0"/>
              <a:t>Raintree – 20s delay improvement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b="0" dirty="0"/>
              <a:t>Oakridge – 65s delay improvement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b="0" dirty="0"/>
              <a:t>Kingsland – 5s delay improvement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b="0" dirty="0"/>
              <a:t>Berkshire – 5s delay improvement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000" b="0" dirty="0"/>
              <a:t>Eustace – 15s delay improvement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Note this is an intersection level only 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Most (if not all) of the score for this project will come from the segment (BPR) calculations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0D99A9-B1BB-1AEE-543C-7A51EB8B1D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4"/>
          <a:stretch/>
        </p:blipFill>
        <p:spPr>
          <a:xfrm>
            <a:off x="6641660" y="1371600"/>
            <a:ext cx="1413288" cy="5257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462764-81A1-D4B1-77BB-EAE43976D1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61" t="173" r="-1" b="666"/>
          <a:stretch/>
        </p:blipFill>
        <p:spPr>
          <a:xfrm>
            <a:off x="8049809" y="1371600"/>
            <a:ext cx="609600" cy="52486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92447D-B3B6-12D5-2146-FDC723D1A5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51"/>
          <a:stretch/>
        </p:blipFill>
        <p:spPr>
          <a:xfrm>
            <a:off x="8659409" y="1371600"/>
            <a:ext cx="684624" cy="5257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1CE922-4745-4FD1-47B5-FB87B281D0F3}"/>
              </a:ext>
            </a:extLst>
          </p:cNvPr>
          <p:cNvSpPr txBox="1"/>
          <p:nvPr/>
        </p:nvSpPr>
        <p:spPr>
          <a:xfrm>
            <a:off x="8005949" y="993124"/>
            <a:ext cx="697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Interim </a:t>
            </a:r>
          </a:p>
          <a:p>
            <a:pPr algn="ctr"/>
            <a:r>
              <a:rPr lang="en-US" sz="1200" dirty="0"/>
              <a:t>No-Build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EB39A7-E150-1CFC-00AC-1E17E71B2ACA}"/>
              </a:ext>
            </a:extLst>
          </p:cNvPr>
          <p:cNvSpPr txBox="1"/>
          <p:nvPr/>
        </p:nvSpPr>
        <p:spPr>
          <a:xfrm>
            <a:off x="8675281" y="983980"/>
            <a:ext cx="697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Interim </a:t>
            </a:r>
          </a:p>
          <a:p>
            <a:pPr algn="ctr"/>
            <a:r>
              <a:rPr lang="en-US" sz="1200" dirty="0"/>
              <a:t>Build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C50F9E-3BCE-BA34-9534-AA2D40CD78EF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12.5</a:t>
            </a:r>
          </a:p>
        </p:txBody>
      </p:sp>
    </p:spTree>
    <p:extLst>
      <p:ext uri="{BB962C8B-B14F-4D97-AF65-F5344CB8AC3E}">
        <p14:creationId xmlns:p14="http://schemas.microsoft.com/office/powerpoint/2010/main" val="4157858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00" y="320040"/>
            <a:ext cx="11404600" cy="1143000"/>
          </a:xfrm>
        </p:spPr>
        <p:txBody>
          <a:bodyPr/>
          <a:lstStyle/>
          <a:p>
            <a:r>
              <a:rPr lang="en-US" sz="3200" dirty="0">
                <a:latin typeface="Aptos Display" panose="020B0004020202020204" pitchFamily="34" charset="0"/>
              </a:rPr>
              <a:t>Funding Available in millions for FY 2026 (Round 6)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7BDB805-EEC0-80A3-E690-88B133DD8F1D}"/>
              </a:ext>
            </a:extLst>
          </p:cNvPr>
          <p:cNvGraphicFramePr>
            <a:graphicFrameLocks noGrp="1"/>
          </p:cNvGraphicFramePr>
          <p:nvPr/>
        </p:nvGraphicFramePr>
        <p:xfrm>
          <a:off x="5843016" y="1661161"/>
          <a:ext cx="6126480" cy="4206239"/>
        </p:xfrm>
        <a:graphic>
          <a:graphicData uri="http://schemas.openxmlformats.org/drawingml/2006/table">
            <a:tbl>
              <a:tblPr firstRow="1"/>
              <a:tblGrid>
                <a:gridCol w="2071545">
                  <a:extLst>
                    <a:ext uri="{9D8B030D-6E8A-4147-A177-3AD203B41FA5}">
                      <a16:colId xmlns:a16="http://schemas.microsoft.com/office/drawing/2014/main" val="2028272818"/>
                    </a:ext>
                  </a:extLst>
                </a:gridCol>
                <a:gridCol w="1469179">
                  <a:extLst>
                    <a:ext uri="{9D8B030D-6E8A-4147-A177-3AD203B41FA5}">
                      <a16:colId xmlns:a16="http://schemas.microsoft.com/office/drawing/2014/main" val="4136972410"/>
                    </a:ext>
                  </a:extLst>
                </a:gridCol>
                <a:gridCol w="1292878">
                  <a:extLst>
                    <a:ext uri="{9D8B030D-6E8A-4147-A177-3AD203B41FA5}">
                      <a16:colId xmlns:a16="http://schemas.microsoft.com/office/drawing/2014/main" val="2509096448"/>
                    </a:ext>
                  </a:extLst>
                </a:gridCol>
                <a:gridCol w="1292878">
                  <a:extLst>
                    <a:ext uri="{9D8B030D-6E8A-4147-A177-3AD203B41FA5}">
                      <a16:colId xmlns:a16="http://schemas.microsoft.com/office/drawing/2014/main" val="1772329047"/>
                    </a:ext>
                  </a:extLst>
                </a:gridCol>
              </a:tblGrid>
              <a:tr h="9029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District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38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DGP Available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38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Previous DGP Cost Increases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38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HPP</a:t>
                      </a:r>
                      <a:b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Available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3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00392"/>
                  </a:ext>
                </a:extLst>
              </a:tr>
              <a:tr h="30831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Bristol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$37.0</a:t>
                      </a:r>
                    </a:p>
                  </a:txBody>
                  <a:tcPr marL="9525" marR="857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857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93763"/>
                  </a:ext>
                </a:extLst>
              </a:tr>
              <a:tr h="29729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Culpeper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$68.0</a:t>
                      </a:r>
                    </a:p>
                  </a:txBody>
                  <a:tcPr marL="9525" marR="857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-$6.6</a:t>
                      </a:r>
                    </a:p>
                  </a:txBody>
                  <a:tcPr marL="9525" marR="857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883761"/>
                  </a:ext>
                </a:extLst>
              </a:tr>
              <a:tr h="29729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Fredericksburg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$76.2</a:t>
                      </a:r>
                    </a:p>
                  </a:txBody>
                  <a:tcPr marL="9525" marR="857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857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879547"/>
                  </a:ext>
                </a:extLst>
              </a:tr>
              <a:tr h="29729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Hampton Roads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$121.6</a:t>
                      </a:r>
                    </a:p>
                  </a:txBody>
                  <a:tcPr marL="9525" marR="857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857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125741"/>
                  </a:ext>
                </a:extLst>
              </a:tr>
              <a:tr h="29729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Lynchburg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$85.9</a:t>
                      </a:r>
                    </a:p>
                  </a:txBody>
                  <a:tcPr marL="9525" marR="857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857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895725"/>
                  </a:ext>
                </a:extLst>
              </a:tr>
              <a:tr h="29729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Northern Virginia*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$97.4</a:t>
                      </a:r>
                    </a:p>
                  </a:txBody>
                  <a:tcPr marL="9525" marR="857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857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137424"/>
                  </a:ext>
                </a:extLst>
              </a:tr>
              <a:tr h="29729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Richmond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$104.9</a:t>
                      </a:r>
                    </a:p>
                  </a:txBody>
                  <a:tcPr marL="9525" marR="857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857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820992"/>
                  </a:ext>
                </a:extLst>
              </a:tr>
              <a:tr h="29729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Salem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$64.3</a:t>
                      </a:r>
                    </a:p>
                  </a:txBody>
                  <a:tcPr marL="9525" marR="857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857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629874"/>
                  </a:ext>
                </a:extLst>
              </a:tr>
              <a:tr h="29729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Staunton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$39.4</a:t>
                      </a:r>
                    </a:p>
                  </a:txBody>
                  <a:tcPr marL="9525" marR="857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-$6.0</a:t>
                      </a:r>
                    </a:p>
                  </a:txBody>
                  <a:tcPr marL="9525" marR="857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427148"/>
                  </a:ext>
                </a:extLst>
              </a:tr>
              <a:tr h="30831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Statewide HPP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857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857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$384.7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576067"/>
                  </a:ext>
                </a:extLst>
              </a:tr>
              <a:tr h="30831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$694.6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$384.7</a:t>
                      </a:r>
                    </a:p>
                  </a:txBody>
                  <a:tcPr marL="9525" marR="857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797282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6BFE0D7C-552E-6AFE-0980-348C70DD2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905000"/>
            <a:ext cx="5436616" cy="4038600"/>
          </a:xfrm>
        </p:spPr>
        <p:txBody>
          <a:bodyPr/>
          <a:lstStyle/>
          <a:p>
            <a:r>
              <a:rPr lang="en-US" sz="2400" b="1" dirty="0">
                <a:effectLst/>
                <a:latin typeface="Aptos Display" panose="020B0004020202020204" pitchFamily="34" charset="0"/>
              </a:rPr>
              <a:t>A total of $1.08 billion is available for Round 6</a:t>
            </a:r>
          </a:p>
          <a:p>
            <a:r>
              <a:rPr lang="en-US" sz="2400" b="1" dirty="0">
                <a:effectLst/>
                <a:latin typeface="Aptos Display" panose="020B0004020202020204" pitchFamily="34" charset="0"/>
              </a:rPr>
              <a:t>Background information for the FY2026 – 2031 planning period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00385A"/>
                </a:solidFill>
                <a:effectLst/>
                <a:latin typeface="Aptos Display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VDOT CFO Presentation</a:t>
            </a:r>
            <a:r>
              <a:rPr lang="en-US" sz="2000" b="1" dirty="0">
                <a:solidFill>
                  <a:srgbClr val="00385A"/>
                </a:solidFill>
                <a:effectLst/>
                <a:latin typeface="Aptos Display" panose="020B0004020202020204" pitchFamily="34" charset="0"/>
              </a:rPr>
              <a:t> </a:t>
            </a:r>
            <a:r>
              <a:rPr lang="en-US" sz="2000" b="1" dirty="0">
                <a:solidFill>
                  <a:srgbClr val="003456"/>
                </a:solidFill>
                <a:effectLst/>
                <a:latin typeface="Aptos Display" panose="020B0004020202020204" pitchFamily="34" charset="0"/>
              </a:rPr>
              <a:t>(pdf)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00385A"/>
                </a:solidFill>
                <a:effectLst/>
                <a:latin typeface="Aptos Display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VDOT CFO Presentation</a:t>
            </a:r>
            <a:r>
              <a:rPr lang="en-US" sz="2000" b="1" dirty="0">
                <a:solidFill>
                  <a:srgbClr val="00385A"/>
                </a:solidFill>
                <a:effectLst/>
                <a:latin typeface="Aptos Display" panose="020B0004020202020204" pitchFamily="34" charset="0"/>
              </a:rPr>
              <a:t> </a:t>
            </a:r>
            <a:r>
              <a:rPr lang="en-US" sz="2000" b="1" dirty="0">
                <a:solidFill>
                  <a:srgbClr val="003456"/>
                </a:solidFill>
                <a:effectLst/>
                <a:latin typeface="Aptos Display" panose="020B0004020202020204" pitchFamily="34" charset="0"/>
              </a:rPr>
              <a:t>(YouTube) </a:t>
            </a:r>
          </a:p>
          <a:p>
            <a:r>
              <a:rPr lang="en-US" sz="2400" b="1" dirty="0">
                <a:effectLst/>
                <a:latin typeface="Aptos Display" panose="020B0004020202020204" pitchFamily="34" charset="0"/>
              </a:rPr>
              <a:t>Budget is still in flux depending on remaining needs through May</a:t>
            </a:r>
          </a:p>
          <a:p>
            <a:endParaRPr lang="en-US" dirty="0">
              <a:solidFill>
                <a:srgbClr val="00345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9D8CF5-D936-D0CF-7489-AE7A7FE75FE0}"/>
              </a:ext>
            </a:extLst>
          </p:cNvPr>
          <p:cNvSpPr txBox="1"/>
          <p:nvPr/>
        </p:nvSpPr>
        <p:spPr>
          <a:xfrm>
            <a:off x="5655563" y="5960716"/>
            <a:ext cx="65013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00385A"/>
                </a:solidFill>
              </a:rPr>
              <a:t>*Note: Supplemental DGP from additional gas tax in localities is not captured in NOVA District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05CAD4-5E22-BBA0-8667-54134D0ADA0C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400" dirty="0"/>
              <a:t>SMART SCALE FY 2026 (Round 6) Overview</a:t>
            </a:r>
          </a:p>
        </p:txBody>
      </p:sp>
    </p:spTree>
    <p:extLst>
      <p:ext uri="{BB962C8B-B14F-4D97-AF65-F5344CB8AC3E}">
        <p14:creationId xmlns:p14="http://schemas.microsoft.com/office/powerpoint/2010/main" val="2148580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Congestion Person-Hours of Delay C.2 – Highway*</a:t>
            </a:r>
          </a:p>
          <a:p>
            <a:pPr eaLnBrk="1" hangingPunct="1"/>
            <a:r>
              <a:rPr lang="en-US" sz="3200" dirty="0">
                <a:latin typeface="Aptos Display" panose="020B0004020202020204" pitchFamily="34" charset="0"/>
                <a:cs typeface="+mn-cs"/>
              </a:rPr>
              <a:t>Detailed Computations</a:t>
            </a:r>
            <a:endParaRPr lang="en-US" sz="3200" b="0" kern="0" dirty="0">
              <a:latin typeface="Aptos Display" panose="020B0004020202020204" pitchFamily="34" charset="0"/>
            </a:endParaRP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11963400" cy="4038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Aptos Display" panose="020B0004020202020204" pitchFamily="34" charset="0"/>
              </a:rPr>
              <a:t>The decrease in person hours of delay (C.2) is calculated as the difference in person hours of delay between the No-Improvement and Improvement scenarios </a:t>
            </a:r>
          </a:p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As mentioned earlier, the congestion calculation is semi-automated through the use of 3 tools BPR, CAP-X, and Travel Demand Model, fed by volumes in applicant-provided studies looking 7 years in the future</a:t>
            </a:r>
          </a:p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BPR calculations are in the appendix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Aptos Display" panose="020B0004020202020204" pitchFamily="34" charset="0"/>
              </a:rPr>
              <a:t>*</a:t>
            </a:r>
            <a:r>
              <a:rPr lang="en-US" sz="2000" b="0" i="1" kern="0" dirty="0">
                <a:latin typeface="Aptos Display" panose="020B0004020202020204" pitchFamily="34" charset="0"/>
              </a:rPr>
              <a:t> No delay score is given for Bike and Pedestrian components</a:t>
            </a: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7E65D-9F58-AE13-C965-20744ECCEE5D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12.5</a:t>
            </a:r>
          </a:p>
        </p:txBody>
      </p:sp>
    </p:spTree>
    <p:extLst>
      <p:ext uri="{BB962C8B-B14F-4D97-AF65-F5344CB8AC3E}">
        <p14:creationId xmlns:p14="http://schemas.microsoft.com/office/powerpoint/2010/main" val="3058402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Access to Jobs (and for Disadvantaged) A.1 and A.2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Initial High-level Considerations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CAC9BB-461E-4BBB-E1B5-9B5C1A777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" y="1783080"/>
            <a:ext cx="12039601" cy="4465320"/>
          </a:xfrm>
        </p:spPr>
        <p:txBody>
          <a:bodyPr/>
          <a:lstStyle/>
          <a:p>
            <a:pPr marL="231769" lvl="1" eaLnBrk="1" hangingPunct="1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ptos Display" panose="020B0004020202020204" pitchFamily="34" charset="0"/>
                <a:cs typeface="+mn-cs"/>
              </a:rPr>
              <a:t>Change in average job accessibility per person (A.1)/disadvantaged populations (A.2) within 45 minutes by driving (within 60 minutes for transit, bicycle, and pedestrian projects)</a:t>
            </a:r>
          </a:p>
          <a:p>
            <a:pPr marL="231769" lvl="1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  <a:cs typeface="+mn-cs"/>
              </a:rPr>
              <a:t>Auto/Highway Mode - Requires a change improvement speed (derived from C.2 calculation), more specifically segment (BPR).</a:t>
            </a:r>
            <a:r>
              <a:rPr lang="en-US" sz="2000" b="0" dirty="0">
                <a:latin typeface="Aptos Display" panose="020B0004020202020204" pitchFamily="34" charset="0"/>
                <a:cs typeface="+mn-cs"/>
              </a:rPr>
              <a:t>The greater the change in speed, the greater the score.</a:t>
            </a:r>
          </a:p>
          <a:p>
            <a:pPr marL="231769" lvl="1" eaLnBrk="1" hangingPunct="1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  <a:cs typeface="+mn-cs"/>
              </a:rPr>
              <a:t>Pedestrian – highest scores for new facilities; upgrades have a small impact</a:t>
            </a:r>
          </a:p>
          <a:p>
            <a:pPr marL="742939" lvl="2" indent="-285750">
              <a:spcBef>
                <a:spcPts val="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Aptos Display" panose="020B0004020202020204" pitchFamily="34" charset="0"/>
                <a:cs typeface="+mn-cs"/>
              </a:rPr>
              <a:t>Not eligible – 1. Replacing the existing as-is 2. Crosswalks (new or existing), except combining  a NEW refuge island, pedestrian signal, push button, or HAWK/PHB/RRFB</a:t>
            </a:r>
          </a:p>
          <a:p>
            <a:pPr marL="231769" lvl="1" eaLnBrk="1" hangingPunct="1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  <a:cs typeface="+mn-cs"/>
              </a:rPr>
              <a:t>Transit – scores for new routes, change in headway, new/relocated stops</a:t>
            </a:r>
          </a:p>
          <a:p>
            <a:pPr marL="742939" lvl="2" indent="-285750">
              <a:spcBef>
                <a:spcPts val="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Aptos Display" panose="020B0004020202020204" pitchFamily="34" charset="0"/>
                <a:cs typeface="+mn-cs"/>
              </a:rPr>
              <a:t>Not eligible – 1. Upgrading bus stop amenities 2. Increasing capacity without changing travel time or schedule</a:t>
            </a:r>
          </a:p>
          <a:p>
            <a:pPr marL="231769" lvl="1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  <a:cs typeface="+mn-cs"/>
              </a:rPr>
              <a:t>Receives a score for each mode with a direct improvement, example project: </a:t>
            </a:r>
          </a:p>
          <a:p>
            <a:pPr marL="911214" lvl="2" indent="-4572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2000" b="0" dirty="0">
                <a:latin typeface="Aptos Display" panose="020B0004020202020204" pitchFamily="34" charset="0"/>
                <a:cs typeface="+mn-cs"/>
              </a:rPr>
              <a:t>Auto/Highway </a:t>
            </a:r>
            <a:r>
              <a:rPr lang="en-US" sz="2000" kern="0" dirty="0">
                <a:solidFill>
                  <a:srgbClr val="00B050"/>
                </a:solidFill>
                <a:latin typeface="Aptos" panose="020B0004020202020204" pitchFamily="34" charset="0"/>
              </a:rPr>
              <a:t>☑ Change in speed &gt;20 mph </a:t>
            </a:r>
            <a:r>
              <a:rPr lang="en-US" sz="2000" kern="0" dirty="0">
                <a:latin typeface="Aptos" panose="020B0004020202020204" pitchFamily="34" charset="0"/>
              </a:rPr>
              <a:t>(refer to appendix congestion ex for speed change calc)</a:t>
            </a:r>
            <a:endParaRPr lang="en-US" sz="2000" b="0" dirty="0">
              <a:latin typeface="Aptos Display" panose="020B0004020202020204" pitchFamily="34" charset="0"/>
              <a:cs typeface="+mn-cs"/>
            </a:endParaRPr>
          </a:p>
          <a:p>
            <a:pPr marL="911214" lvl="2" indent="-4572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2000" b="0" dirty="0">
                <a:latin typeface="Aptos Display" panose="020B0004020202020204" pitchFamily="34" charset="0"/>
                <a:cs typeface="+mn-cs"/>
              </a:rPr>
              <a:t>Pedestrian </a:t>
            </a:r>
            <a:r>
              <a:rPr lang="en-US" sz="2000" kern="0" dirty="0">
                <a:solidFill>
                  <a:srgbClr val="00B050"/>
                </a:solidFill>
                <a:latin typeface="Aptos" panose="020B0004020202020204" pitchFamily="34" charset="0"/>
              </a:rPr>
              <a:t>☑New Sidewalk</a:t>
            </a:r>
            <a:endParaRPr lang="en-US" sz="2000" b="0" dirty="0">
              <a:latin typeface="Aptos Display" panose="020B0004020202020204" pitchFamily="34" charset="0"/>
              <a:cs typeface="+mn-cs"/>
            </a:endParaRPr>
          </a:p>
          <a:p>
            <a:pPr marL="911214" lvl="2" indent="-4572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2000" dirty="0">
                <a:latin typeface="Aptos Display" panose="020B0004020202020204" pitchFamily="34" charset="0"/>
                <a:cs typeface="+mn-cs"/>
              </a:rPr>
              <a:t>Bicycle </a:t>
            </a:r>
            <a:r>
              <a:rPr lang="en-US" sz="2000" kern="0" dirty="0">
                <a:solidFill>
                  <a:srgbClr val="C00000"/>
                </a:solidFill>
                <a:latin typeface="Aptos" panose="020B0004020202020204" pitchFamily="34" charset="0"/>
              </a:rPr>
              <a:t>⮽</a:t>
            </a:r>
            <a:endParaRPr lang="en-US" sz="2000" dirty="0">
              <a:latin typeface="Aptos Display" panose="020B0004020202020204" pitchFamily="34" charset="0"/>
              <a:cs typeface="+mn-cs"/>
            </a:endParaRPr>
          </a:p>
          <a:p>
            <a:pPr marL="911214" lvl="2" indent="-4572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2000" b="0" dirty="0">
                <a:latin typeface="Aptos Display" panose="020B0004020202020204" pitchFamily="34" charset="0"/>
                <a:cs typeface="+mn-cs"/>
              </a:rPr>
              <a:t>Transit</a:t>
            </a:r>
            <a:r>
              <a:rPr lang="en-US" sz="20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2000" dirty="0">
                <a:solidFill>
                  <a:srgbClr val="FF8000"/>
                </a:solidFill>
                <a:latin typeface="Aptos" panose="020B0004020202020204" pitchFamily="34" charset="0"/>
              </a:rPr>
              <a:t>⮽</a:t>
            </a:r>
            <a:r>
              <a:rPr lang="en-US" sz="20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2000" dirty="0">
                <a:solidFill>
                  <a:srgbClr val="FF8000"/>
                </a:solidFill>
                <a:latin typeface="Aptos" panose="020B0004020202020204" pitchFamily="34" charset="0"/>
              </a:rPr>
              <a:t>- No score for amenity improvements</a:t>
            </a:r>
          </a:p>
          <a:p>
            <a:pPr marL="231769" lvl="1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ptos Display" panose="020B0004020202020204" pitchFamily="34" charset="0"/>
              <a:cs typeface="+mn-cs"/>
            </a:endParaRPr>
          </a:p>
          <a:p>
            <a:pPr marL="457188" lvl="1" indent="0">
              <a:spcBef>
                <a:spcPts val="500"/>
              </a:spcBef>
              <a:spcAft>
                <a:spcPts val="300"/>
              </a:spcAft>
              <a:buNone/>
            </a:pPr>
            <a:endParaRPr lang="en-US" sz="1800" b="0" dirty="0">
              <a:latin typeface="Aptos Display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97669A-EE05-28D0-5D4E-FF63E40A1C3A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15</a:t>
            </a:r>
          </a:p>
        </p:txBody>
      </p:sp>
    </p:spTree>
    <p:extLst>
      <p:ext uri="{BB962C8B-B14F-4D97-AF65-F5344CB8AC3E}">
        <p14:creationId xmlns:p14="http://schemas.microsoft.com/office/powerpoint/2010/main" val="15288160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B26DE5-2235-B04F-6486-5E74FDB58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7209" y="1828800"/>
            <a:ext cx="7817582" cy="420079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9CA798-FF2D-6D0F-C15B-8A1C68CD4F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3A76363-5475-546E-C95F-52F1CA5D2617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Access to Jobs A.1/A.2 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Detailed Computations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1D493-C34A-A9FD-9BDB-C23DEE0DCE41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</p:spTree>
    <p:extLst>
      <p:ext uri="{BB962C8B-B14F-4D97-AF65-F5344CB8AC3E}">
        <p14:creationId xmlns:p14="http://schemas.microsoft.com/office/powerpoint/2010/main" val="10229569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Access to Jobs A.1/A.2 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Detailed Computations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CAC9BB-461E-4BBB-E1B5-9B5C1A777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524000"/>
            <a:ext cx="11887200" cy="4572000"/>
          </a:xfrm>
        </p:spPr>
        <p:txBody>
          <a:bodyPr/>
          <a:lstStyle/>
          <a:p>
            <a:pPr marL="457200" indent="-457200"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i="0" dirty="0">
                <a:effectLst/>
                <a:latin typeface="Aptos Display" panose="020B0004020202020204" pitchFamily="34" charset="0"/>
              </a:rPr>
              <a:t>Determine project limits and the type of improvement </a:t>
            </a:r>
          </a:p>
          <a:p>
            <a:pPr marL="914388" lvl="1" indent="-457200" fontAlgn="ct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>
                <a:latin typeface="Aptos Display" panose="020B0004020202020204" pitchFamily="34" charset="0"/>
              </a:rPr>
              <a:t>Auto</a:t>
            </a:r>
            <a:r>
              <a:rPr lang="en-US" sz="2000">
                <a:latin typeface="Aptos Display" panose="020B0004020202020204" pitchFamily="34" charset="0"/>
              </a:rPr>
              <a:t>, Park and Ride </a:t>
            </a:r>
            <a:r>
              <a:rPr lang="en-US" sz="2000" dirty="0">
                <a:latin typeface="Aptos Display" panose="020B0004020202020204" pitchFamily="34" charset="0"/>
              </a:rPr>
              <a:t>- </a:t>
            </a:r>
            <a:r>
              <a:rPr lang="en-US" sz="2000" i="0" dirty="0">
                <a:effectLst/>
                <a:latin typeface="Aptos Display" panose="020B0004020202020204" pitchFamily="34" charset="0"/>
              </a:rPr>
              <a:t>change in travel speed</a:t>
            </a:r>
          </a:p>
          <a:p>
            <a:pPr marL="914388" lvl="1" indent="-457200" fontAlgn="ct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i="0" dirty="0">
                <a:effectLst/>
                <a:latin typeface="Aptos Display" panose="020B0004020202020204" pitchFamily="34" charset="0"/>
              </a:rPr>
              <a:t>Bike/Walk</a:t>
            </a:r>
          </a:p>
          <a:p>
            <a:pPr marL="1368402" lvl="2" indent="-457200" fontAlgn="ctr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800" i="0" dirty="0">
                <a:effectLst/>
                <a:latin typeface="Aptos Display" panose="020B0004020202020204" pitchFamily="34" charset="0"/>
              </a:rPr>
              <a:t>Identify adjacent roadway facility - functional class, number of lanes, and speed limit</a:t>
            </a:r>
          </a:p>
          <a:p>
            <a:pPr marL="1368402" lvl="2" indent="-457200" fontAlgn="ctr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800" b="0" i="0" dirty="0">
                <a:effectLst/>
                <a:latin typeface="Aptos Display" panose="020B0004020202020204" pitchFamily="34" charset="0"/>
              </a:rPr>
              <a:t>Check the Level of Service (LOS) value via the lookup table*</a:t>
            </a:r>
            <a:r>
              <a:rPr lang="en-US" sz="1800" dirty="0">
                <a:latin typeface="Aptos Display" panose="020B0004020202020204" pitchFamily="34" charset="0"/>
              </a:rPr>
              <a:t>, </a:t>
            </a:r>
            <a:r>
              <a:rPr lang="en-US" sz="1800" b="0" i="0" dirty="0">
                <a:effectLst/>
                <a:latin typeface="Aptos Display" panose="020B0004020202020204" pitchFamily="34" charset="0"/>
              </a:rPr>
              <a:t>which considers the changes in speed from the congestion score and other characteristics mentioned in step 2</a:t>
            </a:r>
          </a:p>
          <a:p>
            <a:pPr marL="1368402" lvl="2" indent="-457200" fontAlgn="ctr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800" b="0" i="0" dirty="0">
                <a:effectLst/>
                <a:latin typeface="Aptos Display" panose="020B0004020202020204" pitchFamily="34" charset="0"/>
              </a:rPr>
              <a:t>Code the LOS value for base/project conditions on selected project links in the scoring tool</a:t>
            </a:r>
          </a:p>
          <a:p>
            <a:pPr marL="457200" indent="-457200"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i="0" dirty="0">
                <a:effectLst/>
                <a:latin typeface="Aptos Display" panose="020B0004020202020204" pitchFamily="34" charset="0"/>
              </a:rPr>
              <a:t>Define Influence/Buffer Area 45 miles around project (Auto/Transit), 10 miles Bike, 3 miles for walk</a:t>
            </a:r>
          </a:p>
          <a:p>
            <a:pPr marL="457200" indent="-457200"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i="0" dirty="0">
                <a:effectLst/>
                <a:latin typeface="Aptos Display" panose="020B0004020202020204" pitchFamily="34" charset="0"/>
              </a:rPr>
              <a:t>Run the tool (</a:t>
            </a:r>
            <a:r>
              <a:rPr lang="en-US" sz="2000" dirty="0" err="1">
                <a:latin typeface="Aptos Display" panose="020B0004020202020204" pitchFamily="34" charset="0"/>
              </a:rPr>
              <a:t>TransCAD</a:t>
            </a:r>
            <a:r>
              <a:rPr lang="en-US" sz="2000" dirty="0">
                <a:latin typeface="Aptos Display" panose="020B0004020202020204" pitchFamily="34" charset="0"/>
              </a:rPr>
              <a:t>) </a:t>
            </a:r>
            <a:r>
              <a:rPr lang="en-US" sz="2000" i="0" dirty="0">
                <a:effectLst/>
                <a:latin typeface="Aptos Display" panose="020B0004020202020204" pitchFamily="34" charset="0"/>
              </a:rPr>
              <a:t>to obtain Accessibility scores by each mode type (there has to be a direct improvement to the mode to begin calculation) – </a:t>
            </a:r>
            <a:endParaRPr lang="en-US" b="0" i="0" dirty="0">
              <a:effectLst/>
              <a:latin typeface="Aptos Display" panose="020B0004020202020204" pitchFamily="34" charset="0"/>
            </a:endParaRPr>
          </a:p>
          <a:p>
            <a:pPr lvl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800" b="0" dirty="0">
              <a:latin typeface="Aptos Display" panose="020B0004020202020204" pitchFamily="34" charset="0"/>
            </a:endParaRPr>
          </a:p>
          <a:p>
            <a:pPr marL="457188" lvl="1" indent="0">
              <a:spcBef>
                <a:spcPts val="500"/>
              </a:spcBef>
              <a:spcAft>
                <a:spcPts val="300"/>
              </a:spcAft>
              <a:buNone/>
            </a:pPr>
            <a:r>
              <a:rPr lang="en-US" sz="2000" b="0" dirty="0">
                <a:latin typeface="Aptos Display" panose="020B0004020202020204" pitchFamily="34" charset="0"/>
              </a:rPr>
              <a:t>*Please refer to Slide 74 for lookup tables.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97669A-EE05-28D0-5D4E-FF63E40A1C3A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15</a:t>
            </a:r>
          </a:p>
        </p:txBody>
      </p:sp>
    </p:spTree>
    <p:extLst>
      <p:ext uri="{BB962C8B-B14F-4D97-AF65-F5344CB8AC3E}">
        <p14:creationId xmlns:p14="http://schemas.microsoft.com/office/powerpoint/2010/main" val="24587968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8CD832-EB08-A008-7CFC-42326BA232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757"/>
          <a:stretch/>
        </p:blipFill>
        <p:spPr>
          <a:xfrm>
            <a:off x="7213186" y="3200400"/>
            <a:ext cx="4877215" cy="3022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2CAC9BB-461E-4BBB-E1B5-9B5C1A777A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199" y="1676400"/>
                <a:ext cx="12014201" cy="4572000"/>
              </a:xfrm>
            </p:spPr>
            <p:txBody>
              <a:bodyPr/>
              <a:lstStyle/>
              <a:p>
                <a:pPr marL="0" marR="0" indent="0" font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dirty="0">
                    <a:latin typeface="Aptos Display" panose="020B0004020202020204" pitchFamily="34" charset="0"/>
                  </a:rPr>
                  <a:t>The overall accessibility score for a defined catchment area is calculated using a population-weighted average of the cumulative decayed job access scores for each block group. Each block group contributes to the final score proportionally to its population.</a:t>
                </a:r>
              </a:p>
              <a:p>
                <a:pPr lvl="1" font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latin typeface="Aptos Display" panose="020B0004020202020204" pitchFamily="34" charset="0"/>
                  </a:rPr>
                  <a:t>𝐶_𝑗𝑜𝑏_𝑛  be the cumulative </a:t>
                </a:r>
                <a:r>
                  <a:rPr lang="en-US" sz="1800" dirty="0">
                    <a:latin typeface="Aptos Display" panose="020B0004020202020204" pitchFamily="34" charset="0"/>
                  </a:rPr>
                  <a:t>decayed* job score </a:t>
                </a:r>
                <a:r>
                  <a:rPr lang="en-US" sz="1800" b="0" dirty="0">
                    <a:latin typeface="Aptos Display" panose="020B0004020202020204" pitchFamily="34" charset="0"/>
                  </a:rPr>
                  <a:t>for block group n, using the decay-weighted sum of reachable jobs,</a:t>
                </a:r>
              </a:p>
              <a:p>
                <a:pPr lvl="1" font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latin typeface="Aptos Display" panose="020B0004020202020204" pitchFamily="34" charset="0"/>
                  </a:rPr>
                  <a:t>Pop n is the population of block group n,</a:t>
                </a:r>
              </a:p>
              <a:p>
                <a:pPr lvl="1" font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latin typeface="Aptos Display" panose="020B0004020202020204" pitchFamily="34" charset="0"/>
                  </a:rPr>
                  <a:t>N is the total number of block groups within the catchment area.</a:t>
                </a:r>
              </a:p>
              <a:p>
                <a:pPr lvl="1" font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kern="100" smtClean="0">
                        <a:solidFill>
                          <a:srgbClr val="215E99"/>
                        </a:solidFill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Calibri" panose="020F0502020204030204" pitchFamily="34" charset="0"/>
                      </a:rPr>
                      <m:t>𝐴</m:t>
                    </m:r>
                    <m:r>
                      <a:rPr lang="en-US" i="1" kern="100">
                        <a:solidFill>
                          <a:srgbClr val="215E99"/>
                        </a:solidFill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Calibri" panose="020F0502020204030204" pitchFamily="34" charset="0"/>
                      </a:rPr>
                      <m:t>𝑐𝑐𝑒𝑠𝑠𝑖𝑏𝑖𝑙𝑖𝑡𝑦</m:t>
                    </m:r>
                    <m:r>
                      <a:rPr lang="en-US" i="1" kern="100">
                        <a:solidFill>
                          <a:srgbClr val="215E99"/>
                        </a:solidFill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Calibri" panose="020F0502020204030204" pitchFamily="34" charset="0"/>
                      </a:rPr>
                      <m:t>_</m:t>
                    </m:r>
                    <m:r>
                      <a:rPr lang="en-US" i="1" kern="100">
                        <a:solidFill>
                          <a:srgbClr val="215E99"/>
                        </a:solidFill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Calibri" panose="020F0502020204030204" pitchFamily="34" charset="0"/>
                      </a:rPr>
                      <m:t>𝑆𝑐𝑜𝑟𝑒</m:t>
                    </m:r>
                    <m:r>
                      <a:rPr lang="en-US" i="1" kern="100">
                        <a:solidFill>
                          <a:srgbClr val="215E99"/>
                        </a:solidFill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i="1" kern="100">
                            <a:solidFill>
                              <a:srgbClr val="215E99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𝑃𝑜𝑝</m:t>
                            </m:r>
                          </m:e>
                          <m:sub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kern="100">
                            <a:solidFill>
                              <a:srgbClr val="215E99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Calibri" panose="020F0502020204030204" pitchFamily="34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𝐶</m:t>
                            </m:r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_</m:t>
                            </m:r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𝑗𝑜𝑏</m:t>
                            </m:r>
                          </m:e>
                          <m:sub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kern="100">
                            <a:solidFill>
                              <a:srgbClr val="215E99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Calibri" panose="020F050202020403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𝑃𝑜𝑝</m:t>
                            </m:r>
                          </m:e>
                          <m:sub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kern="100">
                            <a:solidFill>
                              <a:srgbClr val="215E99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Calibri" panose="020F0502020204030204" pitchFamily="34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𝐶</m:t>
                            </m:r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_</m:t>
                            </m:r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𝑗𝑜𝑏</m:t>
                            </m:r>
                          </m:e>
                          <m:sub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kern="100">
                            <a:solidFill>
                              <a:srgbClr val="215E99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Calibri" panose="020F0502020204030204" pitchFamily="34" charset="0"/>
                          </a:rPr>
                          <m:t>+…+</m:t>
                        </m:r>
                        <m:sSub>
                          <m:sSubPr>
                            <m:ctrlP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𝑃𝑜𝑝</m:t>
                            </m:r>
                          </m:e>
                          <m:sub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i="1" kern="100">
                            <a:solidFill>
                              <a:srgbClr val="215E99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Calibri" panose="020F0502020204030204" pitchFamily="34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𝐶</m:t>
                            </m:r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_</m:t>
                            </m:r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𝑗𝑜𝑏</m:t>
                            </m:r>
                          </m:e>
                          <m:sub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𝑃𝑜𝑝</m:t>
                            </m:r>
                          </m:e>
                          <m:sub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kern="100">
                            <a:solidFill>
                              <a:srgbClr val="215E99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Calibri" panose="020F050202020403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𝑃𝑜𝑝</m:t>
                            </m:r>
                          </m:e>
                          <m:sub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kern="100">
                            <a:solidFill>
                              <a:srgbClr val="215E99"/>
                            </a:solidFill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Calibri" panose="020F0502020204030204" pitchFamily="34" charset="0"/>
                          </a:rPr>
                          <m:t>+…+</m:t>
                        </m:r>
                        <m:sSub>
                          <m:sSubPr>
                            <m:ctrlP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𝑃𝑜𝑝</m:t>
                            </m:r>
                          </m:e>
                          <m:sub>
                            <m:r>
                              <a:rPr lang="en-US" i="1" kern="100">
                                <a:solidFill>
                                  <a:srgbClr val="215E99"/>
                                </a:solidFill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Calibri" panose="020F0502020204030204" pitchFamily="34" charset="0"/>
                              </a:rPr>
                              <m:t>𝑁</m:t>
                            </m:r>
                          </m:sub>
                        </m:sSub>
                      </m:den>
                    </m:f>
                  </m:oMath>
                </a14:m>
                <a:endParaRPr lang="en-US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indent="0" font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dirty="0">
                    <a:latin typeface="Aptos Display" panose="020B0004020202020204" pitchFamily="34" charset="0"/>
                  </a:rPr>
                  <a:t>Weight by disadvantaged populations for A.2</a:t>
                </a:r>
              </a:p>
              <a:p>
                <a:pPr marL="0" indent="0" font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000" b="0" dirty="0">
                  <a:latin typeface="Aptos Display" panose="020B0004020202020204" pitchFamily="34" charset="0"/>
                </a:endParaRPr>
              </a:p>
              <a:p>
                <a:pPr marL="457200" indent="-457200" font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 startAt="6"/>
                </a:pPr>
                <a:endParaRPr lang="en-US" sz="2000" b="0" dirty="0">
                  <a:latin typeface="Aptos Display" panose="020B0004020202020204" pitchFamily="34" charset="0"/>
                </a:endParaRPr>
              </a:p>
              <a:p>
                <a:pPr marL="457200" indent="-457200" font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 startAt="6"/>
                </a:pPr>
                <a:endParaRPr lang="en-US" sz="2000" b="0" dirty="0">
                  <a:latin typeface="Aptos Display" panose="020B0004020202020204" pitchFamily="34" charset="0"/>
                </a:endParaRPr>
              </a:p>
              <a:p>
                <a:pPr marL="457188" lvl="1" indent="0">
                  <a:spcBef>
                    <a:spcPts val="500"/>
                  </a:spcBef>
                  <a:spcAft>
                    <a:spcPts val="300"/>
                  </a:spcAft>
                  <a:buNone/>
                </a:pPr>
                <a:endParaRPr lang="en-US" sz="2000" b="0" dirty="0"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2CAC9BB-461E-4BBB-E1B5-9B5C1A777A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199" y="1676400"/>
                <a:ext cx="12014201" cy="4572000"/>
              </a:xfrm>
              <a:blipFill>
                <a:blip r:embed="rId4"/>
                <a:stretch>
                  <a:fillRect l="-507" r="-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Access to Jobs A.1/A.2 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Detailed Computations Example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97669A-EE05-28D0-5D4E-FF63E40A1C3A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6DBBAC-6574-2B15-EA9D-64250AECDCA8}"/>
              </a:ext>
            </a:extLst>
          </p:cNvPr>
          <p:cNvSpPr txBox="1"/>
          <p:nvPr/>
        </p:nvSpPr>
        <p:spPr>
          <a:xfrm>
            <a:off x="8667136" y="5387087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has 44,000 census blocks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767B6A-DCC8-C418-1D99-9B3C4EB8C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5079117"/>
            <a:ext cx="1828800" cy="118198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96412EF-F522-1056-50B9-C97045136FB5}"/>
              </a:ext>
            </a:extLst>
          </p:cNvPr>
          <p:cNvSpPr/>
          <p:nvPr/>
        </p:nvSpPr>
        <p:spPr bwMode="auto">
          <a:xfrm>
            <a:off x="9397999" y="4267200"/>
            <a:ext cx="355601" cy="228600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Arrow: Curved Up 16">
            <a:extLst>
              <a:ext uri="{FF2B5EF4-FFF2-40B4-BE49-F238E27FC236}">
                <a16:creationId xmlns:a16="http://schemas.microsoft.com/office/drawing/2014/main" id="{A93D1201-CEEF-BC62-1DB3-E4C33A5F9CB0}"/>
              </a:ext>
            </a:extLst>
          </p:cNvPr>
          <p:cNvSpPr/>
          <p:nvPr/>
        </p:nvSpPr>
        <p:spPr bwMode="auto">
          <a:xfrm rot="8758870">
            <a:off x="7760617" y="4273147"/>
            <a:ext cx="1648945" cy="594582"/>
          </a:xfrm>
          <a:prstGeom prst="curvedUpArrow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8F0448-BE92-D9BB-E1EB-F07744A92B82}"/>
              </a:ext>
            </a:extLst>
          </p:cNvPr>
          <p:cNvSpPr txBox="1"/>
          <p:nvPr/>
        </p:nvSpPr>
        <p:spPr>
          <a:xfrm>
            <a:off x="164289" y="4495800"/>
            <a:ext cx="631271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1" dirty="0">
                <a:latin typeface="Aptos Display" panose="020B0004020202020204" pitchFamily="34" charset="0"/>
              </a:rPr>
              <a:t>Note: Accessibility tool calculates these numbers based on a travel time decay function, where jobs within a shorter travel time are weighted more than jobs farther away. For more information on decay functions SSTI Reference- </a:t>
            </a:r>
          </a:p>
          <a:p>
            <a:r>
              <a:rPr lang="en-US" sz="2000" i="1" dirty="0">
                <a:solidFill>
                  <a:schemeClr val="bg1">
                    <a:lumMod val="50000"/>
                  </a:schemeClr>
                </a:solidFill>
                <a:latin typeface="Aptos Display" panose="020B00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Guide For Transportation And Land Use Practitioners</a:t>
            </a:r>
            <a:endParaRPr lang="en-US" sz="2000" i="1" dirty="0">
              <a:solidFill>
                <a:schemeClr val="bg1">
                  <a:lumMod val="50000"/>
                </a:schemeClr>
              </a:solidFill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3770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Access to Multimodal Choices A.3 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Initial High-level Considerations / Detailed </a:t>
            </a:r>
            <a:r>
              <a:rPr lang="en-US" sz="3200" kern="0" dirty="0" err="1">
                <a:latin typeface="Aptos Display" panose="020B0004020202020204" pitchFamily="34" charset="0"/>
              </a:rPr>
              <a:t>Calcuation</a:t>
            </a:r>
            <a:endParaRPr lang="en-US" sz="3200" kern="0" dirty="0">
              <a:latin typeface="Aptos Display" panose="020B00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6EEE96-C5F8-159D-908F-3AA7BAE8C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5 Points *Non-SOV 80 = 400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6A735A-412B-1266-5FA6-4E9828E18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76155"/>
            <a:ext cx="5239481" cy="35056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AEA9FFA-9047-0709-2E5F-447CD54433F5}"/>
              </a:ext>
            </a:extLst>
          </p:cNvPr>
          <p:cNvSpPr/>
          <p:nvPr/>
        </p:nvSpPr>
        <p:spPr bwMode="auto">
          <a:xfrm>
            <a:off x="457200" y="2209800"/>
            <a:ext cx="4572000" cy="3048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8E4110-DA04-39F5-B56A-54606F8893AA}"/>
              </a:ext>
            </a:extLst>
          </p:cNvPr>
          <p:cNvSpPr/>
          <p:nvPr/>
        </p:nvSpPr>
        <p:spPr bwMode="auto">
          <a:xfrm>
            <a:off x="483476" y="3546540"/>
            <a:ext cx="4572000" cy="49206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6945E8-838D-26D6-38BF-BCCEE35EF083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5</a:t>
            </a:r>
          </a:p>
        </p:txBody>
      </p:sp>
    </p:spTree>
    <p:extLst>
      <p:ext uri="{BB962C8B-B14F-4D97-AF65-F5344CB8AC3E}">
        <p14:creationId xmlns:p14="http://schemas.microsoft.com/office/powerpoint/2010/main" val="34620091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Project Support for Economic Development ED.1 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Initial High-level Considerations 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11963400" cy="40386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Define Search Area Distance Table 10.2</a:t>
            </a:r>
          </a:p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Use Google Maps to Define Search Area</a:t>
            </a: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63C05D-E4AA-59B2-9D0A-8F7BD01AB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703" y="1371600"/>
            <a:ext cx="5534797" cy="510611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F5C3DC4-EB9A-A4F3-ECD4-96CEFD498F73}"/>
              </a:ext>
            </a:extLst>
          </p:cNvPr>
          <p:cNvSpPr>
            <a:spLocks noChangeAspect="1"/>
          </p:cNvSpPr>
          <p:nvPr/>
        </p:nvSpPr>
        <p:spPr bwMode="auto">
          <a:xfrm>
            <a:off x="7467600" y="2581435"/>
            <a:ext cx="3048000" cy="3048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4DBCB-9FF3-FB88-C01E-08A69C580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596190"/>
            <a:ext cx="4114800" cy="3334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E06EB9-EB1C-AF94-0B1B-5E3A40B6001D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12</a:t>
            </a:r>
          </a:p>
        </p:txBody>
      </p:sp>
    </p:spTree>
    <p:extLst>
      <p:ext uri="{BB962C8B-B14F-4D97-AF65-F5344CB8AC3E}">
        <p14:creationId xmlns:p14="http://schemas.microsoft.com/office/powerpoint/2010/main" val="37544849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Project Support for Economic Development ED.1 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Initial High-level Considerations 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5419629" cy="40386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VEDP Site Search - https://sites.vedp.org</a:t>
            </a:r>
          </a:p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There are two properties, but no VEDP sites</a:t>
            </a:r>
          </a:p>
          <a:p>
            <a:pPr lvl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Aptos Display" panose="020B0004020202020204" pitchFamily="34" charset="0"/>
              </a:rPr>
              <a:t>Sites are the polygons</a:t>
            </a:r>
          </a:p>
          <a:p>
            <a:pPr lvl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Aptos Display" panose="020B0004020202020204" pitchFamily="34" charset="0"/>
              </a:rPr>
              <a:t>Score will be zero</a:t>
            </a:r>
          </a:p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Generalizations</a:t>
            </a:r>
          </a:p>
          <a:p>
            <a:pPr lvl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Aptos Display" panose="020B0004020202020204" pitchFamily="34" charset="0"/>
              </a:rPr>
              <a:t>Typically, the larger the site, the higher the score</a:t>
            </a:r>
          </a:p>
          <a:p>
            <a:pPr lvl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Aptos Display" panose="020B0004020202020204" pitchFamily="34" charset="0"/>
              </a:rPr>
              <a:t>ED.1 Round 6 results to estimate</a:t>
            </a:r>
          </a:p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VEDP Sites are incorporated with Portal App</a:t>
            </a:r>
          </a:p>
          <a:p>
            <a:pPr lvl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Aptos Display" panose="020B0004020202020204" pitchFamily="34" charset="0"/>
              </a:rPr>
              <a:t>Work with VEDP ahead of Aug 1 submission if you believe there are missing sites</a:t>
            </a:r>
          </a:p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FEED7-1D98-78BE-1674-5DB03BBF0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600200"/>
            <a:ext cx="6485985" cy="473042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DFB1674-FE85-3F9E-28E7-BE3D61FE4A9D}"/>
              </a:ext>
            </a:extLst>
          </p:cNvPr>
          <p:cNvSpPr>
            <a:spLocks noChangeAspect="1"/>
          </p:cNvSpPr>
          <p:nvPr/>
        </p:nvSpPr>
        <p:spPr bwMode="auto">
          <a:xfrm>
            <a:off x="6026532" y="1780600"/>
            <a:ext cx="4412868" cy="441286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1EA3F0-D9BB-E781-6ED2-F3745BF70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848" y="1739574"/>
            <a:ext cx="2004266" cy="18601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8252B4-AC00-83C2-81EE-A3F7FA17CE2F}"/>
              </a:ext>
            </a:extLst>
          </p:cNvPr>
          <p:cNvSpPr txBox="1"/>
          <p:nvPr/>
        </p:nvSpPr>
        <p:spPr>
          <a:xfrm>
            <a:off x="11079495" y="3987034"/>
            <a:ext cx="7462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BEB21B-4DB0-4EA7-5857-D02ADABABB97}"/>
              </a:ext>
            </a:extLst>
          </p:cNvPr>
          <p:cNvSpPr txBox="1"/>
          <p:nvPr/>
        </p:nvSpPr>
        <p:spPr>
          <a:xfrm>
            <a:off x="9068713" y="6031216"/>
            <a:ext cx="8961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8ABAE-34CB-D1C9-7727-8E63BB428A7C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12</a:t>
            </a:r>
          </a:p>
        </p:txBody>
      </p:sp>
    </p:spTree>
    <p:extLst>
      <p:ext uri="{BB962C8B-B14F-4D97-AF65-F5344CB8AC3E}">
        <p14:creationId xmlns:p14="http://schemas.microsoft.com/office/powerpoint/2010/main" val="23279976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Project Support for Economic Development ED.1 </a:t>
            </a:r>
          </a:p>
          <a:p>
            <a:pPr eaLnBrk="1" hangingPunct="1"/>
            <a:r>
              <a:rPr lang="en-US" sz="3200" dirty="0">
                <a:latin typeface="Aptos Display" panose="020B0004020202020204" pitchFamily="34" charset="0"/>
                <a:cs typeface="+mn-cs"/>
              </a:rPr>
              <a:t>Detailed Computations </a:t>
            </a:r>
            <a:r>
              <a:rPr lang="en-US" sz="3200" kern="0" dirty="0">
                <a:latin typeface="Aptos Display" panose="020B0004020202020204" pitchFamily="34" charset="0"/>
              </a:rPr>
              <a:t>Ex. Warrenton Road Widening (11641)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7224927" cy="4038600"/>
          </a:xfrm>
        </p:spPr>
        <p:txBody>
          <a:bodyPr/>
          <a:lstStyle/>
          <a:p>
            <a:pPr marL="457200" indent="-457200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dirty="0">
                <a:latin typeface="Aptos Display" panose="020B0004020202020204" pitchFamily="34" charset="0"/>
              </a:rPr>
              <a:t>Add New Through Lanes – 3 mile search</a:t>
            </a:r>
          </a:p>
          <a:p>
            <a:pPr marL="457200" indent="-457200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dirty="0">
                <a:latin typeface="Aptos Display" panose="020B0004020202020204" pitchFamily="34" charset="0"/>
              </a:rPr>
              <a:t>Calculate Economic Impact Points using </a:t>
            </a:r>
            <a:r>
              <a:rPr lang="en-US" sz="2000" u="sng" dirty="0">
                <a:latin typeface="Aptos Display" panose="020B0004020202020204" pitchFamily="34" charset="0"/>
              </a:rPr>
              <a:t>Historical Model</a:t>
            </a:r>
          </a:p>
          <a:p>
            <a:pPr marL="914388" lvl="1" indent="-457200">
              <a:spcBef>
                <a:spcPts val="500"/>
              </a:spcBef>
              <a:spcAft>
                <a:spcPts val="300"/>
              </a:spcAft>
              <a:buFont typeface="+mj-lt"/>
              <a:buAutoNum type="alphaLcPeriod"/>
            </a:pPr>
            <a:r>
              <a:rPr lang="en-US" sz="2000" b="0" dirty="0">
                <a:latin typeface="Aptos Display" panose="020B0004020202020204" pitchFamily="34" charset="0"/>
              </a:rPr>
              <a:t>Jobs Creation – 380 – normalize this to 40 pts</a:t>
            </a:r>
          </a:p>
          <a:p>
            <a:pPr marL="914388" lvl="1" indent="-457200">
              <a:spcBef>
                <a:spcPts val="500"/>
              </a:spcBef>
              <a:spcAft>
                <a:spcPts val="300"/>
              </a:spcAft>
              <a:buFont typeface="+mj-lt"/>
              <a:buAutoNum type="alphaLcPeriod"/>
            </a:pPr>
            <a:r>
              <a:rPr lang="en-US" sz="2000" b="0" dirty="0" err="1">
                <a:latin typeface="Aptos Display" panose="020B0004020202020204" pitchFamily="34" charset="0"/>
              </a:rPr>
              <a:t>CapEx</a:t>
            </a:r>
            <a:r>
              <a:rPr lang="en-US" sz="2000" b="0" dirty="0">
                <a:latin typeface="Aptos Display" panose="020B0004020202020204" pitchFamily="34" charset="0"/>
              </a:rPr>
              <a:t> – 490 – normalize this this to 25 pts</a:t>
            </a:r>
          </a:p>
          <a:p>
            <a:pPr marL="457200" indent="-457200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dirty="0">
                <a:latin typeface="Aptos Display" panose="020B0004020202020204" pitchFamily="34" charset="0"/>
              </a:rPr>
              <a:t>Funding Points (Y/N) – 15 pts Go VA, Tobacco Com, VBRSP </a:t>
            </a:r>
            <a:r>
              <a:rPr lang="en-US" sz="2000" kern="0" dirty="0">
                <a:solidFill>
                  <a:srgbClr val="C00000"/>
                </a:solidFill>
                <a:latin typeface="Aptos" panose="020B0004020202020204" pitchFamily="34" charset="0"/>
              </a:rPr>
              <a:t>⮽</a:t>
            </a:r>
          </a:p>
          <a:p>
            <a:pPr marL="457200" indent="-457200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dirty="0">
                <a:latin typeface="Aptos Display" panose="020B0004020202020204" pitchFamily="34" charset="0"/>
                <a:cs typeface="+mn-cs"/>
              </a:rPr>
              <a:t>Project Site Visit Points – normalized to 10pts  by # of visits </a:t>
            </a:r>
            <a:r>
              <a:rPr lang="en-US" sz="2000" kern="0" dirty="0">
                <a:solidFill>
                  <a:srgbClr val="C00000"/>
                </a:solidFill>
                <a:latin typeface="Aptos" panose="020B0004020202020204" pitchFamily="34" charset="0"/>
              </a:rPr>
              <a:t>⮽</a:t>
            </a:r>
          </a:p>
          <a:p>
            <a:pPr marL="457200" indent="-457200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dirty="0">
                <a:latin typeface="Aptos Display" panose="020B0004020202020204" pitchFamily="34" charset="0"/>
                <a:cs typeface="+mn-cs"/>
              </a:rPr>
              <a:t>Highest VBRSP Tier Site –</a:t>
            </a:r>
            <a:r>
              <a:rPr lang="en-US" sz="2000" dirty="0">
                <a:latin typeface="Aptos Display" panose="020B0004020202020204" pitchFamily="34" charset="0"/>
              </a:rPr>
              <a:t>10pt</a:t>
            </a:r>
            <a:r>
              <a:rPr lang="en-US" sz="2000" kern="0" dirty="0">
                <a:solidFill>
                  <a:srgbClr val="00B050"/>
                </a:solidFill>
                <a:latin typeface="Aptos" panose="020B0004020202020204" pitchFamily="34" charset="0"/>
              </a:rPr>
              <a:t> ☑ </a:t>
            </a:r>
            <a:r>
              <a:rPr lang="en-US" sz="2000" dirty="0">
                <a:latin typeface="Aptos Display" panose="020B0004020202020204" pitchFamily="34" charset="0"/>
                <a:cs typeface="+mn-cs"/>
              </a:rPr>
              <a:t>Virginia Gateway Land at International Parkway is Tier 2 – 4pts</a:t>
            </a:r>
          </a:p>
          <a:p>
            <a:pPr marL="457200" indent="-457200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dirty="0">
                <a:latin typeface="Aptos Display" panose="020B0004020202020204" pitchFamily="34" charset="0"/>
                <a:cs typeface="+mn-cs"/>
              </a:rPr>
              <a:t>Calculate Fina</a:t>
            </a:r>
            <a:r>
              <a:rPr lang="en-US" sz="2000" dirty="0">
                <a:latin typeface="Aptos Display" panose="020B0004020202020204" pitchFamily="34" charset="0"/>
              </a:rPr>
              <a:t>l Measure</a:t>
            </a:r>
            <a:endParaRPr lang="en-US" sz="2000" dirty="0">
              <a:latin typeface="Aptos Display" panose="020B0004020202020204" pitchFamily="34" charset="0"/>
              <a:cs typeface="+mn-cs"/>
            </a:endParaRPr>
          </a:p>
          <a:p>
            <a:pPr marL="457200" indent="-457200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endParaRPr lang="en-US" sz="2000" dirty="0">
              <a:latin typeface="Aptos Display" panose="020B0004020202020204" pitchFamily="34" charset="0"/>
            </a:endParaRPr>
          </a:p>
          <a:p>
            <a:pPr marL="457200" indent="-457200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endParaRPr lang="en-US" sz="2000" dirty="0">
              <a:latin typeface="Aptos Display" panose="020B0004020202020204" pitchFamily="34" charset="0"/>
            </a:endParaRPr>
          </a:p>
          <a:p>
            <a:pPr marL="457200" indent="-457200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endParaRPr lang="en-US" sz="2000" dirty="0">
              <a:latin typeface="Aptos Display" panose="020B0004020202020204" pitchFamily="34" charset="0"/>
            </a:endParaRPr>
          </a:p>
          <a:p>
            <a:pPr marL="457200" indent="-457200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D66817-6887-8691-7CB5-E16422D3BD5B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CC6189-F711-E59E-1CA7-2B8643F70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983" y="1739565"/>
            <a:ext cx="4753617" cy="212092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88C79F5-43A3-BD8D-4BEF-258F2AFA74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498011"/>
              </p:ext>
            </p:extLst>
          </p:nvPr>
        </p:nvGraphicFramePr>
        <p:xfrm>
          <a:off x="304800" y="5297470"/>
          <a:ext cx="10968034" cy="341330"/>
        </p:xfrm>
        <a:graphic>
          <a:graphicData uri="http://schemas.openxmlformats.org/drawingml/2006/table">
            <a:tbl>
              <a:tblPr/>
              <a:tblGrid>
                <a:gridCol w="681950">
                  <a:extLst>
                    <a:ext uri="{9D8B030D-6E8A-4147-A177-3AD203B41FA5}">
                      <a16:colId xmlns:a16="http://schemas.microsoft.com/office/drawing/2014/main" val="3326379071"/>
                    </a:ext>
                  </a:extLst>
                </a:gridCol>
                <a:gridCol w="298354">
                  <a:extLst>
                    <a:ext uri="{9D8B030D-6E8A-4147-A177-3AD203B41FA5}">
                      <a16:colId xmlns:a16="http://schemas.microsoft.com/office/drawing/2014/main" val="2795245822"/>
                    </a:ext>
                  </a:extLst>
                </a:gridCol>
                <a:gridCol w="420536">
                  <a:extLst>
                    <a:ext uri="{9D8B030D-6E8A-4147-A177-3AD203B41FA5}">
                      <a16:colId xmlns:a16="http://schemas.microsoft.com/office/drawing/2014/main" val="3811504245"/>
                    </a:ext>
                  </a:extLst>
                </a:gridCol>
                <a:gridCol w="1034291">
                  <a:extLst>
                    <a:ext uri="{9D8B030D-6E8A-4147-A177-3AD203B41FA5}">
                      <a16:colId xmlns:a16="http://schemas.microsoft.com/office/drawing/2014/main" val="726855127"/>
                    </a:ext>
                  </a:extLst>
                </a:gridCol>
                <a:gridCol w="602389">
                  <a:extLst>
                    <a:ext uri="{9D8B030D-6E8A-4147-A177-3AD203B41FA5}">
                      <a16:colId xmlns:a16="http://schemas.microsoft.com/office/drawing/2014/main" val="1869415662"/>
                    </a:ext>
                  </a:extLst>
                </a:gridCol>
                <a:gridCol w="1352535">
                  <a:extLst>
                    <a:ext uri="{9D8B030D-6E8A-4147-A177-3AD203B41FA5}">
                      <a16:colId xmlns:a16="http://schemas.microsoft.com/office/drawing/2014/main" val="1725015855"/>
                    </a:ext>
                  </a:extLst>
                </a:gridCol>
                <a:gridCol w="977462">
                  <a:extLst>
                    <a:ext uri="{9D8B030D-6E8A-4147-A177-3AD203B41FA5}">
                      <a16:colId xmlns:a16="http://schemas.microsoft.com/office/drawing/2014/main" val="1669097682"/>
                    </a:ext>
                  </a:extLst>
                </a:gridCol>
                <a:gridCol w="1082596">
                  <a:extLst>
                    <a:ext uri="{9D8B030D-6E8A-4147-A177-3AD203B41FA5}">
                      <a16:colId xmlns:a16="http://schemas.microsoft.com/office/drawing/2014/main" val="434361924"/>
                    </a:ext>
                  </a:extLst>
                </a:gridCol>
                <a:gridCol w="886535">
                  <a:extLst>
                    <a:ext uri="{9D8B030D-6E8A-4147-A177-3AD203B41FA5}">
                      <a16:colId xmlns:a16="http://schemas.microsoft.com/office/drawing/2014/main" val="3852513753"/>
                    </a:ext>
                  </a:extLst>
                </a:gridCol>
                <a:gridCol w="1045657">
                  <a:extLst>
                    <a:ext uri="{9D8B030D-6E8A-4147-A177-3AD203B41FA5}">
                      <a16:colId xmlns:a16="http://schemas.microsoft.com/office/drawing/2014/main" val="2987345398"/>
                    </a:ext>
                  </a:extLst>
                </a:gridCol>
                <a:gridCol w="659219">
                  <a:extLst>
                    <a:ext uri="{9D8B030D-6E8A-4147-A177-3AD203B41FA5}">
                      <a16:colId xmlns:a16="http://schemas.microsoft.com/office/drawing/2014/main" val="2751027089"/>
                    </a:ext>
                  </a:extLst>
                </a:gridCol>
                <a:gridCol w="878011">
                  <a:extLst>
                    <a:ext uri="{9D8B030D-6E8A-4147-A177-3AD203B41FA5}">
                      <a16:colId xmlns:a16="http://schemas.microsoft.com/office/drawing/2014/main" val="3057724947"/>
                    </a:ext>
                  </a:extLst>
                </a:gridCol>
                <a:gridCol w="1048499">
                  <a:extLst>
                    <a:ext uri="{9D8B030D-6E8A-4147-A177-3AD203B41FA5}">
                      <a16:colId xmlns:a16="http://schemas.microsoft.com/office/drawing/2014/main" val="2157883232"/>
                    </a:ext>
                  </a:extLst>
                </a:gridCol>
              </a:tblGrid>
              <a:tr h="1706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DISPLAY_ID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Jobs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Capex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Funding Received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Site Visits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Highest VBRSP Tier Site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Normalized_Jobs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Normalized_CapEx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Funding_Points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Normalized_Visits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Tier_Points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Measure_Value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Normalized_Score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066066"/>
                  </a:ext>
                </a:extLst>
              </a:tr>
              <a:tr h="1706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11641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490.93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10.27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60215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D308B5F-B834-9C17-1206-D6E4B751CABC}"/>
              </a:ext>
            </a:extLst>
          </p:cNvPr>
          <p:cNvSpPr/>
          <p:nvPr/>
        </p:nvSpPr>
        <p:spPr bwMode="auto">
          <a:xfrm>
            <a:off x="9323628" y="5297349"/>
            <a:ext cx="924895" cy="34133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96DDBD-C022-8A19-43A4-C9685F11609C}"/>
              </a:ext>
            </a:extLst>
          </p:cNvPr>
          <p:cNvSpPr/>
          <p:nvPr/>
        </p:nvSpPr>
        <p:spPr bwMode="auto">
          <a:xfrm>
            <a:off x="4724400" y="5295194"/>
            <a:ext cx="2057400" cy="34133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FB6317-65D0-2D01-A72F-E1F6A380D1C9}"/>
                  </a:ext>
                </a:extLst>
              </p:cNvPr>
              <p:cNvSpPr txBox="1"/>
              <p:nvPr/>
            </p:nvSpPr>
            <p:spPr>
              <a:xfrm>
                <a:off x="288438" y="5802868"/>
                <a:ext cx="72249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𝑀𝑒𝑎𝑠𝑢𝑟𝑒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𝑉𝑎𝑙𝑢𝑒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=3.45+1.72+0+0+4=9.17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FB6317-65D0-2D01-A72F-E1F6A380D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38" y="5802868"/>
                <a:ext cx="7224927" cy="369332"/>
              </a:xfrm>
              <a:prstGeom prst="rect">
                <a:avLst/>
              </a:prstGeom>
              <a:blipFill>
                <a:blip r:embed="rId4"/>
                <a:stretch>
                  <a:fillRect l="-337" r="-506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F61ED227-7D61-E49D-0BF5-BD2C1B7CAA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1127" y="3983194"/>
            <a:ext cx="4093546" cy="11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896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Project Support for Economic Development ED.1 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Historical Model Background – Linear Regression Model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2667000"/>
            <a:ext cx="7086600" cy="4038600"/>
          </a:xfrm>
        </p:spPr>
        <p:txBody>
          <a:bodyPr/>
          <a:lstStyle/>
          <a:p>
            <a:pPr marL="231769"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  <a:cs typeface="+mn-cs"/>
              </a:rPr>
              <a:t>Property Size (~ 60% of score)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Geographic Location (~40% of score)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Aptos Display" panose="020B0004020202020204" pitchFamily="34" charset="0"/>
              </a:rPr>
              <a:t>~15% surrounding terrain </a:t>
            </a:r>
            <a:r>
              <a:rPr lang="en-US" sz="2000" b="0" i="1" dirty="0">
                <a:latin typeface="Aptos Display" panose="020B0004020202020204" pitchFamily="34" charset="0"/>
              </a:rPr>
              <a:t>- Developed/Forest/Swamp/)</a:t>
            </a:r>
            <a:endParaRPr lang="en-US" sz="2000" b="0" dirty="0">
              <a:latin typeface="Aptos Display" panose="020B00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Aptos Display" panose="020B0004020202020204" pitchFamily="34" charset="0"/>
              </a:rPr>
              <a:t> Remaining ~20-25% 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b="0" dirty="0">
                <a:latin typeface="Aptos Display" panose="020B0004020202020204" pitchFamily="34" charset="0"/>
              </a:rPr>
              <a:t>Industry Sector (Knowledge Work/Logistics/Manufacturing)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Aptos Display" panose="020B0004020202020204" pitchFamily="34" charset="0"/>
              </a:rPr>
              <a:t>Wages for each industry sector </a:t>
            </a:r>
            <a:r>
              <a:rPr lang="en-US" sz="1800" b="0" dirty="0">
                <a:latin typeface="Aptos Display" panose="020B0004020202020204" pitchFamily="34" charset="0"/>
              </a:rPr>
              <a:t>w/in 45-minute drive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b="0" dirty="0">
                <a:latin typeface="Aptos Display" panose="020B0004020202020204" pitchFamily="34" charset="0"/>
              </a:rPr>
              <a:t>Potential Employees (workforce w/ in a 45-minute drive) 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Aptos Display" panose="020B0004020202020204" pitchFamily="34" charset="0"/>
              </a:rPr>
              <a:t>E</a:t>
            </a:r>
            <a:r>
              <a:rPr lang="en-US" sz="1800" b="0" dirty="0">
                <a:latin typeface="Aptos Display" panose="020B0004020202020204" pitchFamily="34" charset="0"/>
              </a:rPr>
              <a:t>ducational pipeline – Student population and Research Universities within 20 miles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b="0" dirty="0">
                <a:latin typeface="Aptos Display" panose="020B0004020202020204" pitchFamily="34" charset="0"/>
              </a:rPr>
              <a:t>Metropolitan </a:t>
            </a:r>
            <a:r>
              <a:rPr lang="en-US" sz="1800" dirty="0">
                <a:latin typeface="Aptos Display" panose="020B0004020202020204" pitchFamily="34" charset="0"/>
              </a:rPr>
              <a:t>S</a:t>
            </a:r>
            <a:r>
              <a:rPr lang="en-US" sz="1800" b="0" dirty="0">
                <a:latin typeface="Aptos Display" panose="020B0004020202020204" pitchFamily="34" charset="0"/>
              </a:rPr>
              <a:t>tatistical Areas (MSA) Classification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800" b="0" dirty="0">
                <a:latin typeface="Aptos Display" panose="020B0004020202020204" pitchFamily="34" charset="0"/>
              </a:rPr>
              <a:t>Access to Infrastructure – ports/airports within 30 miles</a:t>
            </a: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</a:pPr>
            <a:r>
              <a:rPr lang="en-US" sz="2000" dirty="0">
                <a:latin typeface="Aptos Display" panose="020B0004020202020204" pitchFamily="34" charset="0"/>
              </a:rPr>
              <a:t>Utilize - https://onthemap.ces.census.gov</a:t>
            </a: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D66817-6887-8691-7CB5-E16422D3BD5B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135547-4FCB-B29C-D4C6-D31C82E798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50" r="8485"/>
          <a:stretch/>
        </p:blipFill>
        <p:spPr>
          <a:xfrm>
            <a:off x="7315200" y="2971800"/>
            <a:ext cx="4800600" cy="32895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5F007A-BAFE-0002-8431-B48F1A126F5E}"/>
              </a:ext>
            </a:extLst>
          </p:cNvPr>
          <p:cNvSpPr txBox="1"/>
          <p:nvPr/>
        </p:nvSpPr>
        <p:spPr>
          <a:xfrm>
            <a:off x="79664" y="1600200"/>
            <a:ext cx="118075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Historical Projects Model (HPM) is a tool to provide bulk estimates for the announced jobs and capital expenditure (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CapEx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 a property could generate if it were to receive an economic development project. These estimations are created by a linear regression model, which considers the size of the property and its geographic location. These figures represent the jobs and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CapEx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that have typically been associated with similar properties in the past.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0072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FA9E0A-45F4-84DC-E74A-F086E381AF41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400" dirty="0"/>
              <a:t>SMART SCALE FY 2026 (Round 6) Overview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00" y="320040"/>
            <a:ext cx="11404600" cy="1143000"/>
          </a:xfrm>
        </p:spPr>
        <p:txBody>
          <a:bodyPr/>
          <a:lstStyle/>
          <a:p>
            <a:r>
              <a:rPr lang="en-US" sz="3200" dirty="0">
                <a:latin typeface="Aptos Display" panose="020B0004020202020204" pitchFamily="34" charset="0"/>
              </a:rPr>
              <a:t>Staff Recommended Funding Scenario Summary - $ in millions</a:t>
            </a:r>
            <a:endParaRPr lang="en-US" sz="3200" dirty="0">
              <a:highlight>
                <a:srgbClr val="FFFF00"/>
              </a:highlight>
              <a:latin typeface="Aptos Display" panose="020B00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657829B-3808-26C0-F930-17B13E670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008034"/>
              </p:ext>
            </p:extLst>
          </p:nvPr>
        </p:nvGraphicFramePr>
        <p:xfrm>
          <a:off x="60961" y="1939626"/>
          <a:ext cx="12070078" cy="3717877"/>
        </p:xfrm>
        <a:graphic>
          <a:graphicData uri="http://schemas.openxmlformats.org/drawingml/2006/table">
            <a:tbl>
              <a:tblPr firstRow="1"/>
              <a:tblGrid>
                <a:gridCol w="1647514">
                  <a:extLst>
                    <a:ext uri="{9D8B030D-6E8A-4147-A177-3AD203B41FA5}">
                      <a16:colId xmlns:a16="http://schemas.microsoft.com/office/drawing/2014/main" val="962536434"/>
                    </a:ext>
                  </a:extLst>
                </a:gridCol>
                <a:gridCol w="1168449">
                  <a:extLst>
                    <a:ext uri="{9D8B030D-6E8A-4147-A177-3AD203B41FA5}">
                      <a16:colId xmlns:a16="http://schemas.microsoft.com/office/drawing/2014/main" val="2572959858"/>
                    </a:ext>
                  </a:extLst>
                </a:gridCol>
                <a:gridCol w="1028235">
                  <a:extLst>
                    <a:ext uri="{9D8B030D-6E8A-4147-A177-3AD203B41FA5}">
                      <a16:colId xmlns:a16="http://schemas.microsoft.com/office/drawing/2014/main" val="3902094343"/>
                    </a:ext>
                  </a:extLst>
                </a:gridCol>
                <a:gridCol w="1028235">
                  <a:extLst>
                    <a:ext uri="{9D8B030D-6E8A-4147-A177-3AD203B41FA5}">
                      <a16:colId xmlns:a16="http://schemas.microsoft.com/office/drawing/2014/main" val="1220305262"/>
                    </a:ext>
                  </a:extLst>
                </a:gridCol>
                <a:gridCol w="1028235">
                  <a:extLst>
                    <a:ext uri="{9D8B030D-6E8A-4147-A177-3AD203B41FA5}">
                      <a16:colId xmlns:a16="http://schemas.microsoft.com/office/drawing/2014/main" val="806872059"/>
                    </a:ext>
                  </a:extLst>
                </a:gridCol>
                <a:gridCol w="1028235">
                  <a:extLst>
                    <a:ext uri="{9D8B030D-6E8A-4147-A177-3AD203B41FA5}">
                      <a16:colId xmlns:a16="http://schemas.microsoft.com/office/drawing/2014/main" val="359783164"/>
                    </a:ext>
                  </a:extLst>
                </a:gridCol>
                <a:gridCol w="1028235">
                  <a:extLst>
                    <a:ext uri="{9D8B030D-6E8A-4147-A177-3AD203B41FA5}">
                      <a16:colId xmlns:a16="http://schemas.microsoft.com/office/drawing/2014/main" val="831705817"/>
                    </a:ext>
                  </a:extLst>
                </a:gridCol>
                <a:gridCol w="1028235">
                  <a:extLst>
                    <a:ext uri="{9D8B030D-6E8A-4147-A177-3AD203B41FA5}">
                      <a16:colId xmlns:a16="http://schemas.microsoft.com/office/drawing/2014/main" val="1521543690"/>
                    </a:ext>
                  </a:extLst>
                </a:gridCol>
                <a:gridCol w="1028235">
                  <a:extLst>
                    <a:ext uri="{9D8B030D-6E8A-4147-A177-3AD203B41FA5}">
                      <a16:colId xmlns:a16="http://schemas.microsoft.com/office/drawing/2014/main" val="3804088314"/>
                    </a:ext>
                  </a:extLst>
                </a:gridCol>
                <a:gridCol w="1028235">
                  <a:extLst>
                    <a:ext uri="{9D8B030D-6E8A-4147-A177-3AD203B41FA5}">
                      <a16:colId xmlns:a16="http://schemas.microsoft.com/office/drawing/2014/main" val="3950195551"/>
                    </a:ext>
                  </a:extLst>
                </a:gridCol>
                <a:gridCol w="1028235">
                  <a:extLst>
                    <a:ext uri="{9D8B030D-6E8A-4147-A177-3AD203B41FA5}">
                      <a16:colId xmlns:a16="http://schemas.microsoft.com/office/drawing/2014/main" val="262034457"/>
                    </a:ext>
                  </a:extLst>
                </a:gridCol>
              </a:tblGrid>
              <a:tr h="6651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District</a:t>
                      </a:r>
                    </a:p>
                  </a:txBody>
                  <a:tcPr marL="8112" marR="8112" marT="8112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38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Number of </a:t>
                      </a:r>
                      <a:b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Applications</a:t>
                      </a:r>
                    </a:p>
                  </a:txBody>
                  <a:tcPr marL="8112" marR="8112" marT="811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38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DGP Available</a:t>
                      </a:r>
                    </a:p>
                  </a:txBody>
                  <a:tcPr marL="8112" marR="8112" marT="811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38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Previous DGP Cost Increases</a:t>
                      </a:r>
                    </a:p>
                  </a:txBody>
                  <a:tcPr marL="8112" marR="8112" marT="811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38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HPP</a:t>
                      </a:r>
                      <a:b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Available</a:t>
                      </a:r>
                    </a:p>
                  </a:txBody>
                  <a:tcPr marL="8112" marR="8112" marT="811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38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DGP Allocated</a:t>
                      </a:r>
                    </a:p>
                  </a:txBody>
                  <a:tcPr marL="8112" marR="8112" marT="811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38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DGP Remaining</a:t>
                      </a:r>
                    </a:p>
                  </a:txBody>
                  <a:tcPr marL="8112" marR="8112" marT="811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38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HPP Allocated</a:t>
                      </a:r>
                    </a:p>
                  </a:txBody>
                  <a:tcPr marL="8112" marR="8112" marT="811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38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HPP Remaining</a:t>
                      </a:r>
                    </a:p>
                  </a:txBody>
                  <a:tcPr marL="8112" marR="8112" marT="811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38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Funded in Staff Scenario</a:t>
                      </a:r>
                    </a:p>
                  </a:txBody>
                  <a:tcPr marL="8112" marR="8112" marT="811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38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Allocated</a:t>
                      </a:r>
                    </a:p>
                  </a:txBody>
                  <a:tcPr marL="8112" marR="8112" marT="811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3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65518"/>
                  </a:ext>
                </a:extLst>
              </a:tr>
              <a:tr h="227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Bristol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$37.0</a:t>
                      </a:r>
                    </a:p>
                  </a:txBody>
                  <a:tcPr marL="8112" marR="73007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73007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$27.2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$9.8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$0.0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$27.2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630368"/>
                  </a:ext>
                </a:extLst>
              </a:tr>
              <a:tr h="21902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Culpeper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$68.0</a:t>
                      </a:r>
                    </a:p>
                  </a:txBody>
                  <a:tcPr marL="8112" marR="73007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-$6.6</a:t>
                      </a:r>
                    </a:p>
                  </a:txBody>
                  <a:tcPr marL="8112" marR="73007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$57.0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$4.3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$36.4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$93.5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917886"/>
                  </a:ext>
                </a:extLst>
              </a:tr>
              <a:tr h="21902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Fredericksburg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$76.2</a:t>
                      </a:r>
                    </a:p>
                  </a:txBody>
                  <a:tcPr marL="8112" marR="73007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73007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$73.5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$2.7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$16.8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$90.3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183503"/>
                  </a:ext>
                </a:extLst>
              </a:tr>
              <a:tr h="21902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Hampton Roads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$121.6</a:t>
                      </a:r>
                    </a:p>
                  </a:txBody>
                  <a:tcPr marL="8112" marR="73007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73007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$111.9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$9.7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$27.3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$139.2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331857"/>
                  </a:ext>
                </a:extLst>
              </a:tr>
              <a:tr h="21902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Lynchburg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$85.9</a:t>
                      </a:r>
                    </a:p>
                  </a:txBody>
                  <a:tcPr marL="8112" marR="73007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73007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$82.4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$3.5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$0.0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$82.4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91029"/>
                  </a:ext>
                </a:extLst>
              </a:tr>
              <a:tr h="21902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Northern Virginia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$97.4</a:t>
                      </a:r>
                    </a:p>
                  </a:txBody>
                  <a:tcPr marL="8112" marR="73007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73007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$88.7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$8.8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$0.0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$88.7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078826"/>
                  </a:ext>
                </a:extLst>
              </a:tr>
              <a:tr h="21902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Richmond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$104.9</a:t>
                      </a:r>
                    </a:p>
                  </a:txBody>
                  <a:tcPr marL="8112" marR="73007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73007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$82.6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$22.2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$255.8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$338.5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968656"/>
                  </a:ext>
                </a:extLst>
              </a:tr>
              <a:tr h="21902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Salem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$64.3</a:t>
                      </a:r>
                    </a:p>
                  </a:txBody>
                  <a:tcPr marL="8112" marR="73007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73007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$53.9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$10.3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$0.0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$53.9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820734"/>
                  </a:ext>
                </a:extLst>
              </a:tr>
              <a:tr h="21902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Staunton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$39.4</a:t>
                      </a:r>
                    </a:p>
                  </a:txBody>
                  <a:tcPr marL="8112" marR="73007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-$6.0</a:t>
                      </a:r>
                    </a:p>
                  </a:txBody>
                  <a:tcPr marL="8112" marR="73007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$25.3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$8.1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$44.7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$69.9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076136"/>
                  </a:ext>
                </a:extLst>
              </a:tr>
              <a:tr h="22713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Statewide HPP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73007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73007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$384.7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429741"/>
                  </a:ext>
                </a:extLst>
              </a:tr>
              <a:tr h="219022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8112" marR="8112" marT="8112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270</a:t>
                      </a:r>
                    </a:p>
                  </a:txBody>
                  <a:tcPr marL="8112" marR="8112" marT="811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$694.6</a:t>
                      </a:r>
                    </a:p>
                  </a:txBody>
                  <a:tcPr marL="8112" marR="73007" marT="81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2" marR="73007" marT="81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$384.7</a:t>
                      </a:r>
                    </a:p>
                  </a:txBody>
                  <a:tcPr marL="8112" marR="73007" marT="81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$602.5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$79.5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$381.0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$3.6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8112" marR="8112" marT="81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$983.6</a:t>
                      </a:r>
                    </a:p>
                  </a:txBody>
                  <a:tcPr marL="8112" marR="8112" marT="81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781509"/>
                  </a:ext>
                </a:extLst>
              </a:tr>
              <a:tr h="16223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73007" marT="81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73007" marT="81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199851"/>
                  </a:ext>
                </a:extLst>
              </a:tr>
              <a:tr h="219022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Starting Total</a:t>
                      </a:r>
                    </a:p>
                  </a:txBody>
                  <a:tcPr marL="8112" marR="8112" marT="81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$1,079.3</a:t>
                      </a:r>
                    </a:p>
                  </a:txBody>
                  <a:tcPr marL="8112" marR="8112" marT="81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2" marR="8112" marT="8112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12" marR="8112" marT="8112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111947"/>
                  </a:ext>
                </a:extLst>
              </a:tr>
              <a:tr h="219022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Remaining Total</a:t>
                      </a:r>
                    </a:p>
                  </a:txBody>
                  <a:tcPr marL="8112" marR="8112" marT="81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$83.1 </a:t>
                      </a:r>
                    </a:p>
                  </a:txBody>
                  <a:tcPr marL="8112" marR="8112" marT="81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73007" marT="81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73007" marT="81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12" marR="8112" marT="81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150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25980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Intermodal Access and Efficiency ED.2 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Initial High-level Considerations 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11963400" cy="40386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FC7AEAC-4925-D745-B7E6-A35E97C83DC1}"/>
              </a:ext>
            </a:extLst>
          </p:cNvPr>
          <p:cNvSpPr txBox="1">
            <a:spLocks/>
          </p:cNvSpPr>
          <p:nvPr/>
        </p:nvSpPr>
        <p:spPr bwMode="auto">
          <a:xfrm>
            <a:off x="228600" y="1828800"/>
            <a:ext cx="11963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indent="-231769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57" indent="-231769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2971" indent="-228594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160" indent="-228594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349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500"/>
              </a:spcBef>
              <a:spcAft>
                <a:spcPts val="300"/>
              </a:spcAft>
              <a:buNone/>
            </a:pPr>
            <a:r>
              <a:rPr lang="en-US" sz="2000" kern="0" dirty="0">
                <a:latin typeface="Aptos Display" panose="020B0004020202020204" pitchFamily="34" charset="0"/>
              </a:rPr>
              <a:t>Key Components</a:t>
            </a:r>
          </a:p>
          <a:p>
            <a:pPr marL="457200" indent="-457200" eaLnBrk="1" hangingPunct="1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kern="0" dirty="0">
                <a:latin typeface="Aptos Display" panose="020B0004020202020204" pitchFamily="34" charset="0"/>
              </a:rPr>
              <a:t>Does the project improve freight access? </a:t>
            </a:r>
            <a:r>
              <a:rPr lang="en-US" sz="2000" kern="0" dirty="0">
                <a:solidFill>
                  <a:srgbClr val="00B050"/>
                </a:solidFill>
                <a:latin typeface="Aptos" panose="020B0004020202020204" pitchFamily="34" charset="0"/>
              </a:rPr>
              <a:t>☑ Widening</a:t>
            </a:r>
            <a:endParaRPr lang="en-US" sz="2000" kern="0" dirty="0">
              <a:latin typeface="Aptos Display" panose="020B0004020202020204" pitchFamily="34" charset="0"/>
            </a:endParaRPr>
          </a:p>
          <a:p>
            <a:pPr marL="457200" indent="-457200" eaLnBrk="1" hangingPunct="1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kern="0" dirty="0">
                <a:latin typeface="Aptos Display" panose="020B0004020202020204" pitchFamily="34" charset="0"/>
              </a:rPr>
              <a:t>Delay Score &gt; 0 </a:t>
            </a:r>
            <a:r>
              <a:rPr lang="en-US" sz="2000" kern="0" dirty="0">
                <a:solidFill>
                  <a:srgbClr val="00B050"/>
                </a:solidFill>
                <a:latin typeface="Aptos" panose="020B0004020202020204" pitchFamily="34" charset="0"/>
              </a:rPr>
              <a:t>☑ Yes</a:t>
            </a:r>
            <a:endParaRPr lang="en-US" sz="2000" kern="0" dirty="0">
              <a:latin typeface="Aptos Display" panose="020B0004020202020204" pitchFamily="34" charset="0"/>
            </a:endParaRPr>
          </a:p>
          <a:p>
            <a:pPr marL="457200" indent="-457200" eaLnBrk="1" hangingPunct="1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kern="0" dirty="0">
                <a:latin typeface="Aptos Display" panose="020B0004020202020204" pitchFamily="34" charset="0"/>
                <a:hlinkClick r:id="rId3"/>
              </a:rPr>
              <a:t>Freight Volume </a:t>
            </a:r>
            <a:r>
              <a:rPr lang="en-US" sz="2000" kern="0" dirty="0">
                <a:latin typeface="Aptos Display" panose="020B0004020202020204" pitchFamily="34" charset="0"/>
              </a:rPr>
              <a:t> – &lt;2% HV ~1000</a:t>
            </a: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r>
              <a:rPr lang="en-US" sz="2000" kern="0" dirty="0">
                <a:latin typeface="Aptos Display" panose="020B0004020202020204" pitchFamily="34" charset="0"/>
              </a:rPr>
              <a:t>Low Freight Volume is the major indicator of score</a:t>
            </a:r>
          </a:p>
          <a:p>
            <a:pPr lvl="1" eaLnBrk="1" hangingPunct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b="0" kern="0" dirty="0">
                <a:latin typeface="Aptos Display" panose="020B0004020202020204" pitchFamily="34" charset="0"/>
              </a:rPr>
              <a:t>Points range from 0-6</a:t>
            </a:r>
          </a:p>
          <a:p>
            <a:pPr lvl="1" eaLnBrk="1" hangingPunct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b="0" kern="0" dirty="0">
                <a:latin typeface="Aptos Display" panose="020B0004020202020204" pitchFamily="34" charset="0"/>
              </a:rPr>
              <a:t>Range of score is 0 – 6,000</a:t>
            </a:r>
          </a:p>
          <a:p>
            <a:pPr lvl="1" eaLnBrk="1" hangingPunct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800" b="0" kern="0" dirty="0">
                <a:latin typeface="Aptos Display" panose="020B0004020202020204" pitchFamily="34" charset="0"/>
              </a:rPr>
              <a:t>Round 6 high score 47,000</a:t>
            </a:r>
          </a:p>
          <a:p>
            <a:pPr marL="457200" indent="-457200" eaLnBrk="1" hangingPunct="1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kern="0" dirty="0">
              <a:latin typeface="Aptos Display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AD2A5F-FA10-6CAE-10B6-A6D8C59244B5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4</a:t>
            </a:r>
          </a:p>
        </p:txBody>
      </p:sp>
    </p:spTree>
    <p:extLst>
      <p:ext uri="{BB962C8B-B14F-4D97-AF65-F5344CB8AC3E}">
        <p14:creationId xmlns:p14="http://schemas.microsoft.com/office/powerpoint/2010/main" val="19253766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Intermodal Access and Efficiency ED.2 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Detailed Computations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11963400" cy="40386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19446-F885-B319-3CA8-7CE25CEE6A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431"/>
          <a:stretch/>
        </p:blipFill>
        <p:spPr>
          <a:xfrm>
            <a:off x="7699113" y="1026315"/>
            <a:ext cx="4241800" cy="4351541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FC7AEAC-4925-D745-B7E6-A35E97C83DC1}"/>
              </a:ext>
            </a:extLst>
          </p:cNvPr>
          <p:cNvSpPr txBox="1">
            <a:spLocks/>
          </p:cNvSpPr>
          <p:nvPr/>
        </p:nvSpPr>
        <p:spPr bwMode="auto">
          <a:xfrm>
            <a:off x="228600" y="1600200"/>
            <a:ext cx="11963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indent="-231769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57" indent="-231769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2971" indent="-228594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160" indent="-228594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349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500"/>
              </a:spcBef>
              <a:spcAft>
                <a:spcPts val="300"/>
              </a:spcAft>
              <a:buNone/>
            </a:pPr>
            <a:r>
              <a:rPr lang="en-US" sz="2000" kern="0" dirty="0">
                <a:latin typeface="Aptos Display" panose="020B0004020202020204" pitchFamily="34" charset="0"/>
              </a:rPr>
              <a:t>Add in Point Calculation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kern="0" dirty="0">
                <a:latin typeface="Aptos Display" panose="020B0004020202020204" pitchFamily="34" charset="0"/>
              </a:rPr>
              <a:t>Google Imagery Search – Distribution Facilities - Quarry </a:t>
            </a:r>
            <a:r>
              <a:rPr lang="en-US" sz="2000" kern="0" dirty="0">
                <a:solidFill>
                  <a:srgbClr val="00B050"/>
                </a:solidFill>
                <a:latin typeface="Aptos" panose="020B0004020202020204" pitchFamily="34" charset="0"/>
              </a:rPr>
              <a:t>☑</a:t>
            </a:r>
            <a:endParaRPr lang="en-US" sz="2000" kern="0" dirty="0">
              <a:latin typeface="Aptos Display" panose="020B0004020202020204" pitchFamily="34" charset="0"/>
            </a:endParaRPr>
          </a:p>
          <a:p>
            <a:pPr marL="457200" indent="-457200" eaLnBrk="1" hangingPunct="1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kern="0" dirty="0">
                <a:latin typeface="Aptos Display" panose="020B0004020202020204" pitchFamily="34" charset="0"/>
              </a:rPr>
              <a:t>ArcGIS Online </a:t>
            </a:r>
            <a:r>
              <a:rPr lang="en-US" sz="2000" kern="0" dirty="0">
                <a:latin typeface="Aptos Display" panose="020B0004020202020204" pitchFamily="34" charset="0"/>
                <a:hlinkClick r:id="rId4"/>
              </a:rPr>
              <a:t>STAA Routes </a:t>
            </a:r>
            <a:r>
              <a:rPr lang="en-US" sz="2000" kern="0" dirty="0">
                <a:latin typeface="Aptos Display" panose="020B0004020202020204" pitchFamily="34" charset="0"/>
              </a:rPr>
              <a:t>- None = 0</a:t>
            </a:r>
            <a:r>
              <a:rPr lang="en-US" sz="2000" kern="0" dirty="0">
                <a:latin typeface="Aptos" panose="020B0004020202020204" pitchFamily="34" charset="0"/>
              </a:rPr>
              <a:t> </a:t>
            </a:r>
            <a:r>
              <a:rPr lang="en-US" sz="2000" kern="0" dirty="0">
                <a:solidFill>
                  <a:srgbClr val="C00000"/>
                </a:solidFill>
                <a:latin typeface="Aptos" panose="020B0004020202020204" pitchFamily="34" charset="0"/>
              </a:rPr>
              <a:t>⮽</a:t>
            </a:r>
            <a:endParaRPr lang="en-US" sz="2000" kern="0" dirty="0">
              <a:solidFill>
                <a:srgbClr val="C00000"/>
              </a:solidFill>
              <a:latin typeface="Aptos Display" panose="020B0004020202020204" pitchFamily="34" charset="0"/>
            </a:endParaRPr>
          </a:p>
          <a:p>
            <a:pPr marL="457200" indent="-457200" eaLnBrk="1" hangingPunct="1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kern="0" dirty="0">
                <a:latin typeface="Aptos Display" panose="020B0004020202020204" pitchFamily="34" charset="0"/>
              </a:rPr>
              <a:t>ArcGIS Online </a:t>
            </a:r>
            <a:r>
              <a:rPr lang="en-US" sz="2000" kern="0" dirty="0">
                <a:latin typeface="Aptos Display" panose="020B0004020202020204" pitchFamily="34" charset="0"/>
                <a:hlinkClick r:id="rId5"/>
              </a:rPr>
              <a:t>Ports</a:t>
            </a:r>
            <a:r>
              <a:rPr lang="en-US" sz="2000" kern="0" dirty="0">
                <a:latin typeface="Aptos Display" panose="020B0004020202020204" pitchFamily="34" charset="0"/>
              </a:rPr>
              <a:t> and </a:t>
            </a:r>
            <a:r>
              <a:rPr lang="en-US" sz="2000" kern="0" dirty="0">
                <a:latin typeface="Aptos Display" panose="020B0004020202020204" pitchFamily="34" charset="0"/>
                <a:hlinkClick r:id="rId6"/>
              </a:rPr>
              <a:t>Airports</a:t>
            </a:r>
            <a:r>
              <a:rPr lang="en-US" sz="2000" kern="0" dirty="0">
                <a:latin typeface="Aptos Display" panose="020B0004020202020204" pitchFamily="34" charset="0"/>
              </a:rPr>
              <a:t> – None 0 </a:t>
            </a:r>
            <a:r>
              <a:rPr lang="en-US" sz="2000" kern="0" dirty="0">
                <a:latin typeface="Aptos" panose="020B0004020202020204" pitchFamily="34" charset="0"/>
              </a:rPr>
              <a:t> </a:t>
            </a:r>
            <a:r>
              <a:rPr lang="en-US" sz="2000" kern="0" dirty="0">
                <a:solidFill>
                  <a:srgbClr val="C00000"/>
                </a:solidFill>
                <a:latin typeface="Aptos" panose="020B0004020202020204" pitchFamily="34" charset="0"/>
              </a:rPr>
              <a:t>⮽</a:t>
            </a:r>
            <a:endParaRPr lang="en-US" sz="2000" kern="0" dirty="0">
              <a:latin typeface="Aptos Display" panose="020B0004020202020204" pitchFamily="34" charset="0"/>
            </a:endParaRPr>
          </a:p>
          <a:p>
            <a:pPr marL="457200" indent="-457200" eaLnBrk="1" hangingPunct="1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kern="0" dirty="0">
                <a:latin typeface="Aptos Display" panose="020B0004020202020204" pitchFamily="34" charset="0"/>
              </a:rPr>
              <a:t>Delay Score &gt; 0 </a:t>
            </a:r>
            <a:r>
              <a:rPr lang="en-US" sz="2000" kern="0" dirty="0">
                <a:solidFill>
                  <a:srgbClr val="00B050"/>
                </a:solidFill>
                <a:latin typeface="Aptos" panose="020B0004020202020204" pitchFamily="34" charset="0"/>
              </a:rPr>
              <a:t>☑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kern="0" dirty="0">
                <a:latin typeface="Aptos Display" panose="020B0004020202020204" pitchFamily="34" charset="0"/>
                <a:hlinkClick r:id="rId7"/>
              </a:rPr>
              <a:t>Freight Volume </a:t>
            </a:r>
            <a:r>
              <a:rPr lang="en-US" sz="2000" kern="0" dirty="0">
                <a:latin typeface="Aptos Display" panose="020B0004020202020204" pitchFamily="34" charset="0"/>
              </a:rPr>
              <a:t>–&lt; 2% HV ~1,200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kern="0" dirty="0">
                <a:latin typeface="Aptos Display" panose="020B0004020202020204" pitchFamily="34" charset="0"/>
              </a:rPr>
              <a:t>Project length 0.8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kern="0" dirty="0">
                <a:latin typeface="Aptos Display" panose="020B0004020202020204" pitchFamily="34" charset="0"/>
              </a:rPr>
              <a:t>Measure = (2+0+0) * 1,200 *0.8 = 1,920 (1,922 official score)</a:t>
            </a:r>
          </a:p>
          <a:p>
            <a:pPr eaLnBrk="1" hangingPunct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kern="0" dirty="0">
              <a:latin typeface="Aptos Display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A4C7E3-DB23-6AEF-9D75-DC985649DA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5728" y="4708360"/>
            <a:ext cx="1795872" cy="1521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E46E96-9841-A587-D08D-006946216D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1389" y="5262122"/>
            <a:ext cx="4384557" cy="9681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EDCCE6-70EA-5E22-88FA-5CAF96EBCB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708346"/>
            <a:ext cx="2973197" cy="1548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276ED5-22A9-A590-35CC-1FB93A3A5CA6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4</a:t>
            </a:r>
          </a:p>
        </p:txBody>
      </p:sp>
    </p:spTree>
    <p:extLst>
      <p:ext uri="{BB962C8B-B14F-4D97-AF65-F5344CB8AC3E}">
        <p14:creationId xmlns:p14="http://schemas.microsoft.com/office/powerpoint/2010/main" val="11121768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Travel Time Reliability ED.3 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Initial High-level Considerations 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11963400" cy="40386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FC7AEAC-4925-D745-B7E6-A35E97C83DC1}"/>
              </a:ext>
            </a:extLst>
          </p:cNvPr>
          <p:cNvSpPr txBox="1">
            <a:spLocks/>
          </p:cNvSpPr>
          <p:nvPr/>
        </p:nvSpPr>
        <p:spPr bwMode="auto">
          <a:xfrm>
            <a:off x="228600" y="1828800"/>
            <a:ext cx="11963400" cy="183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indent="-231769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57" indent="-231769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2971" indent="-228594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160" indent="-228594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349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r>
              <a:rPr lang="en-US" sz="2000" kern="0" dirty="0">
                <a:latin typeface="Aptos Display" panose="020B0004020202020204" pitchFamily="34" charset="0"/>
              </a:rPr>
              <a:t>Point-based system, scaled by :</a:t>
            </a:r>
          </a:p>
          <a:p>
            <a:pPr lvl="1" eaLnBrk="1" hangingPunct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b="0" kern="0" dirty="0">
                <a:latin typeface="Aptos Display" panose="020B0004020202020204" pitchFamily="34" charset="0"/>
              </a:rPr>
              <a:t>P4P – Buffer Time Index Weekday = round up 0.2</a:t>
            </a:r>
          </a:p>
          <a:p>
            <a:pPr lvl="1" eaLnBrk="1" hangingPunct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800" b="0" kern="0" dirty="0">
              <a:latin typeface="Aptos Display" panose="020B0004020202020204" pitchFamily="34" charset="0"/>
            </a:endParaRPr>
          </a:p>
          <a:p>
            <a:pPr lvl="1" eaLnBrk="1" hangingPunct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800" b="0" kern="0" dirty="0">
              <a:latin typeface="Aptos Display" panose="020B0004020202020204" pitchFamily="34" charset="0"/>
            </a:endParaRPr>
          </a:p>
          <a:p>
            <a:pPr lvl="1" eaLnBrk="1" hangingPunct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800" b="0" kern="0" dirty="0">
              <a:latin typeface="Aptos Display" panose="020B0004020202020204" pitchFamily="34" charset="0"/>
            </a:endParaRPr>
          </a:p>
          <a:p>
            <a:pPr lvl="1" eaLnBrk="1" hangingPunct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800" b="0" kern="0" dirty="0">
              <a:latin typeface="Aptos Display" panose="020B0004020202020204" pitchFamily="34" charset="0"/>
            </a:endParaRPr>
          </a:p>
          <a:p>
            <a:pPr lvl="1" eaLnBrk="1" hangingPunct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800" b="0" kern="0" dirty="0">
              <a:latin typeface="Aptos Display" panose="020B0004020202020204" pitchFamily="34" charset="0"/>
            </a:endParaRPr>
          </a:p>
          <a:p>
            <a:pPr marL="457188" lvl="1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kern="0" dirty="0">
                <a:latin typeface="Aptos Display" panose="020B0004020202020204" pitchFamily="34" charset="0"/>
              </a:rPr>
              <a:t>Note: SMART SCALE official score uses Buffer index (BI) from University of Maryland Regional Integrated Transportation Information System (RITIS</a:t>
            </a:r>
            <a:r>
              <a:rPr lang="en-US" sz="2000" b="0" kern="0" dirty="0">
                <a:latin typeface="Aptos Display" panose="020B0004020202020204" pitchFamily="34" charset="0"/>
              </a:rPr>
              <a:t>) 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kern="0" dirty="0">
                <a:latin typeface="Aptos Display" panose="020B0004020202020204" pitchFamily="34" charset="0"/>
              </a:rPr>
              <a:t>Corridor VMT – refer to S.2- AADT to VMT = 57, 432 * 0.8 miles * 365 days = 16,700,000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kern="0" dirty="0">
                <a:latin typeface="Aptos Display" panose="020B0004020202020204" pitchFamily="34" charset="0"/>
              </a:rPr>
              <a:t>BTI * VMT * [(Incident Freq, range 0-2 * EPDO Score, range 0-5) + (Weather Impact, range 0-2 * Frequency, range 0-2)] 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kern="0" dirty="0">
                <a:latin typeface="Aptos Display" panose="020B0004020202020204" pitchFamily="34" charset="0"/>
              </a:rPr>
              <a:t>Range of Score 0 to 50,000,000 &gt;&gt; max RD 6 score was over 1 Billion, so assume small impact</a:t>
            </a: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kern="0" dirty="0">
              <a:latin typeface="Aptos Display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F49E5C-A3ED-39DD-F4A2-82F9E133E7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459"/>
          <a:stretch/>
        </p:blipFill>
        <p:spPr>
          <a:xfrm>
            <a:off x="1019784" y="2610927"/>
            <a:ext cx="8001000" cy="1846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424059-8979-A65A-D4DA-944AEA140D52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4</a:t>
            </a:r>
          </a:p>
        </p:txBody>
      </p:sp>
    </p:spTree>
    <p:extLst>
      <p:ext uri="{BB962C8B-B14F-4D97-AF65-F5344CB8AC3E}">
        <p14:creationId xmlns:p14="http://schemas.microsoft.com/office/powerpoint/2010/main" val="9463539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Travel Time Reliability ED.3 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Detailed Computations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11963400" cy="40386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FC7AEAC-4925-D745-B7E6-A35E97C83DC1}"/>
              </a:ext>
            </a:extLst>
          </p:cNvPr>
          <p:cNvSpPr txBox="1">
            <a:spLocks/>
          </p:cNvSpPr>
          <p:nvPr/>
        </p:nvSpPr>
        <p:spPr bwMode="auto">
          <a:xfrm>
            <a:off x="228600" y="1828800"/>
            <a:ext cx="7239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indent="-231769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57" indent="-231769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2971" indent="-228594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160" indent="-228594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349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r>
              <a:rPr lang="en-US" sz="2000" kern="0" dirty="0">
                <a:latin typeface="Aptos Display" panose="020B0004020202020204" pitchFamily="34" charset="0"/>
              </a:rPr>
              <a:t>Point based system, scaled by:</a:t>
            </a:r>
          </a:p>
          <a:p>
            <a:pPr lvl="1" eaLnBrk="1" hangingPunct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b="0" kern="0" dirty="0">
                <a:latin typeface="Aptos Display" panose="020B0004020202020204" pitchFamily="34" charset="0"/>
              </a:rPr>
              <a:t>RTIS gave higher BTI at 0.24</a:t>
            </a:r>
          </a:p>
          <a:p>
            <a:pPr lvl="1" eaLnBrk="1" hangingPunct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b="0" kern="0" dirty="0">
                <a:latin typeface="Aptos Display" panose="020B0004020202020204" pitchFamily="34" charset="0"/>
              </a:rPr>
              <a:t>PDOs boosted to above 300 - 5 Points</a:t>
            </a:r>
          </a:p>
          <a:p>
            <a:pPr lvl="1" eaLnBrk="1" hangingPunct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000" b="0" kern="0" dirty="0">
                <a:latin typeface="Aptos Display" panose="020B0004020202020204" pitchFamily="34" charset="0"/>
              </a:rPr>
              <a:t>Max Points were given</a:t>
            </a:r>
          </a:p>
          <a:p>
            <a:pPr eaLnBrk="1" hangingPunct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•"/>
            </a:pPr>
            <a:r>
              <a:rPr lang="en-US" sz="2000" kern="0" dirty="0">
                <a:latin typeface="Aptos Display" panose="020B0004020202020204" pitchFamily="34" charset="0"/>
              </a:rPr>
              <a:t>BTI x VMT x [(Incident Freq, range 0-2 x EPDO Score, range 0-5) + (Weather Impact, range 0-2 x Frequency, range 0-2)] </a:t>
            </a:r>
          </a:p>
          <a:p>
            <a:pPr marL="0" indent="0" eaLnBrk="1" hangingPunct="1">
              <a:spcBef>
                <a:spcPts val="500"/>
              </a:spcBef>
              <a:spcAft>
                <a:spcPts val="300"/>
              </a:spcAft>
              <a:buNone/>
            </a:pPr>
            <a:r>
              <a:rPr lang="en-US" sz="2000" b="0" kern="0" dirty="0">
                <a:latin typeface="Aptos Display" panose="020B0004020202020204" pitchFamily="34" charset="0"/>
              </a:rPr>
              <a:t>= 0.24 x 16,700,000 VMT x [(2x5) + (2x2)] = 56,112,000</a:t>
            </a:r>
          </a:p>
          <a:p>
            <a:pPr eaLnBrk="1" hangingPunct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•"/>
            </a:pPr>
            <a:r>
              <a:rPr lang="en-US" sz="2000" kern="0" dirty="0">
                <a:latin typeface="Aptos Display" panose="020B0004020202020204" pitchFamily="34" charset="0"/>
              </a:rPr>
              <a:t>Official Score = 53,156,903, official difference is exact VMT </a:t>
            </a:r>
            <a:endParaRPr lang="en-US" sz="2600" b="0" kern="0" dirty="0">
              <a:latin typeface="Aptos Display" panose="020B0004020202020204" pitchFamily="34" charset="0"/>
            </a:endParaRPr>
          </a:p>
          <a:p>
            <a:pPr lvl="1" eaLnBrk="1" hangingPunct="1">
              <a:spcBef>
                <a:spcPts val="5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sz="1800" b="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kern="0" dirty="0">
              <a:latin typeface="Aptos Display" panose="020B00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6CE363-27F3-F27D-2B46-6DD8A14F80FC}"/>
              </a:ext>
            </a:extLst>
          </p:cNvPr>
          <p:cNvGrpSpPr/>
          <p:nvPr/>
        </p:nvGrpSpPr>
        <p:grpSpPr>
          <a:xfrm>
            <a:off x="7543800" y="1671801"/>
            <a:ext cx="4419600" cy="4038600"/>
            <a:chOff x="8001000" y="1671801"/>
            <a:chExt cx="3962400" cy="36621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093EA3-A366-3AA7-80DE-813FF0E5C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1000" y="1671801"/>
              <a:ext cx="3962400" cy="286251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0D96D70-0C2D-0119-33E8-37635FEC2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43140" y="4553368"/>
              <a:ext cx="3820260" cy="78063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1957FBE-184F-1112-38C0-7ED03F8DD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271" y="1671801"/>
            <a:ext cx="2231329" cy="14814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F7F86D-E3F4-77CB-EB31-60A3D1070EE7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4</a:t>
            </a:r>
          </a:p>
        </p:txBody>
      </p:sp>
    </p:spTree>
    <p:extLst>
      <p:ext uri="{BB962C8B-B14F-4D97-AF65-F5344CB8AC3E}">
        <p14:creationId xmlns:p14="http://schemas.microsoft.com/office/powerpoint/2010/main" val="7010840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Air Quality and Energy Environmental Effect E.1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Initial High-level Considerations 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11963400" cy="40386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FC7AEAC-4925-D745-B7E6-A35E97C83DC1}"/>
              </a:ext>
            </a:extLst>
          </p:cNvPr>
          <p:cNvSpPr txBox="1">
            <a:spLocks/>
          </p:cNvSpPr>
          <p:nvPr/>
        </p:nvSpPr>
        <p:spPr bwMode="auto">
          <a:xfrm>
            <a:off x="228600" y="1828800"/>
            <a:ext cx="6553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indent="-231769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57" indent="-231769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2971" indent="-228594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160" indent="-228594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349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0" dirty="0">
                <a:latin typeface="Aptos Display" panose="020B0004020202020204" pitchFamily="34" charset="0"/>
              </a:rPr>
              <a:t>Part 1 (50% of Score)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0" dirty="0">
                <a:latin typeface="Aptos Display" panose="020B0004020202020204" pitchFamily="34" charset="0"/>
              </a:rPr>
              <a:t>Point-based system Scaled by: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kern="0" dirty="0">
                <a:latin typeface="Aptos Display" panose="020B0004020202020204" pitchFamily="34" charset="0"/>
              </a:rPr>
              <a:t>New Non-SOV  Users Normalized to 50 </a:t>
            </a:r>
            <a:r>
              <a:rPr lang="en-US" sz="2000" b="0" kern="0" dirty="0">
                <a:solidFill>
                  <a:srgbClr val="00B050"/>
                </a:solidFill>
                <a:latin typeface="Aptos" panose="020B0004020202020204" pitchFamily="34" charset="0"/>
              </a:rPr>
              <a:t>☑ 80 New Non-SOV Users (Ped and Transit) = 3pts * 80 = 240</a:t>
            </a:r>
            <a:endParaRPr lang="en-US" sz="2000" b="0" kern="0" dirty="0">
              <a:latin typeface="Aptos Display" panose="020B0004020202020204" pitchFamily="34" charset="0"/>
            </a:endParaRPr>
          </a:p>
          <a:p>
            <a:pPr marL="457200" indent="-45720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kern="0" dirty="0">
                <a:latin typeface="Aptos Display" panose="020B0004020202020204" pitchFamily="34" charset="0"/>
              </a:rPr>
              <a:t>Peak period truck volumes IF tuck volume &gt; 8% Normalized to 50 </a:t>
            </a:r>
            <a:r>
              <a:rPr lang="en-US" sz="2000" b="0" kern="0" dirty="0">
                <a:solidFill>
                  <a:srgbClr val="C00000"/>
                </a:solidFill>
                <a:latin typeface="Aptos" panose="020B0004020202020204" pitchFamily="34" charset="0"/>
              </a:rPr>
              <a:t>⮽ ED.2 slide &lt; 2% truck volume</a:t>
            </a:r>
            <a:endParaRPr lang="en-US" sz="2000" b="0" kern="0" dirty="0">
              <a:latin typeface="Aptos Display" panose="020B00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0" dirty="0">
                <a:latin typeface="Aptos Display" panose="020B0004020202020204" pitchFamily="34" charset="0"/>
              </a:rPr>
              <a:t>Part 2 (50% of Score)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0" dirty="0">
                <a:latin typeface="Aptos Display" panose="020B0004020202020204" pitchFamily="34" charset="0"/>
              </a:rPr>
              <a:t>50% CO</a:t>
            </a:r>
            <a:r>
              <a:rPr lang="en-US" sz="2000" kern="0" baseline="-25000" dirty="0">
                <a:latin typeface="Aptos Display" panose="020B0004020202020204" pitchFamily="34" charset="0"/>
              </a:rPr>
              <a:t>2</a:t>
            </a:r>
            <a:r>
              <a:rPr lang="en-US" sz="2000" kern="0" dirty="0">
                <a:latin typeface="Aptos Display" panose="020B0004020202020204" pitchFamily="34" charset="0"/>
              </a:rPr>
              <a:t> Offset Due to: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kern="0" dirty="0">
                <a:latin typeface="Aptos Display" panose="020B0004020202020204" pitchFamily="34" charset="0"/>
              </a:rPr>
              <a:t>Increased Non-SOV VMT </a:t>
            </a:r>
          </a:p>
          <a:p>
            <a:pPr marL="1825580" lvl="4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kern="0" dirty="0">
                <a:latin typeface="Aptos Display" panose="020B0004020202020204" pitchFamily="34" charset="0"/>
              </a:rPr>
              <a:t>+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2000" b="0" kern="0" dirty="0">
                <a:latin typeface="Aptos Display" panose="020B0004020202020204" pitchFamily="34" charset="0"/>
              </a:rPr>
              <a:t>Due to Reduced Heavy Vehicle Hours of Delay (HVHD)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2000" i="1" kern="0" dirty="0">
              <a:latin typeface="Aptos Display" panose="020B00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kern="0" dirty="0">
                <a:latin typeface="Aptos Display" panose="020B0004020202020204" pitchFamily="34" charset="0"/>
              </a:rPr>
              <a:t>Score is going to primarily come from new ped  users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4A3A40-E90F-C682-F4B5-D09DEDC4F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4419600"/>
            <a:ext cx="2870732" cy="5662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A53903-3124-6633-C123-40EC8FEAF866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DD1308-33ED-02AE-49B8-19B47C3C76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463"/>
          <a:stretch/>
        </p:blipFill>
        <p:spPr>
          <a:xfrm>
            <a:off x="7750967" y="993509"/>
            <a:ext cx="4264378" cy="4126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8587E9-1DDC-077D-D42A-781D37FB8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5119919"/>
            <a:ext cx="2732748" cy="5662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92569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Air Quality and Energy Environmental Effect E.1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Detailed Computations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11963400" cy="40386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FC7AEAC-4925-D745-B7E6-A35E97C83DC1}"/>
              </a:ext>
            </a:extLst>
          </p:cNvPr>
          <p:cNvSpPr txBox="1">
            <a:spLocks/>
          </p:cNvSpPr>
          <p:nvPr/>
        </p:nvSpPr>
        <p:spPr bwMode="auto">
          <a:xfrm>
            <a:off x="228600" y="1828800"/>
            <a:ext cx="11963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indent="-231769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57" indent="-231769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2971" indent="-228594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160" indent="-228594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349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0" dirty="0">
                <a:latin typeface="Aptos Display" panose="020B0004020202020204" pitchFamily="34" charset="0"/>
              </a:rPr>
              <a:t>Part 1 (50% of Score)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0" dirty="0">
                <a:latin typeface="Aptos Display" panose="020B0004020202020204" pitchFamily="34" charset="0"/>
              </a:rPr>
              <a:t>Point-based system Scaled by: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kern="0" dirty="0">
                <a:latin typeface="Aptos Display" panose="020B0004020202020204" pitchFamily="34" charset="0"/>
              </a:rPr>
              <a:t>New Non-SOV  Users, Normalized to 50 = </a:t>
            </a:r>
            <a:r>
              <a:rPr lang="en-US" sz="2000" b="0" kern="0" dirty="0">
                <a:latin typeface="Aptos" panose="020B0004020202020204" pitchFamily="34" charset="0"/>
              </a:rPr>
              <a:t>(3 points x 80 users = 160) normalized to </a:t>
            </a:r>
            <a:r>
              <a:rPr lang="en-US" sz="2000" b="0" u="sng" kern="0" dirty="0">
                <a:latin typeface="Aptos" panose="020B0004020202020204" pitchFamily="34" charset="0"/>
              </a:rPr>
              <a:t>22</a:t>
            </a:r>
            <a:r>
              <a:rPr lang="en-US" sz="2000" b="0" kern="0" dirty="0">
                <a:latin typeface="Aptos" panose="020B0004020202020204" pitchFamily="34" charset="0"/>
              </a:rPr>
              <a:t> +</a:t>
            </a:r>
            <a:endParaRPr lang="en-US" sz="2000" kern="0" dirty="0">
              <a:latin typeface="Aptos Display" panose="020B0004020202020204" pitchFamily="34" charset="0"/>
            </a:endParaRPr>
          </a:p>
          <a:p>
            <a:pPr marL="457200" indent="-45720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kern="0" dirty="0">
                <a:latin typeface="Aptos Display" panose="020B0004020202020204" pitchFamily="34" charset="0"/>
              </a:rPr>
              <a:t>Peak period truck volumes IF tuck volume &gt; 8%, Normalized to 50  </a:t>
            </a:r>
            <a:r>
              <a:rPr lang="en-US" sz="2000" b="0" kern="0" dirty="0">
                <a:latin typeface="Aptos" panose="020B0004020202020204" pitchFamily="34" charset="0"/>
              </a:rPr>
              <a:t>= (0) normalized to </a:t>
            </a:r>
            <a:r>
              <a:rPr lang="en-US" sz="2000" b="0" u="sng" kern="0" dirty="0">
                <a:latin typeface="Aptos" panose="020B0004020202020204" pitchFamily="34" charset="0"/>
              </a:rPr>
              <a:t>0</a:t>
            </a:r>
            <a:r>
              <a:rPr lang="en-US" sz="2000" b="0" kern="0" dirty="0">
                <a:latin typeface="Aptos" panose="020B0004020202020204" pitchFamily="34" charset="0"/>
              </a:rPr>
              <a:t> </a:t>
            </a:r>
          </a:p>
          <a:p>
            <a:pPr marL="457188" lvl="1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Part 1 = 22 -&gt; this is normalized to 17.7 x 50% of Score = 8.9</a:t>
            </a:r>
            <a:endParaRPr lang="en-US" sz="2000" kern="0" dirty="0">
              <a:solidFill>
                <a:schemeClr val="bg1">
                  <a:lumMod val="50000"/>
                </a:schemeClr>
              </a:solidFill>
              <a:latin typeface="Aptos Display" panose="020B0004020202020204" pitchFamily="34" charset="0"/>
            </a:endParaRPr>
          </a:p>
          <a:p>
            <a:pPr marL="0" indent="0" eaLnBrk="1" hangingPunct="1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kern="0" dirty="0">
                <a:latin typeface="Aptos Display" panose="020B0004020202020204" pitchFamily="34" charset="0"/>
              </a:rPr>
              <a:t>Part 2 (50% of Score)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0" dirty="0">
                <a:latin typeface="Aptos Display" panose="020B0004020202020204" pitchFamily="34" charset="0"/>
              </a:rPr>
              <a:t>50% CO</a:t>
            </a:r>
            <a:r>
              <a:rPr lang="en-US" sz="2000" kern="0" baseline="-25000" dirty="0">
                <a:latin typeface="Aptos Display" panose="020B0004020202020204" pitchFamily="34" charset="0"/>
              </a:rPr>
              <a:t>2</a:t>
            </a:r>
            <a:r>
              <a:rPr lang="en-US" sz="2000" kern="0" dirty="0">
                <a:latin typeface="Aptos Display" panose="020B0004020202020204" pitchFamily="34" charset="0"/>
              </a:rPr>
              <a:t> Offset Due to: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kern="0" dirty="0">
                <a:latin typeface="Aptos Display" panose="020B0004020202020204" pitchFamily="34" charset="0"/>
              </a:rPr>
              <a:t>Increased Non-SOV VMT = </a:t>
            </a:r>
            <a:r>
              <a:rPr lang="en-US" sz="2000" b="0" kern="0" dirty="0">
                <a:latin typeface="Aptos Display" panose="020B0004020202020204" pitchFamily="34" charset="0"/>
              </a:rPr>
              <a:t>[80 users x0.67 miles average trip length] x (1 gal/24miles ) x (8.9 kgCO</a:t>
            </a:r>
            <a:r>
              <a:rPr lang="en-US" sz="2000" b="0" kern="0" baseline="-25000" dirty="0">
                <a:latin typeface="Aptos Display" panose="020B0004020202020204" pitchFamily="34" charset="0"/>
              </a:rPr>
              <a:t>2</a:t>
            </a:r>
            <a:r>
              <a:rPr lang="en-US" sz="2000" b="0" kern="0" dirty="0">
                <a:latin typeface="Aptos Display" panose="020B0004020202020204" pitchFamily="34" charset="0"/>
              </a:rPr>
              <a:t>/1 gal gas) = 20 kgCO</a:t>
            </a:r>
            <a:r>
              <a:rPr lang="en-US" sz="2000" b="0" kern="0" baseline="-25000" dirty="0">
                <a:latin typeface="Aptos Display" panose="020B0004020202020204" pitchFamily="34" charset="0"/>
              </a:rPr>
              <a:t>2</a:t>
            </a:r>
            <a:r>
              <a:rPr lang="en-US" sz="2000" b="0" kern="0" dirty="0">
                <a:latin typeface="Aptos Display" panose="020B0004020202020204" pitchFamily="34" charset="0"/>
              </a:rPr>
              <a:t> gets normalized to 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2000" kern="0" dirty="0">
                <a:latin typeface="Aptos Display" panose="020B0004020202020204" pitchFamily="34" charset="0"/>
              </a:rPr>
              <a:t>Due to Reduced Heavy Vehicle Hours of Delay (HVHD) = </a:t>
            </a:r>
            <a:r>
              <a:rPr lang="en-US" sz="2000" b="0" kern="0" dirty="0">
                <a:latin typeface="Aptos Display" panose="020B0004020202020204" pitchFamily="34" charset="0"/>
              </a:rPr>
              <a:t>[2% Trucks x120.6 Delay red/(1.2 Persons/Vehicle)]x 0.44 x 8.9 = 8 kgCO</a:t>
            </a:r>
            <a:r>
              <a:rPr lang="en-US" sz="2000" b="0" kern="0" baseline="-25000" dirty="0">
                <a:latin typeface="Aptos Display" panose="020B0004020202020204" pitchFamily="34" charset="0"/>
              </a:rPr>
              <a:t>2</a:t>
            </a:r>
            <a:r>
              <a:rPr lang="en-US" sz="2000" b="0" kern="0" dirty="0">
                <a:latin typeface="Aptos Display" panose="020B0004020202020204" pitchFamily="34" charset="0"/>
              </a:rPr>
              <a:t> gets</a:t>
            </a:r>
          </a:p>
          <a:p>
            <a:pPr marL="457188" lvl="1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Part 2 = 28 total kgCO</a:t>
            </a:r>
            <a:r>
              <a:rPr lang="en-US" sz="2000" kern="0" baseline="-25000" dirty="0">
                <a:solidFill>
                  <a:schemeClr val="bg1">
                    <a:lumMod val="50000"/>
                  </a:schemeClr>
                </a:solidFill>
                <a:latin typeface="Aptos Display" panose="020B0004020202020204" pitchFamily="34" charset="0"/>
              </a:rPr>
              <a:t>2</a:t>
            </a:r>
            <a:r>
              <a:rPr lang="en-US" sz="2000" b="0" kern="0" baseline="-25000" dirty="0">
                <a:latin typeface="Aptos Display" panose="020B0004020202020204" pitchFamily="34" charset="0"/>
              </a:rPr>
              <a:t> </a:t>
            </a:r>
            <a:r>
              <a:rPr lang="en-US" sz="2000" kern="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,Normalized to 4.5 x 50% of Score = 2.25</a:t>
            </a:r>
          </a:p>
          <a:p>
            <a:pPr marL="457188" lvl="1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Part 1 and Part 2 Combined Score = 11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kern="0" dirty="0">
                <a:latin typeface="Aptos Display" panose="020B0004020202020204" pitchFamily="34" charset="0"/>
              </a:rPr>
              <a:t>Refer to </a:t>
            </a:r>
            <a:r>
              <a:rPr lang="en-US" sz="2000" i="1" kern="0" dirty="0">
                <a:latin typeface="Aptos Display" panose="020B0004020202020204" pitchFamily="34" charset="0"/>
                <a:hlinkClick r:id="rId3"/>
              </a:rPr>
              <a:t>Oct 2021 CTB Presentation</a:t>
            </a:r>
            <a:r>
              <a:rPr lang="en-US" sz="2000" i="1" kern="0" dirty="0">
                <a:solidFill>
                  <a:schemeClr val="bg1">
                    <a:lumMod val="85000"/>
                  </a:schemeClr>
                </a:solidFill>
                <a:latin typeface="Aptos Display" panose="020B0004020202020204" pitchFamily="34" charset="0"/>
              </a:rPr>
              <a:t>,</a:t>
            </a:r>
            <a:r>
              <a:rPr lang="en-US" sz="2000" i="1" kern="0" dirty="0">
                <a:latin typeface="Aptos Display" panose="020B0004020202020204" pitchFamily="34" charset="0"/>
              </a:rPr>
              <a:t> </a:t>
            </a:r>
            <a:r>
              <a:rPr lang="en-US" sz="2000" i="1" kern="0" dirty="0">
                <a:latin typeface="Aptos Display" panose="020B0004020202020204" pitchFamily="34" charset="0"/>
                <a:hlinkClick r:id="rId4"/>
              </a:rPr>
              <a:t>Dec 2021 CTB Presentation </a:t>
            </a:r>
            <a:r>
              <a:rPr lang="en-US" sz="2000" i="1" kern="0" dirty="0">
                <a:latin typeface="Aptos Display" panose="020B0004020202020204" pitchFamily="34" charset="0"/>
              </a:rPr>
              <a:t>for a more examples and information</a:t>
            </a:r>
          </a:p>
          <a:p>
            <a:pPr marL="0" indent="0" eaLnBrk="1" hangingPunct="1">
              <a:spcBef>
                <a:spcPts val="500"/>
              </a:spcBef>
              <a:spcAft>
                <a:spcPts val="300"/>
              </a:spcAft>
              <a:buNone/>
            </a:pPr>
            <a:endParaRPr lang="en-US" sz="2000" b="0" i="1" kern="0" dirty="0">
              <a:latin typeface="Aptos Display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15CA89-AD2B-9051-1798-E9005B24FE8E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CFF4E-191C-219B-6788-DEA93714A5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526" y="3505200"/>
            <a:ext cx="2895851" cy="591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AAED81-56D7-9208-546C-321FB8A64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9777" y="3530318"/>
            <a:ext cx="2732748" cy="5662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16045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Impact to Natural and Cultural Resources - E.2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High-level Concept 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11963400" cy="40386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674BAB-F4AC-581C-B793-5A729BB23B48}"/>
              </a:ext>
            </a:extLst>
          </p:cNvPr>
          <p:cNvSpPr txBox="1">
            <a:spLocks/>
          </p:cNvSpPr>
          <p:nvPr/>
        </p:nvSpPr>
        <p:spPr bwMode="auto">
          <a:xfrm>
            <a:off x="228600" y="1828800"/>
            <a:ext cx="10972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indent="-231769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57" indent="-231769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2971" indent="-228594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160" indent="-228594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349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500"/>
              </a:spcBef>
              <a:spcAft>
                <a:spcPts val="300"/>
              </a:spcAft>
              <a:buNone/>
            </a:pPr>
            <a:r>
              <a:rPr lang="en-US" sz="2000" kern="0" dirty="0">
                <a:latin typeface="Aptos Display" panose="020B0004020202020204" pitchFamily="34" charset="0"/>
              </a:rPr>
              <a:t>Identify if project is low impact: </a:t>
            </a:r>
          </a:p>
          <a:p>
            <a:pPr marL="457200" indent="-457200" eaLnBrk="1" hangingPunct="1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kern="0" dirty="0">
                <a:latin typeface="Aptos Display" panose="020B0004020202020204" pitchFamily="34" charset="0"/>
              </a:rPr>
              <a:t>Project length/size 0.8 miles</a:t>
            </a:r>
          </a:p>
          <a:p>
            <a:pPr marL="457200" indent="-457200" eaLnBrk="1" hangingPunct="1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kern="0" dirty="0">
                <a:latin typeface="Aptos Display" panose="020B0004020202020204" pitchFamily="34" charset="0"/>
              </a:rPr>
              <a:t>Type of Project (Table 9.3) buffer area – Tier 3, ¼ mile </a:t>
            </a:r>
          </a:p>
          <a:p>
            <a:pPr marL="457200" indent="-457200" eaLnBrk="1" hangingPunct="1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kern="0" dirty="0">
                <a:latin typeface="Aptos Display" panose="020B0004020202020204" pitchFamily="34" charset="0"/>
              </a:rPr>
              <a:t>Type of Document (Chapter 12.0 of Tech Guide) –  CE = 10% </a:t>
            </a:r>
          </a:p>
          <a:p>
            <a:pPr marL="457200" indent="-457200" eaLnBrk="1" hangingPunct="1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marL="457200" indent="-457200" eaLnBrk="1" hangingPunct="1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marL="457200" indent="-457200" eaLnBrk="1" hangingPunct="1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marL="457200" indent="-457200" eaLnBrk="1" hangingPunct="1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endParaRPr lang="en-US" sz="500" kern="0" dirty="0">
              <a:latin typeface="Aptos Display" panose="020B0004020202020204" pitchFamily="34" charset="0"/>
            </a:endParaRPr>
          </a:p>
          <a:p>
            <a:pPr marL="457200" indent="-457200" eaLnBrk="1" hangingPunct="1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kern="0" dirty="0">
                <a:latin typeface="Aptos Display" panose="020B0004020202020204" pitchFamily="34" charset="0"/>
              </a:rPr>
              <a:t>Maximum Possible Impact Area = (0.8 mile * 0.25 mile) * 640 ac/sq mile * 10% = 12.8 acres</a:t>
            </a:r>
          </a:p>
          <a:p>
            <a:pPr marL="0" indent="0" eaLnBrk="1" hangingPunct="1">
              <a:spcBef>
                <a:spcPts val="500"/>
              </a:spcBef>
              <a:spcAft>
                <a:spcPts val="300"/>
              </a:spcAft>
              <a:buNone/>
            </a:pPr>
            <a:r>
              <a:rPr lang="en-US" sz="2000" kern="0" dirty="0">
                <a:latin typeface="Aptos Display" panose="020B0004020202020204" pitchFamily="34" charset="0"/>
              </a:rPr>
              <a:t>“Top” Score was 117, so maximum subtraction 0.5pts, but will most likely be less</a:t>
            </a:r>
          </a:p>
          <a:p>
            <a:pPr marL="457200" indent="-457200" eaLnBrk="1" hangingPunct="1">
              <a:spcBef>
                <a:spcPts val="500"/>
              </a:spcBef>
              <a:spcAft>
                <a:spcPts val="300"/>
              </a:spcAft>
              <a:buFont typeface="+mj-lt"/>
              <a:buAutoNum type="arabicPeriod" startAt="5"/>
            </a:pPr>
            <a:r>
              <a:rPr lang="en-US" sz="2000" kern="0" dirty="0">
                <a:latin typeface="Aptos Display" panose="020B0004020202020204" pitchFamily="34" charset="0"/>
              </a:rPr>
              <a:t>Impact Area is overlaid with Natural/Cultural Resources layers (Next Slide)</a:t>
            </a:r>
          </a:p>
          <a:p>
            <a:pPr marL="0" indent="0" eaLnBrk="1" hangingPunct="1">
              <a:spcBef>
                <a:spcPts val="500"/>
              </a:spcBef>
              <a:spcAft>
                <a:spcPts val="300"/>
              </a:spcAft>
              <a:buNone/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marL="0" indent="0" eaLnBrk="1" hangingPunct="1">
              <a:spcBef>
                <a:spcPts val="500"/>
              </a:spcBef>
              <a:spcAft>
                <a:spcPts val="300"/>
              </a:spcAft>
              <a:buNone/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marL="457200" indent="-457200" eaLnBrk="1" hangingPunct="1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marL="457200" indent="-457200" eaLnBrk="1" hangingPunct="1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endParaRPr lang="en-US" sz="2000" kern="0" dirty="0">
              <a:latin typeface="Aptos Display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0F8C77-FEE7-C708-68AC-20096055D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" y="3429000"/>
            <a:ext cx="2929370" cy="1295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BEC5E1-2C60-7FC7-DF51-6F02B1F67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042" y="1143000"/>
            <a:ext cx="4934907" cy="3715443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198EEFD-8B41-DFD6-A72B-3474AAE187C0}"/>
              </a:ext>
            </a:extLst>
          </p:cNvPr>
          <p:cNvSpPr/>
          <p:nvPr/>
        </p:nvSpPr>
        <p:spPr bwMode="auto">
          <a:xfrm>
            <a:off x="7284982" y="4419600"/>
            <a:ext cx="1173218" cy="18701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298F19-8AC7-D5B8-B1BD-3C5A89893AC5}"/>
              </a:ext>
            </a:extLst>
          </p:cNvPr>
          <p:cNvSpPr/>
          <p:nvPr/>
        </p:nvSpPr>
        <p:spPr bwMode="auto">
          <a:xfrm>
            <a:off x="350520" y="4572000"/>
            <a:ext cx="1295400" cy="18701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DDCBE1-A3A7-9B83-90EF-7ADAD744E730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-5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8A0F51-8A50-DBD6-7897-0B03793720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4" r="4425"/>
          <a:stretch/>
        </p:blipFill>
        <p:spPr>
          <a:xfrm>
            <a:off x="3174430" y="3647209"/>
            <a:ext cx="4064570" cy="8589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85697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Impact to Natural and Cultural Resources - E.2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Background Information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11963400" cy="40386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FC7AEAC-4925-D745-B7E6-A35E97C83DC1}"/>
              </a:ext>
            </a:extLst>
          </p:cNvPr>
          <p:cNvSpPr txBox="1">
            <a:spLocks/>
          </p:cNvSpPr>
          <p:nvPr/>
        </p:nvSpPr>
        <p:spPr bwMode="auto">
          <a:xfrm>
            <a:off x="228600" y="1630367"/>
            <a:ext cx="11963400" cy="492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indent="-231769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57" indent="-231769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2971" indent="-228594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160" indent="-228594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349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This data is protected by individual data-sharing agreements directly with each agency and can be engaged on an agency level. </a:t>
            </a:r>
            <a:r>
              <a:rPr lang="en-US" sz="1800" b="0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Publicly Available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Conservation Lands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b="0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Appalachian Trail Conference Appalachian Trail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b="0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Virginia Outdoor Foundation Protected Easements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b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Virginia Department of Conservation and Recreation Conservation Land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b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Virginia Department of Conservation and Recreation 6F properties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b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Virginia Department of Conservation and Recreation Natural Heritage Screening Sites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b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Virginia Department of Forestry Agricultural/Forest Districts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Species/Habitat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b="0" dirty="0">
                <a:latin typeface="Aptos" panose="020B0004020202020204" pitchFamily="34" charset="0"/>
              </a:rPr>
              <a:t>Virginia Department of Wildlife Resources Threatened and Endangered Species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b="0" dirty="0">
                <a:latin typeface="Aptos" panose="020B0004020202020204" pitchFamily="34" charset="0"/>
              </a:rPr>
              <a:t>Virginia Department of Wildlife Resources – Bats and Roost Trees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Cultural Resources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b="0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National Park Service, American Battlefield Protection Program Potential National Register (POTNR) Areas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b="0" dirty="0">
                <a:latin typeface="Aptos" panose="020B0004020202020204" pitchFamily="34" charset="0"/>
              </a:rPr>
              <a:t> Virginia Department of Historic Resources Architecture layer: properties listed in or determined eligible for listing in the National Register of Historic Places (“NRE Eligibility Status”)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b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</a:t>
            </a:r>
            <a:r>
              <a:rPr lang="en-US" sz="1400" b="0" dirty="0">
                <a:latin typeface="Aptos" panose="020B0004020202020204" pitchFamily="34" charset="0"/>
              </a:rPr>
              <a:t>irginia Department of Historic Resources Archeology layer: sites listed in or determined eligible for listing in the National Register of Historic Places (“NRE Eligibility Status”)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b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Virginia Department of Conservation and Recreation Conservation Lands (Managing Agency= Virginia Department of Historic Resources)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•"/>
            </a:pPr>
            <a:r>
              <a:rPr lang="en-US" sz="1400" dirty="0">
                <a:latin typeface="Aptos" panose="020B0004020202020204" pitchFamily="34" charset="0"/>
              </a:rPr>
              <a:t>Wetlands</a:t>
            </a:r>
            <a:endParaRPr lang="en-US" sz="1400" u="sng" dirty="0">
              <a:latin typeface="Aptos" panose="020B00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b="0" u="sng" dirty="0">
                <a:latin typeface="Aptos" panose="020B0004020202020204" pitchFamily="34" charset="0"/>
              </a:rPr>
              <a:t> U.S. Fish and Wildlife Service National Wetlands Inventory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9C2507-5AF5-2B54-435D-080D4612571F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-5</a:t>
            </a:r>
          </a:p>
        </p:txBody>
      </p:sp>
    </p:spTree>
    <p:extLst>
      <p:ext uri="{BB962C8B-B14F-4D97-AF65-F5344CB8AC3E}">
        <p14:creationId xmlns:p14="http://schemas.microsoft.com/office/powerpoint/2010/main" val="17497160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Future Transportation Efficient Land Use - L.1/L.2 (Horizon)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Initial High-level Considerations 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11963400" cy="40386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9C2507-5AF5-2B54-435D-080D4612571F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1 – 2 Multiplier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58BA20F-EEB3-BD88-98D2-5828AFF8668B}"/>
              </a:ext>
            </a:extLst>
          </p:cNvPr>
          <p:cNvSpPr txBox="1">
            <a:spLocks/>
          </p:cNvSpPr>
          <p:nvPr/>
        </p:nvSpPr>
        <p:spPr bwMode="auto">
          <a:xfrm>
            <a:off x="228600" y="1828800"/>
            <a:ext cx="11963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indent="-231769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57" indent="-231769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2971" indent="-228594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160" indent="-228594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349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500"/>
              </a:spcBef>
              <a:spcAft>
                <a:spcPts val="300"/>
              </a:spcAft>
              <a:buNone/>
            </a:pPr>
            <a:r>
              <a:rPr lang="en-US" sz="2000" kern="0" dirty="0">
                <a:latin typeface="Aptos Display" panose="020B0004020202020204" pitchFamily="34" charset="0"/>
              </a:rPr>
              <a:t>Geographic Scope is the number one influence for score:</a:t>
            </a:r>
            <a:endParaRPr lang="en-US" sz="2000" kern="0" dirty="0">
              <a:latin typeface="Aptos Display" panose="020B00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ptos Display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ArcGIS Online Map Population Density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ptos Display" panose="020B0004020202020204" pitchFamily="34" charset="0"/>
              </a:rPr>
              <a:t> </a:t>
            </a:r>
            <a:r>
              <a:rPr lang="en-US" sz="2000" dirty="0">
                <a:latin typeface="Aptos Display" panose="020B0004020202020204" pitchFamily="34" charset="0"/>
              </a:rPr>
              <a:t>within one-mile</a:t>
            </a:r>
          </a:p>
          <a:p>
            <a:pPr marL="457200" indent="-457200" eaLnBrk="1" hangingPunct="1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kern="0" dirty="0">
                <a:solidFill>
                  <a:schemeClr val="bg1">
                    <a:lumMod val="50000"/>
                  </a:schemeClr>
                </a:solidFill>
                <a:latin typeface="Aptos Display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Non-Work Destinations </a:t>
            </a:r>
            <a:r>
              <a:rPr lang="en-US" sz="2000" kern="0" dirty="0">
                <a:latin typeface="Aptos Display" panose="020B0004020202020204" pitchFamily="34" charset="0"/>
              </a:rPr>
              <a:t>within one-mile walk (HERE official)</a:t>
            </a:r>
          </a:p>
          <a:p>
            <a:pPr marL="457200" indent="-457200" eaLnBrk="1" hangingPunct="1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kern="0" dirty="0">
                <a:latin typeface="Aptos Display" panose="020B0004020202020204" pitchFamily="34" charset="0"/>
              </a:rPr>
              <a:t>New walk connections made by project</a:t>
            </a:r>
          </a:p>
          <a:p>
            <a:pPr marL="0" indent="0" eaLnBrk="1" hangingPunct="1">
              <a:spcBef>
                <a:spcPts val="500"/>
              </a:spcBef>
              <a:spcAft>
                <a:spcPts val="300"/>
              </a:spcAft>
              <a:buNone/>
            </a:pPr>
            <a:r>
              <a:rPr lang="en-US" sz="2000" kern="0" dirty="0">
                <a:latin typeface="Aptos Display" panose="020B0004020202020204" pitchFamily="34" charset="0"/>
              </a:rPr>
              <a:t> </a:t>
            </a:r>
          </a:p>
          <a:p>
            <a:pPr marL="457200" indent="-457200" eaLnBrk="1" hangingPunct="1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kern="0" dirty="0">
              <a:latin typeface="Aptos Display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54D44E-5BDF-A09C-2E04-2874603A78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862" b="18888"/>
          <a:stretch/>
        </p:blipFill>
        <p:spPr>
          <a:xfrm>
            <a:off x="158044" y="3436932"/>
            <a:ext cx="10515600" cy="26289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F54B5E-7B40-402A-8A94-F5B0460E39A3}"/>
              </a:ext>
            </a:extLst>
          </p:cNvPr>
          <p:cNvSpPr txBox="1"/>
          <p:nvPr/>
        </p:nvSpPr>
        <p:spPr>
          <a:xfrm>
            <a:off x="0" y="6047601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1"/>
              <a:t>Map with Census density data and Open Street point-of-interest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76421C-7070-5385-D97E-A9498C81A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505200"/>
            <a:ext cx="1557440" cy="2010872"/>
          </a:xfrm>
          <a:prstGeom prst="rect">
            <a:avLst/>
          </a:prstGeom>
          <a:ln w="127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DD37A1-9924-A61B-84E1-899DC22D2D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4462" y="1681510"/>
            <a:ext cx="4446609" cy="296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264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Future Transportation Efficient Land Use - L.1/L.2 (Horizon)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Detailed Computations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93C92BA-A1B2-FC13-5046-672972A48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76400"/>
            <a:ext cx="11963400" cy="40386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300"/>
              </a:spcAft>
            </a:pPr>
            <a:endParaRPr lang="en-US" sz="2000" dirty="0">
              <a:latin typeface="Aptos Display" panose="020B0004020202020204" pitchFamily="34" charset="0"/>
            </a:endParaRP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ptos Display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9C2507-5AF5-2B54-435D-080D4612571F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1 – 2 Multiplier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58BA20F-EEB3-BD88-98D2-5828AFF8668B}"/>
              </a:ext>
            </a:extLst>
          </p:cNvPr>
          <p:cNvSpPr txBox="1">
            <a:spLocks/>
          </p:cNvSpPr>
          <p:nvPr/>
        </p:nvSpPr>
        <p:spPr bwMode="auto">
          <a:xfrm>
            <a:off x="228600" y="1828800"/>
            <a:ext cx="11963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indent="-231769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57" indent="-231769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2971" indent="-228594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160" indent="-228594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349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 eaLnBrk="1" hangingPunct="1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kern="0" dirty="0">
                <a:latin typeface="Aptos Display" panose="020B0004020202020204" pitchFamily="34" charset="0"/>
              </a:rPr>
              <a:t>Uses Accessibility Tool in </a:t>
            </a:r>
            <a:r>
              <a:rPr lang="en-US" sz="2000" kern="0" dirty="0" err="1">
                <a:latin typeface="Aptos Display" panose="020B0004020202020204" pitchFamily="34" charset="0"/>
              </a:rPr>
              <a:t>TransCAD</a:t>
            </a:r>
            <a:endParaRPr lang="en-US" sz="2000" kern="0" dirty="0">
              <a:latin typeface="Aptos Display" panose="020B0004020202020204" pitchFamily="34" charset="0"/>
            </a:endParaRPr>
          </a:p>
          <a:p>
            <a:pPr marL="457200" indent="-457200" eaLnBrk="1" hangingPunct="1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kern="0" dirty="0">
                <a:latin typeface="Aptos Display" panose="020B0004020202020204" pitchFamily="34" charset="0"/>
              </a:rPr>
              <a:t>Runs the walk module with 1-mile buffer</a:t>
            </a:r>
          </a:p>
          <a:p>
            <a:pPr marL="457200" indent="-457200" eaLnBrk="1" hangingPunct="1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kern="0" dirty="0">
                <a:latin typeface="Aptos Display" panose="020B0004020202020204" pitchFamily="34" charset="0"/>
              </a:rPr>
              <a:t>Non-work destinations, scaled by type</a:t>
            </a:r>
          </a:p>
          <a:p>
            <a:pPr marL="457200" indent="-457200" eaLnBrk="1" hangingPunct="1">
              <a:spcBef>
                <a:spcPts val="5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000" kern="0" dirty="0">
                <a:latin typeface="Aptos Display" panose="020B0004020202020204" pitchFamily="34" charset="0"/>
              </a:rPr>
              <a:t>Assign LOS Change – same method as Accessibility Team (Slide 74) </a:t>
            </a:r>
          </a:p>
          <a:p>
            <a:pPr eaLnBrk="1" hangingPunct="1">
              <a:spcBef>
                <a:spcPts val="500"/>
              </a:spcBef>
              <a:spcAft>
                <a:spcPts val="300"/>
              </a:spcAft>
            </a:pPr>
            <a:endParaRPr lang="en-US" sz="2000" kern="0" dirty="0">
              <a:latin typeface="Aptos Display" panose="020B0004020202020204" pitchFamily="34" charset="0"/>
            </a:endParaRPr>
          </a:p>
          <a:p>
            <a:pPr eaLnBrk="1" hangingPunct="1"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400" kern="0" dirty="0">
              <a:latin typeface="Aptos Display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120C82-6943-6B08-8E47-AE2E0599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43" y="3683343"/>
            <a:ext cx="5782005" cy="14982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29408E-3F79-387A-68FF-3BC8EF68F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815" y="3676355"/>
            <a:ext cx="5603986" cy="15052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5643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247839-D3C9-4D68-9423-E27E3DE5066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400" dirty="0"/>
              <a:t>SMART SCALE FY 2026 (Round 6) Overview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00" y="320040"/>
            <a:ext cx="11404600" cy="1143000"/>
          </a:xfrm>
        </p:spPr>
        <p:txBody>
          <a:bodyPr/>
          <a:lstStyle/>
          <a:p>
            <a:r>
              <a:rPr lang="en-US" sz="3200" dirty="0">
                <a:latin typeface="Aptos Display" panose="020B0004020202020204" pitchFamily="34" charset="0"/>
              </a:rPr>
              <a:t>Staff Recommended Scenario – Fredericksburg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D5193C4-D6FE-2035-AF98-F580D2E02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709054"/>
              </p:ext>
            </p:extLst>
          </p:nvPr>
        </p:nvGraphicFramePr>
        <p:xfrm>
          <a:off x="114300" y="1101590"/>
          <a:ext cx="11963400" cy="5756410"/>
        </p:xfrm>
        <a:graphic>
          <a:graphicData uri="http://schemas.openxmlformats.org/drawingml/2006/table">
            <a:tbl>
              <a:tblPr/>
              <a:tblGrid>
                <a:gridCol w="580484">
                  <a:extLst>
                    <a:ext uri="{9D8B030D-6E8A-4147-A177-3AD203B41FA5}">
                      <a16:colId xmlns:a16="http://schemas.microsoft.com/office/drawing/2014/main" val="1399688146"/>
                    </a:ext>
                  </a:extLst>
                </a:gridCol>
                <a:gridCol w="1478418">
                  <a:extLst>
                    <a:ext uri="{9D8B030D-6E8A-4147-A177-3AD203B41FA5}">
                      <a16:colId xmlns:a16="http://schemas.microsoft.com/office/drawing/2014/main" val="3375573509"/>
                    </a:ext>
                  </a:extLst>
                </a:gridCol>
                <a:gridCol w="3942451">
                  <a:extLst>
                    <a:ext uri="{9D8B030D-6E8A-4147-A177-3AD203B41FA5}">
                      <a16:colId xmlns:a16="http://schemas.microsoft.com/office/drawing/2014/main" val="2892015484"/>
                    </a:ext>
                  </a:extLst>
                </a:gridCol>
                <a:gridCol w="462572">
                  <a:extLst>
                    <a:ext uri="{9D8B030D-6E8A-4147-A177-3AD203B41FA5}">
                      <a16:colId xmlns:a16="http://schemas.microsoft.com/office/drawing/2014/main" val="2266338779"/>
                    </a:ext>
                  </a:extLst>
                </a:gridCol>
                <a:gridCol w="592578">
                  <a:extLst>
                    <a:ext uri="{9D8B030D-6E8A-4147-A177-3AD203B41FA5}">
                      <a16:colId xmlns:a16="http://schemas.microsoft.com/office/drawing/2014/main" val="3875596781"/>
                    </a:ext>
                  </a:extLst>
                </a:gridCol>
                <a:gridCol w="970496">
                  <a:extLst>
                    <a:ext uri="{9D8B030D-6E8A-4147-A177-3AD203B41FA5}">
                      <a16:colId xmlns:a16="http://schemas.microsoft.com/office/drawing/2014/main" val="476809112"/>
                    </a:ext>
                  </a:extLst>
                </a:gridCol>
                <a:gridCol w="970496">
                  <a:extLst>
                    <a:ext uri="{9D8B030D-6E8A-4147-A177-3AD203B41FA5}">
                      <a16:colId xmlns:a16="http://schemas.microsoft.com/office/drawing/2014/main" val="882091756"/>
                    </a:ext>
                  </a:extLst>
                </a:gridCol>
                <a:gridCol w="604670">
                  <a:extLst>
                    <a:ext uri="{9D8B030D-6E8A-4147-A177-3AD203B41FA5}">
                      <a16:colId xmlns:a16="http://schemas.microsoft.com/office/drawing/2014/main" val="4197830048"/>
                    </a:ext>
                  </a:extLst>
                </a:gridCol>
                <a:gridCol w="571413">
                  <a:extLst>
                    <a:ext uri="{9D8B030D-6E8A-4147-A177-3AD203B41FA5}">
                      <a16:colId xmlns:a16="http://schemas.microsoft.com/office/drawing/2014/main" val="1953419166"/>
                    </a:ext>
                  </a:extLst>
                </a:gridCol>
                <a:gridCol w="894911">
                  <a:extLst>
                    <a:ext uri="{9D8B030D-6E8A-4147-A177-3AD203B41FA5}">
                      <a16:colId xmlns:a16="http://schemas.microsoft.com/office/drawing/2014/main" val="1467120897"/>
                    </a:ext>
                  </a:extLst>
                </a:gridCol>
                <a:gridCol w="894911">
                  <a:extLst>
                    <a:ext uri="{9D8B030D-6E8A-4147-A177-3AD203B41FA5}">
                      <a16:colId xmlns:a16="http://schemas.microsoft.com/office/drawing/2014/main" val="192737279"/>
                    </a:ext>
                  </a:extLst>
                </a:gridCol>
              </a:tblGrid>
              <a:tr h="3892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Display ID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Organization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Name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Area Type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Benefit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Total Cost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SMART SCALE Request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SS 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Score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Fund Eligibile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(1) DGP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(2) HPP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456959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11663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Caroline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Paige and Marye Route 1 Intersection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19.63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7,085,483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7,085,483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27.71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DGP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7,085,483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706016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11661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Caroline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Turn Lanes at Lake Caroline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9.25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9,043,110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9,043,110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10.23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DGP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9,043,110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299418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11640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GWRC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Rt 3 Pipeline Old Plank Road to Salem Church Rd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10.81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16,803,447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16,803,447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6.43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HPP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$ 16,803,447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305972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11624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Spotsylvania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 Rte.1 Southpoint Pkwy Intersection Improvements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32.41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68,659,081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57,371,621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5.65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BOTH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$ 57,371,621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87994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11664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Caroline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Rte 207 Sidewalk improvements at Rte 1 and Welcome Way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6.95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12,689,428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12,689,428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5.48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DGP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760718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11806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Mathews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Rte. 3 and Rte. 198 Intersection and Road Segment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1.15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2,902,789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2,902,789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3.95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DGP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414132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11769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Gloucester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Rte. 17 and Belroi Road Intersection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2.12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6,370,284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6,370,284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3.33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DGP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800946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11627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Spotsylvania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Route 639 STARS Study Improvements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4.58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15,682,894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15,682,894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2.92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DGP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182214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11552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Stafford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Route 1 and Foreston Woods Dr / Coal Landing Rd Improvements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4.81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21,901,719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18,901,719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2.55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DGP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94490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11662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Caroline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Route 1 Ladysmith Road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4.14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17,564,099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17,564,099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2.36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DGP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645696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11641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GWRC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Warrenton Road Widening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7.01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32,526,091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32,526,091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2.16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HPP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069160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11756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Middlesex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Rt 17-Rt 616 Town Bridge Road Int. and Segment Improvements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1.55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7,524,673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7,524,673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2.07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DGP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102726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11625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Spotsylvania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Route 3 (Plank Road) Widening Improvements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5.40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40,685,514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26,685,514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2.02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BOTH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222901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11817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King William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Venter Road-Rt. 30 Intersection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0.84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4,844,570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4,844,570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1.74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DGP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37693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11780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Gloucester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Rte 17 Widening - Tidemill to Guinea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11.13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64,804,111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64,804,111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1.72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BOTH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463772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11620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FAMPO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Rt 208 Pipeline Study Corridor Improvements: Leavells Rd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5.43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35,750,817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31,650,817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1.71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HPP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07168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11556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Stafford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Garrisonville Road Widening Phase 1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11.54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$ 100,013,733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67,780,327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1.70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BOTH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453856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11692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Essex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Brays Fork Continuous Green-T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3.54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23,688,008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23,688,008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1.49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DGP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137607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11626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FAMPO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Rte 208 Pipeline Study Corridor Improvements - Smith Station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4.88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45,180,736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41,180,736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1.19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HPP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938330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11554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Stafford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Route 1 and I-95 / Coachman Circle Safety Improvements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3.93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40,869,875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37,378,274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1.05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DGP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115510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11637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GWRC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Enon Road/Centreport Parkway Connector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5.36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57,472,613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51,472,613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1.04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HPP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787790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11730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Fredericksburg City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Lafayette Blvd Sidewalks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1.25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13,541,373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13,541,373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0.92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DGP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629086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11553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Stafford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Route 1 and Potomac Hills LTL and Route 1 Corridor Safety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1.45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16,201,266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16,201,266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0.90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DGP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004930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11804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Westmoreland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Route 205 at Longfield Road Intersection – North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0.68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7,721,431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7,721,431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0.89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DGP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652938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11633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FAMPO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Butler Rd Widening from Castle Rock Dr to Carter St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9.22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$ 104,752,018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$ 104,752,018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0.88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HPP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47300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11623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Spotsylvania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Harrison Road / Lafayette Blvd Intersection Improvements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1.23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22,063,205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14,762,492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0.83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DGP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973481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11634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FAMPO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I-95 four-Lane Widening SB B/T Exit 130 and Exit 126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10.31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$ 147,449,966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$ 146,368,600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0.70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HPP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756977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11821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King William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Rt. 30 Bicycle/Pedestrian Improvements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1.75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25,222,042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25,222,042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0.69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DGP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360253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11639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GWRC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I-95/ Exit 136 Interchange/Centreport Parkway to Rt 1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4.45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71,639,895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71,639,895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0.62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HPP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202723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11753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Middlesex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Town Bridge Rd Roadway Improvements (RRR)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0.65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12,802,569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12,802,569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0.51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DGP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786246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11767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Gloucester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Providence Rd-Rte 17 (Turn Lane) and Multimodal Improvements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0.24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5,481,489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5,481,489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0.43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DGP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673637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11820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Lancaster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Rt 3 and Rt 794 Intersection Improvement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0.09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2,230,220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2,230,220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0.39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DGP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487782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11711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Fredericksburg City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Route 3 Intersection Improvements and VCR Trail Bridge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0.50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16,229,302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15,656,249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0.32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DGP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786408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11693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Essex County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White Oak Dr. to Teakwood Dr. Sidewalk and Crosswalks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0.46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14,314,278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14,314,278 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0.32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DGP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458" marR="5458" marT="54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704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309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0064A7-5C3F-BB90-9FF0-BC636B8CB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4100" y="1802296"/>
            <a:ext cx="7543800" cy="444610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BD95F0-22FE-DDE7-C1E3-B8402002BD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2A91D3-6B84-C791-EF67-1BA9D6ED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Scorecard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F1094D-6E40-E035-BFC2-D4F2924D389A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1400" dirty="0"/>
              <a:t>Example Project – ID 11556 (Garrisonville Rd Widening Phase 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B1EAEB-40AE-F1FF-BAE8-56F0D495C728}"/>
              </a:ext>
            </a:extLst>
          </p:cNvPr>
          <p:cNvSpPr txBox="1"/>
          <p:nvPr/>
        </p:nvSpPr>
        <p:spPr>
          <a:xfrm>
            <a:off x="3559296" y="5440680"/>
            <a:ext cx="300771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800" dirty="0"/>
              <a:t>12.5%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BE12D-2B8E-7759-DA5C-3AAD0C3329BD}"/>
              </a:ext>
            </a:extLst>
          </p:cNvPr>
          <p:cNvSpPr txBox="1"/>
          <p:nvPr/>
        </p:nvSpPr>
        <p:spPr>
          <a:xfrm>
            <a:off x="4064889" y="5440680"/>
            <a:ext cx="304800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800"/>
            </a:lvl1pPr>
          </a:lstStyle>
          <a:p>
            <a:pPr algn="ctr"/>
            <a:r>
              <a:rPr lang="en-US" dirty="0"/>
              <a:t>12.5%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AF6A22-31F4-D414-5711-B999B4F38375}"/>
              </a:ext>
            </a:extLst>
          </p:cNvPr>
          <p:cNvSpPr txBox="1"/>
          <p:nvPr/>
        </p:nvSpPr>
        <p:spPr>
          <a:xfrm>
            <a:off x="4499829" y="5440680"/>
            <a:ext cx="224571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800"/>
            </a:lvl1pPr>
          </a:lstStyle>
          <a:p>
            <a:pPr algn="ctr"/>
            <a:r>
              <a:rPr lang="en-US" dirty="0"/>
              <a:t>14%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F56CA4-D598-CAFD-61DA-A1C47691C24D}"/>
              </a:ext>
            </a:extLst>
          </p:cNvPr>
          <p:cNvSpPr txBox="1"/>
          <p:nvPr/>
        </p:nvSpPr>
        <p:spPr>
          <a:xfrm>
            <a:off x="5029200" y="5440680"/>
            <a:ext cx="173736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800"/>
            </a:lvl1pPr>
          </a:lstStyle>
          <a:p>
            <a:pPr algn="ctr"/>
            <a:r>
              <a:rPr lang="en-US" dirty="0"/>
              <a:t>6%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8D6FD4-E2A1-8475-B30E-B261FDD35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033415"/>
            <a:ext cx="7543800" cy="6476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9C062D-17B3-80FF-A335-F0FAB36291DD}"/>
              </a:ext>
            </a:extLst>
          </p:cNvPr>
          <p:cNvSpPr txBox="1"/>
          <p:nvPr/>
        </p:nvSpPr>
        <p:spPr>
          <a:xfrm>
            <a:off x="5395450" y="5440680"/>
            <a:ext cx="224571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800"/>
            </a:lvl1pPr>
          </a:lstStyle>
          <a:p>
            <a:pPr algn="ctr"/>
            <a:r>
              <a:rPr lang="en-US" dirty="0"/>
              <a:t>15%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64618B-999E-7473-F1DF-12CF79A5A2BD}"/>
              </a:ext>
            </a:extLst>
          </p:cNvPr>
          <p:cNvSpPr txBox="1"/>
          <p:nvPr/>
        </p:nvSpPr>
        <p:spPr>
          <a:xfrm>
            <a:off x="5905072" y="5440680"/>
            <a:ext cx="173736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800"/>
            </a:lvl1pPr>
          </a:lstStyle>
          <a:p>
            <a:pPr algn="ctr"/>
            <a:r>
              <a:rPr lang="en-US" dirty="0"/>
              <a:t>5%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5ACAD9-3427-0DEF-074E-FE2716F2D5B4}"/>
              </a:ext>
            </a:extLst>
          </p:cNvPr>
          <p:cNvSpPr txBox="1"/>
          <p:nvPr/>
        </p:nvSpPr>
        <p:spPr>
          <a:xfrm>
            <a:off x="6398245" y="5440679"/>
            <a:ext cx="173736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800"/>
            </a:lvl1pPr>
          </a:lstStyle>
          <a:p>
            <a:pPr algn="ctr"/>
            <a:r>
              <a:rPr lang="en-US" dirty="0"/>
              <a:t>5%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9CEBAB-F7A8-C42B-548A-67A45F08DFE5}"/>
              </a:ext>
            </a:extLst>
          </p:cNvPr>
          <p:cNvSpPr txBox="1"/>
          <p:nvPr/>
        </p:nvSpPr>
        <p:spPr>
          <a:xfrm>
            <a:off x="6744746" y="5440679"/>
            <a:ext cx="224571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800"/>
            </a:lvl1pPr>
          </a:lstStyle>
          <a:p>
            <a:pPr algn="ctr"/>
            <a:r>
              <a:rPr lang="en-US" dirty="0"/>
              <a:t>12%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EACB23-2DD4-1544-9C79-678AB7222BCC}"/>
              </a:ext>
            </a:extLst>
          </p:cNvPr>
          <p:cNvSpPr txBox="1"/>
          <p:nvPr/>
        </p:nvSpPr>
        <p:spPr>
          <a:xfrm>
            <a:off x="7254368" y="5440679"/>
            <a:ext cx="173736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800"/>
            </a:lvl1pPr>
          </a:lstStyle>
          <a:p>
            <a:pPr algn="ctr"/>
            <a:r>
              <a:rPr lang="en-US" dirty="0"/>
              <a:t>4%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753AC5-6DDF-BD6A-B799-7F99FA1754F7}"/>
              </a:ext>
            </a:extLst>
          </p:cNvPr>
          <p:cNvSpPr txBox="1"/>
          <p:nvPr/>
        </p:nvSpPr>
        <p:spPr>
          <a:xfrm>
            <a:off x="7747541" y="5440678"/>
            <a:ext cx="173736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800"/>
            </a:lvl1pPr>
          </a:lstStyle>
          <a:p>
            <a:pPr algn="ctr"/>
            <a:r>
              <a:rPr lang="en-US" dirty="0"/>
              <a:t>4%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E03AA6-D013-33F9-87BC-41967CAF3E5F}"/>
              </a:ext>
            </a:extLst>
          </p:cNvPr>
          <p:cNvSpPr txBox="1"/>
          <p:nvPr/>
        </p:nvSpPr>
        <p:spPr>
          <a:xfrm>
            <a:off x="8144877" y="5440678"/>
            <a:ext cx="224571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800"/>
            </a:lvl1pPr>
          </a:lstStyle>
          <a:p>
            <a:pPr algn="ctr"/>
            <a:r>
              <a:rPr lang="en-US" dirty="0"/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3937212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400" y="320040"/>
            <a:ext cx="11404600" cy="1143000"/>
          </a:xfrm>
        </p:spPr>
        <p:txBody>
          <a:bodyPr/>
          <a:lstStyle/>
          <a:p>
            <a:r>
              <a:rPr lang="en-US" sz="3200" dirty="0">
                <a:latin typeface="Aptos Display" panose="020B0004020202020204" pitchFamily="34" charset="0"/>
              </a:rPr>
              <a:t>Next Steps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Aptos Display" panose="020B0004020202020204" pitchFamily="34" charset="0"/>
              </a:rPr>
              <a:t>February to May </a:t>
            </a:r>
            <a:r>
              <a:rPr lang="en-US" sz="2400" b="0" dirty="0">
                <a:latin typeface="Aptos Display" panose="020B0004020202020204" pitchFamily="34" charset="0"/>
              </a:rPr>
              <a:t>– Board to consider potential revisions to staff-recommended funding scenario </a:t>
            </a:r>
          </a:p>
          <a:p>
            <a:r>
              <a:rPr lang="en-US" sz="2400" dirty="0">
                <a:latin typeface="Aptos Display" panose="020B0004020202020204" pitchFamily="34" charset="0"/>
              </a:rPr>
              <a:t>May 6 </a:t>
            </a:r>
            <a:r>
              <a:rPr lang="en-US" sz="2400" b="0" dirty="0">
                <a:latin typeface="Aptos Display" panose="020B0004020202020204" pitchFamily="34" charset="0"/>
              </a:rPr>
              <a:t>–  Fredericksburg FY2026-2031 Six-Year Improvement Program Spring Meetings</a:t>
            </a:r>
          </a:p>
          <a:p>
            <a:r>
              <a:rPr lang="en-US" sz="2400" dirty="0">
                <a:latin typeface="Aptos Display" panose="020B0004020202020204" pitchFamily="34" charset="0"/>
              </a:rPr>
              <a:t>May CTB meeting </a:t>
            </a:r>
            <a:r>
              <a:rPr lang="en-US" sz="2400" b="0" dirty="0">
                <a:latin typeface="Aptos Display" panose="020B0004020202020204" pitchFamily="34" charset="0"/>
              </a:rPr>
              <a:t>– Consensus funding scenario developed</a:t>
            </a:r>
          </a:p>
          <a:p>
            <a:r>
              <a:rPr lang="en-US" sz="2400" dirty="0">
                <a:latin typeface="Aptos Display" panose="020B0004020202020204" pitchFamily="34" charset="0"/>
              </a:rPr>
              <a:t>June CTB meeting </a:t>
            </a:r>
            <a:r>
              <a:rPr lang="en-US" sz="2400" b="0" dirty="0">
                <a:latin typeface="Aptos Display" panose="020B0004020202020204" pitchFamily="34" charset="0"/>
              </a:rPr>
              <a:t>– Adoption of Six-Year Improvement Program and SS Round 6 projects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2239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A60B08-3A1C-0119-F2CB-1EFB8B512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Aptos Display" panose="020B0004020202020204" pitchFamily="34" charset="0"/>
              </a:rPr>
              <a:t>Brooke Jackson, P.E. – SMART SCALE Program Manager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b="0" dirty="0">
                <a:latin typeface="Aptos Display" panose="020B0004020202020204" pitchFamily="34" charset="0"/>
              </a:rPr>
              <a:t>Brooke.Jackson@oipi.virginia.gov</a:t>
            </a:r>
          </a:p>
          <a:p>
            <a:r>
              <a:rPr lang="en-US" sz="2400" dirty="0">
                <a:latin typeface="Aptos Display" panose="020B0004020202020204" pitchFamily="34" charset="0"/>
              </a:rPr>
              <a:t>Email -  SmartPortal@CTB.Virginia.gov</a:t>
            </a:r>
          </a:p>
          <a:p>
            <a:r>
              <a:rPr lang="en-US" sz="2400" dirty="0">
                <a:solidFill>
                  <a:srgbClr val="003456"/>
                </a:solidFill>
                <a:latin typeface="Aptos Display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Form</a:t>
            </a:r>
            <a:endParaRPr lang="en-US" sz="2400" dirty="0">
              <a:solidFill>
                <a:srgbClr val="003456"/>
              </a:solidFill>
              <a:latin typeface="Aptos Display" panose="020B00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268619-F14B-62F3-2518-19F04DB9F3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9FC88B-5B9A-224A-46B3-5DBCFF0C4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12746446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5D180BBF-EA53-AEE5-0F5B-D50591CFFC1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Demand Flow Rate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): Variables</a:t>
                </a:r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5D180BBF-EA53-AEE5-0F5B-D50591CFFC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E30B40B-63EB-9170-73B0-F52D1894C9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𝑃𝐻𝐹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𝐻𝑉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𝑝𝑜𝑝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</m:oMath>
                </a14:m>
                <a:r>
                  <a:rPr lang="en-US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peak hour volume—interim year peak hour volumes from provided study, scaled down to SMART SCALE Round 6 analysis year of 2030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direction distribution factor (d-factor)—</a:t>
                </a:r>
                <a:r>
                  <a:rPr lang="en-US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P4P “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AADT</a:t>
                </a:r>
                <a:r>
                  <a:rPr lang="en-US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or “Traffic Forecast” layer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𝑃𝐻𝐹</m:t>
                    </m:r>
                  </m:oMath>
                </a14:m>
                <a:r>
                  <a:rPr lang="en-US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peak hour factor—not available on P4P, assumed value of 1.0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𝐻𝑉</m:t>
                        </m:r>
                      </m:sub>
                    </m:sSub>
                  </m:oMath>
                </a14:m>
                <a:r>
                  <a:rPr lang="en-US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adjustment factor for presence of heavy vehicles—from Highway Capacity Manual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𝑝𝑜𝑝</m:t>
                        </m:r>
                      </m:sub>
                    </m:sSub>
                  </m:oMath>
                </a14:m>
                <a:r>
                  <a:rPr lang="en-US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adjustment factor for atypical driver populations—default value of 1.0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number of travel lanes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E30B40B-63EB-9170-73B0-F52D1894C9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687BB56E-9A5A-D47F-C9DD-12DB966BBCDE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1400" dirty="0"/>
              <a:t>Appendix -  C.1 Throughput (BPR) Highway calculations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77444E-1637-F852-404C-A2FF5360A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06400" y="6523033"/>
            <a:ext cx="1117600" cy="228600"/>
          </a:xfrm>
        </p:spPr>
        <p:txBody>
          <a:bodyPr/>
          <a:lstStyle/>
          <a:p>
            <a:fld id="{2D053006-FB26-45B1-80AA-6376C0DF0BE0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6629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63FA01-B229-1826-5CF6-56B7BF9F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Pathways for Planning (P4P) Layer Screenshot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*Study volumes were used for the official score. AADT volumes were used in this BPR example to demonstrate the exploratory calculations that can be done using P4P data.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8EDC48-F54B-7EB8-4C68-E4BAAB33FC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70"/>
          <a:stretch/>
        </p:blipFill>
        <p:spPr>
          <a:xfrm>
            <a:off x="1714500" y="1718839"/>
            <a:ext cx="8763000" cy="45295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F352F4-6953-4F79-CBE7-C62A0D72F13A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1400" dirty="0"/>
              <a:t>Appendix -  C.1 Throughput (BPR) Highway calculations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522E68-43F4-1857-0C84-1B0A9B111F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06400" y="6523033"/>
            <a:ext cx="1117600" cy="228600"/>
          </a:xfrm>
        </p:spPr>
        <p:txBody>
          <a:bodyPr/>
          <a:lstStyle/>
          <a:p>
            <a:fld id="{2D053006-FB26-45B1-80AA-6376C0DF0BE0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4735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22E59-FBA8-569F-3774-09476CB04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9CAC2485-59D0-8874-638C-D136CC628F0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Demand Flow Rate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):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Garrisonville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Rd Inputs</a:t>
                </a:r>
                <a:b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Peak Direction, Wolverine Wy to Dun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Rovin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Ln</a:t>
                </a:r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9CAC2485-59D0-8874-638C-D136CC628F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122" b="-8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5805711-8FA0-F012-0877-94E1AE23F6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𝑃𝐻𝐹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𝐻𝑉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𝑝𝑜𝑝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=3,495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=0.5922</m:t>
                    </m:r>
                  </m:oMath>
                </a14:m>
                <a:endParaRPr lang="en-US" sz="2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𝑃𝐻𝐹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=1.0</m:t>
                    </m:r>
                  </m:oMath>
                </a14:m>
                <a:endParaRPr lang="en-US" sz="2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𝑝𝑜𝑝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=1.0</m:t>
                    </m:r>
                  </m:oMath>
                </a14:m>
                <a:endParaRPr lang="en-US" sz="2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in No Improvement condition, 3 in Improvement condition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𝐻𝑉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−1)</m:t>
                        </m:r>
                      </m:den>
                    </m:f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1+0.02(2−1)</m:t>
                        </m:r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=0.98</m:t>
                    </m:r>
                  </m:oMath>
                </a14:m>
                <a:endParaRPr lang="en-US" sz="2000" b="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Proportion of heavy vehicles—not available on P4P, assumed value of 2%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Passenger car equivalent of one heavy vehicle—2.0 (from SMART SCALE Congestion Scoring User Manual)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5805711-8FA0-F012-0877-94E1AE23F6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b="-7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E0797F6D-6076-E8C7-E1F3-B76247F0B81B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1400" dirty="0"/>
              <a:t>Appendix a) C.1 Calculation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41E233-A73A-6D07-5577-05F7E6FC4F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06400" y="6523033"/>
            <a:ext cx="1117600" cy="228600"/>
          </a:xfrm>
        </p:spPr>
        <p:txBody>
          <a:bodyPr/>
          <a:lstStyle/>
          <a:p>
            <a:fld id="{2D053006-FB26-45B1-80AA-6376C0DF0BE0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7569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84606-E183-11E9-2F45-7D3254B1D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9BD9DD32-2463-EC15-6BCC-B4F3E163C91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Demand Flow Rate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): Calculation</a:t>
                </a:r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9BD9DD32-2463-EC15-6BCC-B4F3E163C9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6536DE8-1D61-925D-A9B2-811A017019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Improvement</a:t>
                </a:r>
              </a:p>
              <a:p>
                <a:pPr marL="0" indent="0">
                  <a:buNone/>
                </a:pPr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𝑃𝐻𝐹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𝐻𝑉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𝑝𝑜𝑝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3,495∗0.5922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1.0∗0.98∗1.0∗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=1,056</m:t>
                      </m:r>
                    </m:oMath>
                  </m:oMathPara>
                </a14:m>
                <a:endParaRPr lang="en-US" sz="2000" b="0" dirty="0"/>
              </a:p>
              <a:p>
                <a:pPr marL="0" indent="0">
                  <a:buNone/>
                </a:pPr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Improvement</a:t>
                </a:r>
              </a:p>
              <a:p>
                <a:pPr marL="0" indent="0">
                  <a:buNone/>
                </a:pPr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𝑃𝐻𝐹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𝐻𝑉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𝑝𝑜𝑝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3,495∗0.5922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1.0∗0.98∗1.0∗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=704</m:t>
                      </m:r>
                    </m:oMath>
                  </m:oMathPara>
                </a14:m>
                <a:endParaRPr lang="en-US" sz="2000" b="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6536DE8-1D61-925D-A9B2-811A017019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88" t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635EC439-D50B-B731-EE74-4681A349ADD3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1400" dirty="0"/>
              <a:t>Appendix -  C.1 Throughput (BPR) Highway calculations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B56743-CECA-EA4D-7DF3-B412990056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06400" y="6523033"/>
            <a:ext cx="1117600" cy="228600"/>
          </a:xfrm>
        </p:spPr>
        <p:txBody>
          <a:bodyPr/>
          <a:lstStyle/>
          <a:p>
            <a:fld id="{2D053006-FB26-45B1-80AA-6376C0DF0BE0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7030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DEA37-8E89-E6EB-7BD2-9E3FA7B06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71C6EBDD-2CE8-6853-E1E7-29774EC2435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Person Throughput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71C6EBDD-2CE8-6853-E1E7-29774EC243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F30E7FB-373A-79AF-6538-57A61D97E6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</m:fun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𝑃𝐻𝐹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𝐻𝑉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𝑝𝑜𝑝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en-US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number of persons per trip—default value of 1.20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roadway segment capacity, based on facility type—from SMART SCALE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Congestion Scoring User </a:t>
                </a:r>
                <a:r>
                  <a:rPr lang="en-US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Manual; value of 900 based on functional classification of Major Collector</a:t>
                </a:r>
              </a:p>
              <a:p>
                <a:pPr marL="0" indent="0">
                  <a:buNone/>
                </a:pP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Improvement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1056, 900</m:t>
                              </m:r>
                            </m:e>
                          </m:d>
                        </m:e>
                      </m:func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∗1.0∗0.98∗1.0∗1.20=2,117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persons</m:t>
                      </m:r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Improvement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704,900</m:t>
                              </m:r>
                            </m:e>
                          </m:d>
                        </m:e>
                      </m:func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∗1.0∗0.98∗1.0∗1.20=2,484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persons</m:t>
                      </m:r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F30E7FB-373A-79AF-6538-57A61D97E6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CE60EDDF-3498-DBAB-AF37-6A9640CE2AB6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1400" dirty="0"/>
              <a:t>Appendix -  C.1 Throughput (BPR) Highway calculations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BD00F3-B9DE-9D5D-6E50-F14EB7D8E3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06400" y="6523033"/>
            <a:ext cx="1117600" cy="228600"/>
          </a:xfrm>
        </p:spPr>
        <p:txBody>
          <a:bodyPr/>
          <a:lstStyle/>
          <a:p>
            <a:fld id="{2D053006-FB26-45B1-80AA-6376C0DF0BE0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4994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19D07-F0BA-A201-5737-C63B8BD90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BF7D0546-CDC5-9544-68AE-6F012E42D05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Free-Flow Speed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𝐹𝐹𝑆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): Variables</a:t>
                </a:r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BF7D0546-CDC5-9544-68AE-6F012E42D0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0E674AD1-A2DF-785F-C5DE-86FF3C66FE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𝐹𝐹𝑆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𝐵𝐹𝐹𝑆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𝐿𝑊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𝑇𝐿𝐶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  <a:defRPr/>
                </a:pP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lvl="1"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𝐵𝐹𝐹𝑆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base free-flow segment speed—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SMART SCALE Congestion Scoring User Manual; value of posted speed limit plus 7 mph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𝐿𝑊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adjustment factor for lane width—from Highway Capacity Manual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𝑇𝐿𝐶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adjustment factor for 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 lateral clearance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—from Highway Capacity Manual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𝑀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adjustment factor for 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median type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—from Highway Capacity Manual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𝐴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adjustment factor for 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access point density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—from Highway Capacity Manual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0E674AD1-A2DF-785F-C5DE-86FF3C66FE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35F508F0-6978-BB20-F06E-B28FFEC4C279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1400" dirty="0"/>
              <a:t>Appendix -  C.2 Delay (BPR) Highway calculations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66BAF5-70BE-3997-C363-F91D9A9B02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06400" y="6523033"/>
            <a:ext cx="1117600" cy="228600"/>
          </a:xfrm>
        </p:spPr>
        <p:txBody>
          <a:bodyPr/>
          <a:lstStyle/>
          <a:p>
            <a:fld id="{2D053006-FB26-45B1-80AA-6376C0DF0BE0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069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CA281-26C5-7CD9-D0B2-311D635E1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11D2883D-E04A-AACB-8BB3-90600FAB2D0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Free-Flow Speed (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𝐹𝐹𝑆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):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Garrisonville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Rd Inputs</a:t>
                </a:r>
                <a:b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Peak Direction, Wolverine Wy to Dun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Rovin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Ln</a:t>
                </a:r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11D2883D-E04A-AACB-8BB3-90600FAB2D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657" t="-11230" b="-21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033B2EF6-E0AE-0932-DE02-BC4D14FD48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𝐹𝐹𝑆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𝐵𝐹𝐹𝑆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𝐿𝑊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𝑇𝐿𝐶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  <a:defRPr/>
                </a:pP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lvl="1"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𝐵𝐹𝐹𝑆</m:t>
                    </m:r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=47 </m:t>
                    </m:r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mph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𝐿𝑊</m:t>
                        </m:r>
                      </m:sub>
                    </m:sSub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=1.9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(11-foot lanes)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𝑇𝐿𝐶</m:t>
                        </m:r>
                      </m:sub>
                    </m:sSub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=0.0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(12-foot total lateral clearance)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𝑀</m:t>
                        </m:r>
                      </m:sub>
                    </m:sSub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=0.0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segment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has 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divided median)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𝐴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=0.75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segment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has an average of 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access points per mile)</a:t>
                </a:r>
              </a:p>
              <a:p>
                <a:pPr marL="457200" marR="0" lvl="1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marR="0" lvl="1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𝐹𝐹𝑆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=47−1.9−0.0−0.0−0.75=44.35 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mph</m:t>
                      </m:r>
                    </m:oMath>
                  </m:oMathPara>
                </a14:m>
                <a:endParaRPr kumimoji="0" lang="en-US" sz="2000" b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033B2EF6-E0AE-0932-DE02-BC4D14FD48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03DC0878-C9F8-5EB3-7DBB-CFAD7109CCB4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1400" dirty="0"/>
              <a:t>Appendix -  C.2 Delay (BPR) Highway calculations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3CC456-F748-290A-F5A1-1489995A5A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06400" y="6523033"/>
            <a:ext cx="1117600" cy="228600"/>
          </a:xfrm>
        </p:spPr>
        <p:txBody>
          <a:bodyPr/>
          <a:lstStyle/>
          <a:p>
            <a:fld id="{2D053006-FB26-45B1-80AA-6376C0DF0BE0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393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4ABC06-9BB1-11AB-A465-4CC7A81F55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454F79-FC19-706D-7E65-D61E1B9D0577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400" dirty="0"/>
              <a:t>SMART SCALE FY 2026 (Round 6) Overview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87BBDFB-06B3-0C77-0AD0-4D85106074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726984"/>
              </p:ext>
            </p:extLst>
          </p:nvPr>
        </p:nvGraphicFramePr>
        <p:xfrm>
          <a:off x="533400" y="2743200"/>
          <a:ext cx="5397499" cy="2286000"/>
        </p:xfrm>
        <a:graphic>
          <a:graphicData uri="http://schemas.openxmlformats.org/drawingml/2006/table">
            <a:tbl>
              <a:tblPr/>
              <a:tblGrid>
                <a:gridCol w="1093445">
                  <a:extLst>
                    <a:ext uri="{9D8B030D-6E8A-4147-A177-3AD203B41FA5}">
                      <a16:colId xmlns:a16="http://schemas.microsoft.com/office/drawing/2014/main" val="3039253470"/>
                    </a:ext>
                  </a:extLst>
                </a:gridCol>
                <a:gridCol w="469072">
                  <a:extLst>
                    <a:ext uri="{9D8B030D-6E8A-4147-A177-3AD203B41FA5}">
                      <a16:colId xmlns:a16="http://schemas.microsoft.com/office/drawing/2014/main" val="2654247657"/>
                    </a:ext>
                  </a:extLst>
                </a:gridCol>
                <a:gridCol w="557816">
                  <a:extLst>
                    <a:ext uri="{9D8B030D-6E8A-4147-A177-3AD203B41FA5}">
                      <a16:colId xmlns:a16="http://schemas.microsoft.com/office/drawing/2014/main" val="3641070299"/>
                    </a:ext>
                  </a:extLst>
                </a:gridCol>
                <a:gridCol w="599018">
                  <a:extLst>
                    <a:ext uri="{9D8B030D-6E8A-4147-A177-3AD203B41FA5}">
                      <a16:colId xmlns:a16="http://schemas.microsoft.com/office/drawing/2014/main" val="2776709744"/>
                    </a:ext>
                  </a:extLst>
                </a:gridCol>
                <a:gridCol w="380329">
                  <a:extLst>
                    <a:ext uri="{9D8B030D-6E8A-4147-A177-3AD203B41FA5}">
                      <a16:colId xmlns:a16="http://schemas.microsoft.com/office/drawing/2014/main" val="2011757082"/>
                    </a:ext>
                  </a:extLst>
                </a:gridCol>
                <a:gridCol w="304263">
                  <a:extLst>
                    <a:ext uri="{9D8B030D-6E8A-4147-A177-3AD203B41FA5}">
                      <a16:colId xmlns:a16="http://schemas.microsoft.com/office/drawing/2014/main" val="197642327"/>
                    </a:ext>
                  </a:extLst>
                </a:gridCol>
                <a:gridCol w="304263">
                  <a:extLst>
                    <a:ext uri="{9D8B030D-6E8A-4147-A177-3AD203B41FA5}">
                      <a16:colId xmlns:a16="http://schemas.microsoft.com/office/drawing/2014/main" val="3120950229"/>
                    </a:ext>
                  </a:extLst>
                </a:gridCol>
                <a:gridCol w="304263">
                  <a:extLst>
                    <a:ext uri="{9D8B030D-6E8A-4147-A177-3AD203B41FA5}">
                      <a16:colId xmlns:a16="http://schemas.microsoft.com/office/drawing/2014/main" val="1765652236"/>
                    </a:ext>
                  </a:extLst>
                </a:gridCol>
                <a:gridCol w="304263">
                  <a:extLst>
                    <a:ext uri="{9D8B030D-6E8A-4147-A177-3AD203B41FA5}">
                      <a16:colId xmlns:a16="http://schemas.microsoft.com/office/drawing/2014/main" val="70783391"/>
                    </a:ext>
                  </a:extLst>
                </a:gridCol>
                <a:gridCol w="329618">
                  <a:extLst>
                    <a:ext uri="{9D8B030D-6E8A-4147-A177-3AD203B41FA5}">
                      <a16:colId xmlns:a16="http://schemas.microsoft.com/office/drawing/2014/main" val="2675447225"/>
                    </a:ext>
                  </a:extLst>
                </a:gridCol>
                <a:gridCol w="751149">
                  <a:extLst>
                    <a:ext uri="{9D8B030D-6E8A-4147-A177-3AD203B41FA5}">
                      <a16:colId xmlns:a16="http://schemas.microsoft.com/office/drawing/2014/main" val="356396141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7225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District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#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Ave Req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Ave Cost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Acc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Env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EcD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LUM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Ave Benefit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1682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Bristol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14.5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14.5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C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B8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0451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Culpeper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33.0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33.0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1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4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C3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5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CC1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10.55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C7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8408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Fredericksburg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29.5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32.1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B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E7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C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E3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B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7890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Hampton Roads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20.9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23.3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ECF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6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C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2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7992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Lynchburg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24.6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24.6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8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46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8F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5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7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2325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Northern Virginia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57.8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81.1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6CD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3065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Richmond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33.7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39.6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D1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CD8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CC6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7D2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8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11.66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7139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Salem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36.5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37.2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7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A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A7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A7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1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8999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Staunton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14.0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15.3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D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2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9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C6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F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2073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Grand 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30.3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34.5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4927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9FDC3DF-9EAA-3F12-D9D1-0C2FC3B55D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680865"/>
              </p:ext>
            </p:extLst>
          </p:nvPr>
        </p:nvGraphicFramePr>
        <p:xfrm>
          <a:off x="6375860" y="2743200"/>
          <a:ext cx="5397499" cy="2286000"/>
        </p:xfrm>
        <a:graphic>
          <a:graphicData uri="http://schemas.openxmlformats.org/drawingml/2006/table">
            <a:tbl>
              <a:tblPr/>
              <a:tblGrid>
                <a:gridCol w="1093445">
                  <a:extLst>
                    <a:ext uri="{9D8B030D-6E8A-4147-A177-3AD203B41FA5}">
                      <a16:colId xmlns:a16="http://schemas.microsoft.com/office/drawing/2014/main" val="1682242239"/>
                    </a:ext>
                  </a:extLst>
                </a:gridCol>
                <a:gridCol w="469072">
                  <a:extLst>
                    <a:ext uri="{9D8B030D-6E8A-4147-A177-3AD203B41FA5}">
                      <a16:colId xmlns:a16="http://schemas.microsoft.com/office/drawing/2014/main" val="3675294470"/>
                    </a:ext>
                  </a:extLst>
                </a:gridCol>
                <a:gridCol w="557816">
                  <a:extLst>
                    <a:ext uri="{9D8B030D-6E8A-4147-A177-3AD203B41FA5}">
                      <a16:colId xmlns:a16="http://schemas.microsoft.com/office/drawing/2014/main" val="4019021736"/>
                    </a:ext>
                  </a:extLst>
                </a:gridCol>
                <a:gridCol w="599018">
                  <a:extLst>
                    <a:ext uri="{9D8B030D-6E8A-4147-A177-3AD203B41FA5}">
                      <a16:colId xmlns:a16="http://schemas.microsoft.com/office/drawing/2014/main" val="2688764433"/>
                    </a:ext>
                  </a:extLst>
                </a:gridCol>
                <a:gridCol w="380329">
                  <a:extLst>
                    <a:ext uri="{9D8B030D-6E8A-4147-A177-3AD203B41FA5}">
                      <a16:colId xmlns:a16="http://schemas.microsoft.com/office/drawing/2014/main" val="415393085"/>
                    </a:ext>
                  </a:extLst>
                </a:gridCol>
                <a:gridCol w="304263">
                  <a:extLst>
                    <a:ext uri="{9D8B030D-6E8A-4147-A177-3AD203B41FA5}">
                      <a16:colId xmlns:a16="http://schemas.microsoft.com/office/drawing/2014/main" val="3592663185"/>
                    </a:ext>
                  </a:extLst>
                </a:gridCol>
                <a:gridCol w="304263">
                  <a:extLst>
                    <a:ext uri="{9D8B030D-6E8A-4147-A177-3AD203B41FA5}">
                      <a16:colId xmlns:a16="http://schemas.microsoft.com/office/drawing/2014/main" val="1158789710"/>
                    </a:ext>
                  </a:extLst>
                </a:gridCol>
                <a:gridCol w="304263">
                  <a:extLst>
                    <a:ext uri="{9D8B030D-6E8A-4147-A177-3AD203B41FA5}">
                      <a16:colId xmlns:a16="http://schemas.microsoft.com/office/drawing/2014/main" val="2231798314"/>
                    </a:ext>
                  </a:extLst>
                </a:gridCol>
                <a:gridCol w="304263">
                  <a:extLst>
                    <a:ext uri="{9D8B030D-6E8A-4147-A177-3AD203B41FA5}">
                      <a16:colId xmlns:a16="http://schemas.microsoft.com/office/drawing/2014/main" val="4008274910"/>
                    </a:ext>
                  </a:extLst>
                </a:gridCol>
                <a:gridCol w="329618">
                  <a:extLst>
                    <a:ext uri="{9D8B030D-6E8A-4147-A177-3AD203B41FA5}">
                      <a16:colId xmlns:a16="http://schemas.microsoft.com/office/drawing/2014/main" val="4015155897"/>
                    </a:ext>
                  </a:extLst>
                </a:gridCol>
                <a:gridCol w="751149">
                  <a:extLst>
                    <a:ext uri="{9D8B030D-6E8A-4147-A177-3AD203B41FA5}">
                      <a16:colId xmlns:a16="http://schemas.microsoft.com/office/drawing/2014/main" val="83517627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44366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District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#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Ave Req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Ave Cost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Acc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Env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EcD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LUM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Ave Benefit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9539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Bristol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 9.1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   9.1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C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CC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E6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95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0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C4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87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5703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Culpeper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23.4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23.4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3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5DF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1C7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AC0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15.74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5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0229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Fredericksburg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22.6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25.4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D7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18.02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4C8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9084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Hampton Roads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12.7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12.8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CCA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97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D3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3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57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11.53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966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Lynchburg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20.6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20.6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87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E6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0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77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D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1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255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Northern Virginia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22.2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23.3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CE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D2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06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14.79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DA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8102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Richmond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24.2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28.7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0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E4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19.76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619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Salem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18.0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18.0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3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8130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Staunton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11.7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12.7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86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1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D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D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10.31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2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5453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Grand 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18.6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20.2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13.56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30787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AEB9AA7-3589-CC37-14F9-7CA0DC619421}"/>
              </a:ext>
            </a:extLst>
          </p:cNvPr>
          <p:cNvSpPr txBox="1"/>
          <p:nvPr/>
        </p:nvSpPr>
        <p:spPr>
          <a:xfrm>
            <a:off x="533401" y="2075636"/>
            <a:ext cx="5397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Round 6 Applications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445FFA-9C55-61F8-D63B-9A28AB699CCC}"/>
              </a:ext>
            </a:extLst>
          </p:cNvPr>
          <p:cNvSpPr txBox="1"/>
          <p:nvPr/>
        </p:nvSpPr>
        <p:spPr>
          <a:xfrm>
            <a:off x="6375860" y="2075636"/>
            <a:ext cx="539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Round 6 Funded Applications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D323C15-3BDD-C36E-622A-FC4EBA5EBD33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Statewide Comparison Benefit and Cost</a:t>
            </a:r>
          </a:p>
        </p:txBody>
      </p:sp>
    </p:spTree>
    <p:extLst>
      <p:ext uri="{BB962C8B-B14F-4D97-AF65-F5344CB8AC3E}">
        <p14:creationId xmlns:p14="http://schemas.microsoft.com/office/powerpoint/2010/main" val="34511203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FECE6-5D25-42DE-2333-B7871D24E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212763F7-29B2-3EA1-BC11-DC1EF1C9D3E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Average Segment Speed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212763F7-29B2-3EA1-BC11-DC1EF1C9D3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A079FEA-1B34-A5FD-1981-38194A509B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𝐹𝐹𝑆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den>
                              </m:f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marL="457200" lvl="1" indent="0">
                  <a:buNone/>
                </a:pPr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𝐹𝐹𝑆</m:t>
                    </m:r>
                  </m:oMath>
                </a14:m>
                <a:r>
                  <a:rPr lang="en-US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free-flow segment speed</a:t>
                </a:r>
                <a:r>
                  <a:rPr lang="en-US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—calculated from methods in Highway Capacity Manual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parameter—default value of 0.2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parameter—default value of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  <a:p>
                <a:pPr marL="0" indent="0">
                  <a:buNone/>
                </a:pP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Improvement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44.35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0.2(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𝟎𝟓𝟔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900</m:t>
                                  </m:r>
                                </m:den>
                              </m:f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=22.30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mph</m:t>
                      </m:r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Improvement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44.35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0.2(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𝟕𝟎𝟒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900</m:t>
                                  </m:r>
                                </m:den>
                              </m:f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=43.60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mph</m:t>
                      </m:r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A079FEA-1B34-A5FD-1981-38194A509B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88" b="-3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E21A43DC-4C9E-5ED5-6F50-A7379BE16D9C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1400" dirty="0"/>
              <a:t>Appendix a) C.1 Calculation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AA2BFD-4497-FC46-527B-6C7CA67899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06400" y="6523033"/>
            <a:ext cx="1117600" cy="228600"/>
          </a:xfrm>
        </p:spPr>
        <p:txBody>
          <a:bodyPr/>
          <a:lstStyle/>
          <a:p>
            <a:fld id="{2D053006-FB26-45B1-80AA-6376C0DF0BE0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2355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86ABD-F174-E5DE-ABA1-D28A31F12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1CF347E4-3774-92A5-975F-CF3F9BD864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Person Hours of Delay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1CF347E4-3774-92A5-975F-CF3F9BD864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04A6728-CDD6-6B2F-0469-E2E661DBFF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𝐹𝐹𝑆</m:t>
                              </m:r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roadway segment length—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measured from Google Maps (0.34 miles)</a:t>
                </a:r>
              </a:p>
              <a:p>
                <a:pPr marL="0" indent="0">
                  <a:buNone/>
                </a:pP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Improvement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0.34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22.30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0.34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40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∗3,495∗0.5922∗1.20=16.76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person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–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hours</m:t>
                      </m:r>
                    </m:oMath>
                  </m:oMathPara>
                </a14:m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Improvement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person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–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hour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∗∗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endParaRPr lang="en-US" sz="2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r>
                  <a:rPr lang="en-US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*if FFS &gt; speed limit, set FFS equal to speed limit</a:t>
                </a:r>
              </a:p>
              <a:p>
                <a:pPr marL="457200" lvl="1" indent="0">
                  <a:buNone/>
                </a:pPr>
                <a:r>
                  <a:rPr lang="en-US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**if S &gt; speed limit, D=0</a:t>
                </a:r>
              </a:p>
              <a:p>
                <a:pPr marL="0" indent="0">
                  <a:buNone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04A6728-CDD6-6B2F-0469-E2E661DBFF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F3DA1A91-1AEE-FF46-2699-0D33F800A98D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1400" dirty="0"/>
              <a:t>Appendix -  C.2 Delay (BPR) Highway calculations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A84F6E-00EE-298A-B593-A4AD46CDE6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06400" y="6523033"/>
            <a:ext cx="1117600" cy="228600"/>
          </a:xfrm>
        </p:spPr>
        <p:txBody>
          <a:bodyPr/>
          <a:lstStyle/>
          <a:p>
            <a:fld id="{2D053006-FB26-45B1-80AA-6376C0DF0BE0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1253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54554-188C-70AF-1326-E82BEA0C9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B17CD6-759B-BB35-0F89-71D028F08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BPR C.1 and C.2 Measure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3414B6C-5BF5-F514-4474-8DF2B9ED3F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4919" y="2531752"/>
                <a:ext cx="10515600" cy="555625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.1=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𝐼𝑚𝑝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𝑁𝑜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𝐼𝑚𝑝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=2,484−2,117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=+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𝟑𝟔𝟕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𝐩𝐞𝐫𝐬𝐨𝐧𝐬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3414B6C-5BF5-F514-4474-8DF2B9ED3F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4919" y="2531752"/>
                <a:ext cx="10515600" cy="55562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3">
            <a:extLst>
              <a:ext uri="{FF2B5EF4-FFF2-40B4-BE49-F238E27FC236}">
                <a16:creationId xmlns:a16="http://schemas.microsoft.com/office/drawing/2014/main" id="{85D9B9A4-210B-B401-314C-97D75BCA69B2}"/>
              </a:ext>
            </a:extLst>
          </p:cNvPr>
          <p:cNvSpPr txBox="1">
            <a:spLocks/>
          </p:cNvSpPr>
          <p:nvPr/>
        </p:nvSpPr>
        <p:spPr>
          <a:xfrm>
            <a:off x="864919" y="28431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BPR C.2 Measure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4">
                <a:extLst>
                  <a:ext uri="{FF2B5EF4-FFF2-40B4-BE49-F238E27FC236}">
                    <a16:creationId xmlns:a16="http://schemas.microsoft.com/office/drawing/2014/main" id="{5E902ABA-A9BB-7F15-272E-99A7431B9D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841750"/>
                <a:ext cx="10515600" cy="5556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.2=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𝐼𝑚𝑝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𝑁𝑜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𝐼𝑚𝑝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16.76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𝟏𝟔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𝟕𝟔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𝐩𝐞𝐫𝐬𝐨𝐧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–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𝐡𝐨𝐮𝐫𝐬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" name="Content Placeholder 4">
                <a:extLst>
                  <a:ext uri="{FF2B5EF4-FFF2-40B4-BE49-F238E27FC236}">
                    <a16:creationId xmlns:a16="http://schemas.microsoft.com/office/drawing/2014/main" id="{5E902ABA-A9BB-7F15-272E-99A7431B9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841750"/>
                <a:ext cx="10515600" cy="5556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580011A4-B348-0B7D-7725-3D341E4A2744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1400" dirty="0"/>
              <a:t>Appendix - (BPR) Highway calculations 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B8215CC-8E25-7858-7BB8-03ED9F0CCB30}"/>
              </a:ext>
            </a:extLst>
          </p:cNvPr>
          <p:cNvSpPr txBox="1">
            <a:spLocks/>
          </p:cNvSpPr>
          <p:nvPr/>
        </p:nvSpPr>
        <p:spPr>
          <a:xfrm>
            <a:off x="806533" y="13932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BPR C.1 Measure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BB46D52-F1FE-5399-D4F8-5BAA647FFE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06400" y="6523033"/>
            <a:ext cx="1117600" cy="228600"/>
          </a:xfrm>
        </p:spPr>
        <p:txBody>
          <a:bodyPr/>
          <a:lstStyle/>
          <a:p>
            <a:fld id="{2D053006-FB26-45B1-80AA-6376C0DF0BE0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5074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94BC04-B7DB-EA37-CEE8-C1B0C929F0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15"/>
          <a:stretch/>
        </p:blipFill>
        <p:spPr>
          <a:xfrm>
            <a:off x="406400" y="1802689"/>
            <a:ext cx="7293834" cy="266680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0AECA-F758-DACE-9215-EF6D02D0F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7AEF3D-F7C7-B6D0-F9BE-3C32CA219EF8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1400" dirty="0"/>
              <a:t>Appendix – Accessibility Lookup Table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F46E677-695B-27F9-DA77-697BF003CED4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Access to Jobs A.1/A.2 </a:t>
            </a:r>
          </a:p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Detailed Computations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97669A-EE05-28D0-5D4E-FF63E40A1C3A}"/>
              </a:ext>
            </a:extLst>
          </p:cNvPr>
          <p:cNvSpPr txBox="1"/>
          <p:nvPr/>
        </p:nvSpPr>
        <p:spPr>
          <a:xfrm>
            <a:off x="8534400" y="320040"/>
            <a:ext cx="363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Area Type B</a:t>
            </a:r>
          </a:p>
          <a:p>
            <a:pPr algn="r"/>
            <a:r>
              <a:rPr lang="en-US" sz="1400" dirty="0"/>
              <a:t>Possible Benefit Points = 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BC29A7-4829-6047-2A63-EFAFCA86E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0554" y="2273365"/>
            <a:ext cx="2972846" cy="18852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3AE779-6E9B-B744-A09F-FBD469E0D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066" y="4882989"/>
            <a:ext cx="6639734" cy="1143000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FD76217-58CB-AC1F-9357-914D26215BE2}"/>
              </a:ext>
            </a:extLst>
          </p:cNvPr>
          <p:cNvSpPr txBox="1">
            <a:spLocks/>
          </p:cNvSpPr>
          <p:nvPr/>
        </p:nvSpPr>
        <p:spPr bwMode="auto">
          <a:xfrm>
            <a:off x="-883920" y="1598442"/>
            <a:ext cx="5562600" cy="44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indent="-231769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57" indent="-231769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2971" indent="-228594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160" indent="-228594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349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188" lvl="1" indent="0" algn="ctr" eaLnBrk="1" hangingPunct="1">
              <a:spcBef>
                <a:spcPts val="500"/>
              </a:spcBef>
              <a:spcAft>
                <a:spcPts val="300"/>
              </a:spcAft>
              <a:buNone/>
            </a:pPr>
            <a:r>
              <a:rPr lang="en-US" sz="1800" b="0" kern="0" dirty="0">
                <a:latin typeface="Aptos Display" panose="020B0004020202020204" pitchFamily="34" charset="0"/>
              </a:rPr>
              <a:t>Lookup Table for Bike and Ped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537F60E-75BA-C8B2-102F-B910C2228C22}"/>
              </a:ext>
            </a:extLst>
          </p:cNvPr>
          <p:cNvSpPr txBox="1">
            <a:spLocks/>
          </p:cNvSpPr>
          <p:nvPr/>
        </p:nvSpPr>
        <p:spPr bwMode="auto">
          <a:xfrm>
            <a:off x="-762000" y="4539920"/>
            <a:ext cx="5562600" cy="44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69" indent="-231769" algn="l" rtl="0" fontAlgn="base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57" indent="-231769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2971" indent="-228594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160" indent="-228594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349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188" lvl="1" indent="0" algn="ctr" eaLnBrk="1" hangingPunct="1">
              <a:spcBef>
                <a:spcPts val="500"/>
              </a:spcBef>
              <a:spcAft>
                <a:spcPts val="300"/>
              </a:spcAft>
              <a:buNone/>
            </a:pPr>
            <a:r>
              <a:rPr lang="en-US" sz="1800" b="0" kern="0" dirty="0">
                <a:latin typeface="Aptos Display" panose="020B0004020202020204" pitchFamily="34" charset="0"/>
              </a:rPr>
              <a:t>*Speed limit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BA12E-E955-C923-5554-2C07C684E673}"/>
              </a:ext>
            </a:extLst>
          </p:cNvPr>
          <p:cNvSpPr txBox="1"/>
          <p:nvPr/>
        </p:nvSpPr>
        <p:spPr>
          <a:xfrm>
            <a:off x="2971800" y="2043933"/>
            <a:ext cx="617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42201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B58E297-9B01-66BE-DA8D-3D983797B0EE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1400" dirty="0"/>
              <a:t>Process Overview and Support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42134E-CA69-291D-52C8-D0E81B15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20040"/>
            <a:ext cx="11404600" cy="1143000"/>
          </a:xfrm>
        </p:spPr>
        <p:txBody>
          <a:bodyPr/>
          <a:lstStyle/>
          <a:p>
            <a:r>
              <a:rPr lang="en-US" sz="3200" dirty="0">
                <a:latin typeface="Aptos Display" panose="020B0004020202020204" pitchFamily="34" charset="0"/>
              </a:rPr>
              <a:t>Virginia Code§ 33.2-214.1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72FC5B-70E0-A226-C720-6FF2BE28F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676400"/>
            <a:ext cx="11404600" cy="4618033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ptos Display" panose="020B0004020202020204" pitchFamily="34" charset="0"/>
              </a:rPr>
              <a:t>Benefit-Cost Relationship </a:t>
            </a: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ptos Display" panose="020B0004020202020204" pitchFamily="34" charset="0"/>
              </a:rPr>
              <a:t>Six Factor Areas Required (SCALE) – </a:t>
            </a:r>
            <a:r>
              <a:rPr lang="en-US" sz="2400" b="0" dirty="0">
                <a:latin typeface="Aptos Display" panose="020B0004020202020204" pitchFamily="34" charset="0"/>
              </a:rPr>
              <a:t>safety, congestion mitigation, accessibility, land use*, economic development, and environmental quality</a:t>
            </a: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ptos Display" panose="020B0004020202020204" pitchFamily="34" charset="0"/>
              </a:rPr>
              <a:t>Multi-Modal Project Evaluation – </a:t>
            </a:r>
            <a:r>
              <a:rPr lang="en-US" sz="2400" b="0" dirty="0">
                <a:latin typeface="Aptos Display" panose="020B0004020202020204" pitchFamily="34" charset="0"/>
              </a:rPr>
              <a:t>must consider highway, transit, rail, roadway, technology operational improvements, and transportation demand management strategies</a:t>
            </a: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ptos Display" panose="020B0004020202020204" pitchFamily="34" charset="0"/>
              </a:rPr>
              <a:t>Meet a VTrans Need</a:t>
            </a:r>
          </a:p>
          <a:p>
            <a:pPr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ptos Display" panose="020B0004020202020204" pitchFamily="34" charset="0"/>
              </a:rPr>
              <a:t>Projects must be fully funded when added to the SYIP</a:t>
            </a:r>
          </a:p>
          <a:p>
            <a:pPr marL="0" indent="0">
              <a:spcBef>
                <a:spcPts val="500"/>
              </a:spcBef>
              <a:spcAft>
                <a:spcPts val="300"/>
              </a:spcAft>
              <a:buNone/>
            </a:pPr>
            <a:r>
              <a:rPr lang="en-US" sz="2400" b="0" i="1" dirty="0">
                <a:latin typeface="Aptos Display" panose="020B0004020202020204" pitchFamily="34" charset="0"/>
              </a:rPr>
              <a:t>*Note: Land Use is required in populations over 200,000 defined in the 6th enactment clause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300" dirty="0">
              <a:latin typeface="Aptos Display" panose="020B0004020202020204" pitchFamily="34" charset="0"/>
            </a:endParaRPr>
          </a:p>
          <a:p>
            <a:endParaRPr lang="en-US" sz="2300" dirty="0">
              <a:latin typeface="Aptos Display" panose="020B0004020202020204" pitchFamily="34" charset="0"/>
            </a:endParaRPr>
          </a:p>
          <a:p>
            <a:endParaRPr lang="en-US" sz="2300" dirty="0">
              <a:latin typeface="Aptos Display" panose="020B00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D29F8E-C033-0CF5-B3F6-A6BA72BDD3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053006-FB26-45B1-80AA-6376C0DF0B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715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6623083-B5F7-5C70-5BBE-D00126095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6903" y="1905000"/>
            <a:ext cx="10503594" cy="4038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C51EFD-3C84-9CF7-AD91-2B50344BD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53006-FB26-45B1-80AA-6376C0DF0BE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35EA3EB-EFD8-10C6-2C64-080E1E4A1CD0}"/>
              </a:ext>
            </a:extLst>
          </p:cNvPr>
          <p:cNvSpPr txBox="1">
            <a:spLocks/>
          </p:cNvSpPr>
          <p:nvPr/>
        </p:nvSpPr>
        <p:spPr bwMode="auto">
          <a:xfrm>
            <a:off x="406400" y="320040"/>
            <a:ext cx="1140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kern="0" dirty="0">
                <a:latin typeface="Aptos Display" panose="020B0004020202020204" pitchFamily="34" charset="0"/>
              </a:rPr>
              <a:t>Benefit</a:t>
            </a:r>
            <a:br>
              <a:rPr lang="en-US" sz="3200" kern="0" dirty="0">
                <a:latin typeface="Aptos Display" panose="020B0004020202020204" pitchFamily="34" charset="0"/>
              </a:rPr>
            </a:br>
            <a:r>
              <a:rPr lang="en-US" sz="3200" kern="0" dirty="0">
                <a:latin typeface="Aptos Display" panose="020B0004020202020204" pitchFamily="34" charset="0"/>
              </a:rPr>
              <a:t>Consider Area Type Weighting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DD6440-C5FB-AAA7-D052-2AE961867B59}"/>
              </a:ext>
            </a:extLst>
          </p:cNvPr>
          <p:cNvSpPr/>
          <p:nvPr/>
        </p:nvSpPr>
        <p:spPr bwMode="auto">
          <a:xfrm>
            <a:off x="0" y="0"/>
            <a:ext cx="12192000" cy="339415"/>
          </a:xfrm>
          <a:prstGeom prst="rect">
            <a:avLst/>
          </a:prstGeom>
          <a:solidFill>
            <a:srgbClr val="FFFFFF">
              <a:lumMod val="9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1400" dirty="0"/>
              <a:t>Process Overview and Support</a:t>
            </a:r>
          </a:p>
        </p:txBody>
      </p:sp>
    </p:spTree>
    <p:extLst>
      <p:ext uri="{BB962C8B-B14F-4D97-AF65-F5344CB8AC3E}">
        <p14:creationId xmlns:p14="http://schemas.microsoft.com/office/powerpoint/2010/main" val="1704393270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1">
  <a:themeElements>
    <a:clrScheme name="Sketch1 2">
      <a:dk1>
        <a:srgbClr val="0060AA"/>
      </a:dk1>
      <a:lt1>
        <a:srgbClr val="FFFFFF"/>
      </a:lt1>
      <a:dk2>
        <a:srgbClr val="2B44FF"/>
      </a:dk2>
      <a:lt2>
        <a:srgbClr val="2D2015"/>
      </a:lt2>
      <a:accent1>
        <a:srgbClr val="2B5DFF"/>
      </a:accent1>
      <a:accent2>
        <a:srgbClr val="2204A4"/>
      </a:accent2>
      <a:accent3>
        <a:srgbClr val="FFFFFF"/>
      </a:accent3>
      <a:accent4>
        <a:srgbClr val="005191"/>
      </a:accent4>
      <a:accent5>
        <a:srgbClr val="ACB6FF"/>
      </a:accent5>
      <a:accent6>
        <a:srgbClr val="1E0394"/>
      </a:accent6>
      <a:hlink>
        <a:srgbClr val="CACACA"/>
      </a:hlink>
      <a:folHlink>
        <a:srgbClr val="949CA1"/>
      </a:folHlink>
    </a:clrScheme>
    <a:fontScheme name="Sketch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Sketch1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ketch1 2">
        <a:dk1>
          <a:srgbClr val="0060AA"/>
        </a:dk1>
        <a:lt1>
          <a:srgbClr val="FFFFFF"/>
        </a:lt1>
        <a:dk2>
          <a:srgbClr val="2B44FF"/>
        </a:dk2>
        <a:lt2>
          <a:srgbClr val="2D2015"/>
        </a:lt2>
        <a:accent1>
          <a:srgbClr val="2B5DFF"/>
        </a:accent1>
        <a:accent2>
          <a:srgbClr val="2204A4"/>
        </a:accent2>
        <a:accent3>
          <a:srgbClr val="FFFFFF"/>
        </a:accent3>
        <a:accent4>
          <a:srgbClr val="005191"/>
        </a:accent4>
        <a:accent5>
          <a:srgbClr val="ACB6FF"/>
        </a:accent5>
        <a:accent6>
          <a:srgbClr val="1E0394"/>
        </a:accent6>
        <a:hlink>
          <a:srgbClr val="CACACA"/>
        </a:hlink>
        <a:folHlink>
          <a:srgbClr val="949C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Light1_standard</Template>
  <TotalTime>0</TotalTime>
  <Words>7979</Words>
  <Application>Microsoft Office PowerPoint</Application>
  <PresentationFormat>Widescreen</PresentationFormat>
  <Paragraphs>1911</Paragraphs>
  <Slides>73</Slides>
  <Notes>59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4" baseType="lpstr">
      <vt:lpstr>Aptos</vt:lpstr>
      <vt:lpstr>Aptos Display</vt:lpstr>
      <vt:lpstr>Aptos Narrow</vt:lpstr>
      <vt:lpstr>Arial</vt:lpstr>
      <vt:lpstr>Calibri</vt:lpstr>
      <vt:lpstr>Cambria Math</vt:lpstr>
      <vt:lpstr>Courier New</vt:lpstr>
      <vt:lpstr>Times New Roman</vt:lpstr>
      <vt:lpstr>Wingdings</vt:lpstr>
      <vt:lpstr>Sketch1</vt:lpstr>
      <vt:lpstr>Worksheet</vt:lpstr>
      <vt:lpstr>SMART SCALE Process and Round 6 Update</vt:lpstr>
      <vt:lpstr>PowerPoint Presentation</vt:lpstr>
      <vt:lpstr>SMART SCALE FY 2026 (Round 6)  Summary and Comparison to Prior Rounds</vt:lpstr>
      <vt:lpstr>Funding Available in millions for FY 2026 (Round 6)</vt:lpstr>
      <vt:lpstr>Staff Recommended Funding Scenario Summary - $ in millions</vt:lpstr>
      <vt:lpstr>Staff Recommended Scenario – Fredericksburg</vt:lpstr>
      <vt:lpstr>PowerPoint Presentation</vt:lpstr>
      <vt:lpstr>Virginia Code§ 33.2-214.1</vt:lpstr>
      <vt:lpstr>PowerPoint Presentation</vt:lpstr>
      <vt:lpstr>Project Selection Process</vt:lpstr>
      <vt:lpstr>Scorecard Example</vt:lpstr>
      <vt:lpstr>Support Available</vt:lpstr>
      <vt:lpstr>PowerPoint Presentation</vt:lpstr>
      <vt:lpstr>PowerPoint Presentation</vt:lpstr>
      <vt:lpstr>PowerPoint Presentation</vt:lpstr>
      <vt:lpstr>VTrans Prioritized Needs</vt:lpstr>
      <vt:lpstr>VTrans Prioritized Needs Construction District Priority </vt:lpstr>
      <vt:lpstr>VTrans Prioritized Needs Construction District Priority </vt:lpstr>
      <vt:lpstr>PowerPoint Presentation</vt:lpstr>
      <vt:lpstr>PowerPoint Presentation</vt:lpstr>
      <vt:lpstr>PowerPoint Presentation</vt:lpstr>
      <vt:lpstr>Key Takeaways </vt:lpstr>
      <vt:lpstr>Project Example</vt:lpstr>
      <vt:lpstr>General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Scorecard</vt:lpstr>
      <vt:lpstr>Next Steps</vt:lpstr>
      <vt:lpstr>Contact Us</vt:lpstr>
      <vt:lpstr>Demand Flow Rate (v_p): Variables</vt:lpstr>
      <vt:lpstr>Pathways for Planning (P4P) Layer Screenshot *Study volumes were used for the official score. AADT volumes were used in this BPR example to demonstrate the exploratory calculations that can be done using P4P data.</vt:lpstr>
      <vt:lpstr>Demand Flow Rate (v_p): Garrisonville Rd Inputs Peak Direction, Wolverine Wy to Dun Rovin Ln</vt:lpstr>
      <vt:lpstr>Demand Flow Rate (v_p): Calculation</vt:lpstr>
      <vt:lpstr>Person Throughput (T)</vt:lpstr>
      <vt:lpstr>Free-Flow Speed (FFS): Variables</vt:lpstr>
      <vt:lpstr>Free-Flow Speed (FFS): Garrisonville Rd Inputs Peak Direction, Wolverine Wy to Dun Rovin Ln</vt:lpstr>
      <vt:lpstr>Average Segment Speed (S)</vt:lpstr>
      <vt:lpstr>Person Hours of Delay (D)</vt:lpstr>
      <vt:lpstr>BPR C.1 and C.2 Measure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2025-07-16T20:20:16Z</dcterms:created>
  <dcterms:modified xsi:type="dcterms:W3CDTF">2025-07-16T20:53:36Z</dcterms:modified>
</cp:coreProperties>
</file>