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98" r:id="rId3"/>
    <p:sldId id="597" r:id="rId4"/>
    <p:sldId id="599" r:id="rId5"/>
    <p:sldId id="600" r:id="rId6"/>
    <p:sldId id="613" r:id="rId7"/>
    <p:sldId id="601" r:id="rId8"/>
    <p:sldId id="523" r:id="rId9"/>
    <p:sldId id="610" r:id="rId10"/>
    <p:sldId id="549" r:id="rId11"/>
    <p:sldId id="603" r:id="rId12"/>
    <p:sldId id="526" r:id="rId13"/>
    <p:sldId id="528" r:id="rId14"/>
    <p:sldId id="554" r:id="rId15"/>
    <p:sldId id="602" r:id="rId16"/>
    <p:sldId id="536" r:id="rId17"/>
    <p:sldId id="541" r:id="rId18"/>
    <p:sldId id="609" r:id="rId19"/>
    <p:sldId id="608" r:id="rId20"/>
    <p:sldId id="612" r:id="rId21"/>
    <p:sldId id="531" r:id="rId22"/>
    <p:sldId id="606" r:id="rId23"/>
    <p:sldId id="607" r:id="rId24"/>
    <p:sldId id="328" r:id="rId2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1" userDrawn="1">
          <p15:clr>
            <a:srgbClr val="A4A3A4"/>
          </p15:clr>
        </p15:guide>
        <p15:guide id="2" pos="2300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A"/>
    <a:srgbClr val="0060AA"/>
    <a:srgbClr val="003356"/>
    <a:srgbClr val="003456"/>
    <a:srgbClr val="00365A"/>
    <a:srgbClr val="003152"/>
    <a:srgbClr val="00375A"/>
    <a:srgbClr val="005191"/>
    <a:srgbClr val="CC66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1" autoAdjust="0"/>
    <p:restoredTop sz="78935" autoAdjust="0"/>
  </p:normalViewPr>
  <p:slideViewPr>
    <p:cSldViewPr>
      <p:cViewPr varScale="1">
        <p:scale>
          <a:sx n="75" d="100"/>
          <a:sy n="75" d="100"/>
        </p:scale>
        <p:origin x="57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64" y="96"/>
      </p:cViewPr>
      <p:guideLst>
        <p:guide orient="horz" pos="3021"/>
        <p:guide pos="2300"/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9" y="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9" y="912114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BA1967D-73A9-457F-932D-5C94F5B0D8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4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9" y="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2313"/>
            <a:ext cx="6397625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2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9" y="912114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40FCABD-8D79-4821-80C8-5BCA7FD315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2313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5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0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5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95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ptos Display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7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9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140">
              <a:defRPr/>
            </a:pPr>
            <a:fld id="{E40FCABD-8D79-4821-80C8-5BCA7FD315AB}" type="slidenum">
              <a:rPr lang="en-US">
                <a:solidFill>
                  <a:srgbClr val="000000"/>
                </a:solidFill>
              </a:rPr>
              <a:pPr defTabSz="956140"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4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26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2313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31FB-8814-471F-9A5C-B0891F3836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954">
              <a:defRPr/>
            </a:pPr>
            <a:fld id="{E40FCABD-8D79-4821-80C8-5BCA7FD315AB}" type="slidenum">
              <a:rPr lang="en-US">
                <a:solidFill>
                  <a:srgbClr val="000000"/>
                </a:solidFill>
              </a:rPr>
              <a:pPr defTabSz="946954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954">
              <a:defRPr/>
            </a:pPr>
            <a:fld id="{E40FCABD-8D79-4821-80C8-5BCA7FD315AB}" type="slidenum">
              <a:rPr lang="en-US">
                <a:solidFill>
                  <a:srgbClr val="000000"/>
                </a:solidFill>
              </a:rPr>
              <a:pPr defTabSz="946954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5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FCABD-8D79-4821-80C8-5BCA7FD315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8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FCABD-8D79-4821-80C8-5BCA7FD315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7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4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8976468" cy="6858000"/>
          </a:xfrm>
          <a:prstGeom prst="rect">
            <a:avLst/>
          </a:prstGeom>
          <a:solidFill>
            <a:srgbClr val="0038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696200" cy="6096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34000"/>
            <a:ext cx="7696200" cy="1143000"/>
          </a:xfrm>
        </p:spPr>
        <p:txBody>
          <a:bodyPr/>
          <a:lstStyle>
            <a:lvl1pPr marL="0" indent="0"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15, 2007</a:t>
            </a:r>
          </a:p>
          <a:p>
            <a:r>
              <a:rPr lang="en-US" dirty="0"/>
              <a:t>Name Surname</a:t>
            </a:r>
          </a:p>
          <a:p>
            <a:r>
              <a:rPr lang="en-US" dirty="0"/>
              <a:t>Job Title, Division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6048823"/>
            <a:ext cx="2276856" cy="656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7BF94-682C-4F47-823E-CB74A4531F42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54" y="2743202"/>
            <a:ext cx="1965960" cy="81941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152400"/>
            <a:ext cx="2276856" cy="685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838200"/>
            <a:ext cx="2276856" cy="1066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3537221"/>
            <a:ext cx="2276856" cy="6858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4343400"/>
            <a:ext cx="2276856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94" y="5346700"/>
            <a:ext cx="1950720" cy="539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"/>
            <a:ext cx="7314595" cy="685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99" y="1919896"/>
            <a:ext cx="1817109" cy="821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FDE1D-2D7A-412F-AA50-511ED3AC6E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8800" y="2286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4DCC76-6B8A-403B-81CB-0E90EB5C56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0"/>
            <a:ext cx="11404600" cy="4038600"/>
          </a:xfrm>
        </p:spPr>
        <p:txBody>
          <a:bodyPr/>
          <a:lstStyle>
            <a:lvl1pPr marL="231769" indent="-231769">
              <a:defRPr/>
            </a:lvl1pPr>
            <a:lvl2pPr marL="688957" indent="-231769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53006-FB26-45B1-80AA-6376C0DF0BE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40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4406906"/>
            <a:ext cx="80292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2906713"/>
            <a:ext cx="802929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40EC2-4F38-4C97-8CB0-3051DB5088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228600"/>
            <a:ext cx="111739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016" y="1905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584" y="1905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700F7D-2407-4361-9414-CDE473B91B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E5179-6677-4A0B-B421-9FF6B4E2AC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FEB00-815F-4DFB-A54A-CAEBB95529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41EA8-2B08-41B3-B7E8-D2D9E1E476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608BD-78CB-4EA1-8042-A1B6761169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E87C7-0D41-4580-8676-9A47B87126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016" y="228600"/>
            <a:ext cx="11173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016" y="1905000"/>
            <a:ext cx="111739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523033"/>
            <a:ext cx="111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67D5D16F-D75F-4D0C-B69C-D8087B6CF47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7" name="Picture 13" descr="ru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" y="1447800"/>
            <a:ext cx="12187767" cy="2286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 userDrawn="1"/>
        </p:nvGrpSpPr>
        <p:grpSpPr>
          <a:xfrm>
            <a:off x="11" y="6172200"/>
            <a:ext cx="12187767" cy="696989"/>
            <a:chOff x="11" y="6126167"/>
            <a:chExt cx="12187767" cy="696989"/>
          </a:xfrm>
        </p:grpSpPr>
        <p:pic>
          <p:nvPicPr>
            <p:cNvPr id="1036" name="Picture 12" descr="ins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67000" y="6126169"/>
              <a:ext cx="9144000" cy="696987"/>
            </a:xfrm>
            <a:prstGeom prst="rect">
              <a:avLst/>
            </a:prstGeom>
            <a:noFill/>
          </p:spPr>
        </p:pic>
        <p:pic>
          <p:nvPicPr>
            <p:cNvPr id="7" name="Picture 12" descr="inside"/>
            <p:cNvPicPr>
              <a:picLocks noChangeAspect="1" noChangeArrowheads="1"/>
            </p:cNvPicPr>
            <p:nvPr userDrawn="1"/>
          </p:nvPicPr>
          <p:blipFill rotWithShape="1">
            <a:blip r:embed="rId14" cstate="print"/>
            <a:srcRect r="72500"/>
            <a:stretch/>
          </p:blipFill>
          <p:spPr bwMode="auto">
            <a:xfrm>
              <a:off x="11" y="6126167"/>
              <a:ext cx="2819389" cy="696987"/>
            </a:xfrm>
            <a:prstGeom prst="rect">
              <a:avLst/>
            </a:prstGeom>
            <a:noFill/>
          </p:spPr>
        </p:pic>
        <p:pic>
          <p:nvPicPr>
            <p:cNvPr id="8" name="Picture 12" descr="inside"/>
            <p:cNvPicPr>
              <a:picLocks noChangeAspect="1" noChangeArrowheads="1"/>
            </p:cNvPicPr>
            <p:nvPr userDrawn="1"/>
          </p:nvPicPr>
          <p:blipFill rotWithShape="1">
            <a:blip r:embed="rId14" cstate="print"/>
            <a:srcRect l="95000"/>
            <a:stretch/>
          </p:blipFill>
          <p:spPr bwMode="auto">
            <a:xfrm>
              <a:off x="11730578" y="6126168"/>
              <a:ext cx="457200" cy="69698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231769" indent="-231769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+mn-ea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tb.virginia.gov/media/ctb/agendas-and-meeting-minutes/2025/jan/pre/Preliminary-SYFP---Finance-Update-January-2025-CTB-Meeting-1-14-2025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live/G3BpdC1zDlw?si=pwuuE326dSeyHq9t&amp;t=1034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martscale.virginia.gov/media/smartscale/documents/apply/FY26_Web_ProjectScores.xlsx" TargetMode="External"/><Relationship Id="rId3" Type="http://schemas.openxmlformats.org/officeDocument/2006/relationships/hyperlink" Target="https://smartscale.virginia.gov/" TargetMode="External"/><Relationship Id="rId7" Type="http://schemas.openxmlformats.org/officeDocument/2006/relationships/hyperlink" Target="https://smartscale.virginia.gov/media/smartscale/documents/apply/fy-26-all-district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scale.virginia.gov/media/smartscale/documents/apply/FY26_Web_StaffScenario_Jan14.xlsx" TargetMode="External"/><Relationship Id="rId5" Type="http://schemas.openxmlformats.org/officeDocument/2006/relationships/hyperlink" Target="https://smartscale.virginia.gov/media/smartscale/documents/apply/ScreeningDecisions_Web_20250114.xlsx" TargetMode="External"/><Relationship Id="rId10" Type="http://schemas.openxmlformats.org/officeDocument/2006/relationships/hyperlink" Target="https://smartscale.virginia.gov/media/smartscale/documents/apply/R6_Web_Jan2025CTBPres.pptx" TargetMode="External"/><Relationship Id="rId4" Type="http://schemas.openxmlformats.org/officeDocument/2006/relationships/hyperlink" Target="https://smartscale.virginia.gov/apply/" TargetMode="External"/><Relationship Id="rId9" Type="http://schemas.openxmlformats.org/officeDocument/2006/relationships/hyperlink" Target="https://smartscale.virginia.gov/media/smartscale/documents/apply/FY26_Web_Calculations.xls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scale.virginia.gov/contact-u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19600"/>
            <a:ext cx="8991600" cy="1143000"/>
          </a:xfrm>
        </p:spPr>
        <p:txBody>
          <a:bodyPr/>
          <a:lstStyle/>
          <a:p>
            <a:r>
              <a:rPr lang="en-US" sz="3200" dirty="0"/>
              <a:t>SMART SCALE FY 2026 (Round 6) Results</a:t>
            </a:r>
            <a:br>
              <a:rPr lang="en-US" sz="3200" dirty="0"/>
            </a:br>
            <a:r>
              <a:rPr lang="en-US" sz="3200" dirty="0"/>
              <a:t>NVTA Meeting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7848600" cy="9144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Brooke Jackson, P.E. – SMART SCALE Program Manager</a:t>
            </a:r>
          </a:p>
          <a:p>
            <a:pPr>
              <a:buNone/>
            </a:pPr>
            <a:r>
              <a:rPr lang="en-US" sz="2000" dirty="0"/>
              <a:t>Office of Intermodal Planning and Investment</a:t>
            </a:r>
          </a:p>
          <a:p>
            <a:pPr>
              <a:buNone/>
            </a:pPr>
            <a:r>
              <a:rPr lang="en-US" sz="2000" dirty="0"/>
              <a:t>February 13,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68B1F5-6EB7-4B56-1762-B97DBB910057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Project Selection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038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Step 1 – Fund top-scoring projects within each district eligible for Highway Construction District Grant Program (DGP) funds using DGP funds until the remaining funds are insufficient to fund the next highest-scoring project.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  <a:cs typeface="+mn-cs"/>
              </a:rPr>
              <a:t>DGP eligibility pertains only to localities addressing a VTrans need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Step 2 – Fund remaining top-scoring projects statewide that are eligible for Highway High-Priority Projects Program (HPP) funds using HPP funds until the remaining funds are insufficient to fund the next highest-scoring project.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  <a:cs typeface="+mn-cs"/>
              </a:rPr>
              <a:t>HPP eligibility pertains to localities, transit agencies, and regional entities addressing a VTrans need on either a Corridor of Statewide Significance (</a:t>
            </a:r>
            <a:r>
              <a:rPr lang="en-US" sz="2000" b="0" dirty="0" err="1">
                <a:latin typeface="Aptos Display" panose="020B0004020202020204" pitchFamily="34" charset="0"/>
                <a:cs typeface="+mn-cs"/>
              </a:rPr>
              <a:t>CoSS</a:t>
            </a:r>
            <a:r>
              <a:rPr lang="en-US" sz="2000" b="0" dirty="0">
                <a:latin typeface="Aptos Display" panose="020B0004020202020204" pitchFamily="34" charset="0"/>
                <a:cs typeface="+mn-cs"/>
              </a:rPr>
              <a:t>) or a Regional Network (RN), and refined policy definitions</a:t>
            </a:r>
          </a:p>
          <a:p>
            <a:endParaRPr lang="en-US" sz="2000" b="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9CD35E-6805-A9EF-2D51-B89B8DB537A7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400" dirty="0">
                <a:latin typeface="Aptos Display" panose="020B0004020202020204" pitchFamily="34" charset="0"/>
              </a:rPr>
              <a:t>Summary of Full Application Request By District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9F583-D9B2-818B-4036-D7CB6781D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22595"/>
              </p:ext>
            </p:extLst>
          </p:nvPr>
        </p:nvGraphicFramePr>
        <p:xfrm>
          <a:off x="2301240" y="1792175"/>
          <a:ext cx="7589521" cy="4303825"/>
        </p:xfrm>
        <a:graphic>
          <a:graphicData uri="http://schemas.openxmlformats.org/drawingml/2006/table">
            <a:tbl>
              <a:tblPr/>
              <a:tblGrid>
                <a:gridCol w="2483634">
                  <a:extLst>
                    <a:ext uri="{9D8B030D-6E8A-4147-A177-3AD203B41FA5}">
                      <a16:colId xmlns:a16="http://schemas.microsoft.com/office/drawing/2014/main" val="59375404"/>
                    </a:ext>
                  </a:extLst>
                </a:gridCol>
                <a:gridCol w="2079319">
                  <a:extLst>
                    <a:ext uri="{9D8B030D-6E8A-4147-A177-3AD203B41FA5}">
                      <a16:colId xmlns:a16="http://schemas.microsoft.com/office/drawing/2014/main" val="3441867674"/>
                    </a:ext>
                  </a:extLst>
                </a:gridCol>
                <a:gridCol w="1513284">
                  <a:extLst>
                    <a:ext uri="{9D8B030D-6E8A-4147-A177-3AD203B41FA5}">
                      <a16:colId xmlns:a16="http://schemas.microsoft.com/office/drawing/2014/main" val="1417933272"/>
                    </a:ext>
                  </a:extLst>
                </a:gridCol>
                <a:gridCol w="1513284">
                  <a:extLst>
                    <a:ext uri="{9D8B030D-6E8A-4147-A177-3AD203B41FA5}">
                      <a16:colId xmlns:a16="http://schemas.microsoft.com/office/drawing/2014/main" val="418408828"/>
                    </a:ext>
                  </a:extLst>
                </a:gridCol>
              </a:tblGrid>
              <a:tr h="1064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District</a:t>
                      </a:r>
                    </a:p>
                  </a:txBody>
                  <a:tcPr marL="11564" marR="11564" marT="1156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Number of Applications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Request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(Millions)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Total Cost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(Millions)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17350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Bristol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$290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$290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89362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Culpeper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$795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$795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80080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Fredericksburg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$1,005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$1,090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65465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Hampton Roads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$650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$720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32616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Lynchburg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$295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$295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40223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Northern Virginia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$1,330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$1,865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20380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Richmond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$2,190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$2,575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81145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Salem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$1,240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$1,265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99004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Staunton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$375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$415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82462"/>
                  </a:ext>
                </a:extLst>
              </a:tr>
              <a:tr h="32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Grand Total</a:t>
                      </a:r>
                    </a:p>
                  </a:txBody>
                  <a:tcPr marL="11564" marR="11564" marT="115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$8,170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$9,310</a:t>
                      </a:r>
                    </a:p>
                  </a:txBody>
                  <a:tcPr marL="11564" marR="11564" marT="115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1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69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391816-6D39-CCA2-89C5-EC63A90953BC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Funding Available in millions for FY 2026 (Round 6)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DB805-EEC0-80A3-E690-88B133DD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55410"/>
              </p:ext>
            </p:extLst>
          </p:nvPr>
        </p:nvGraphicFramePr>
        <p:xfrm>
          <a:off x="5843016" y="1661161"/>
          <a:ext cx="6126480" cy="4206239"/>
        </p:xfrm>
        <a:graphic>
          <a:graphicData uri="http://schemas.openxmlformats.org/drawingml/2006/table">
            <a:tbl>
              <a:tblPr firstRow="1"/>
              <a:tblGrid>
                <a:gridCol w="2071545">
                  <a:extLst>
                    <a:ext uri="{9D8B030D-6E8A-4147-A177-3AD203B41FA5}">
                      <a16:colId xmlns:a16="http://schemas.microsoft.com/office/drawing/2014/main" val="2028272818"/>
                    </a:ext>
                  </a:extLst>
                </a:gridCol>
                <a:gridCol w="1469179">
                  <a:extLst>
                    <a:ext uri="{9D8B030D-6E8A-4147-A177-3AD203B41FA5}">
                      <a16:colId xmlns:a16="http://schemas.microsoft.com/office/drawing/2014/main" val="4136972410"/>
                    </a:ext>
                  </a:extLst>
                </a:gridCol>
                <a:gridCol w="1292878">
                  <a:extLst>
                    <a:ext uri="{9D8B030D-6E8A-4147-A177-3AD203B41FA5}">
                      <a16:colId xmlns:a16="http://schemas.microsoft.com/office/drawing/2014/main" val="2509096448"/>
                    </a:ext>
                  </a:extLst>
                </a:gridCol>
                <a:gridCol w="1292878">
                  <a:extLst>
                    <a:ext uri="{9D8B030D-6E8A-4147-A177-3AD203B41FA5}">
                      <a16:colId xmlns:a16="http://schemas.microsoft.com/office/drawing/2014/main" val="1772329047"/>
                    </a:ext>
                  </a:extLst>
                </a:gridCol>
              </a:tblGrid>
              <a:tr h="90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Previous DGP Cost Increases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0392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Bristol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3763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Culpeper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$68.0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83761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Fredericksburg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79547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Hampton Roads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$121.6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5741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Lynchburg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$85.9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95725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Virginia*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$97.4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37424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$104.9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20992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$64.3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29874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Staunton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$39.4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27148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HPP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76067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$694.6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972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BFE0D7C-552E-6AFE-0980-348C70DD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05000"/>
            <a:ext cx="5436616" cy="4038600"/>
          </a:xfrm>
        </p:spPr>
        <p:txBody>
          <a:bodyPr/>
          <a:lstStyle/>
          <a:p>
            <a:r>
              <a:rPr lang="en-US" sz="2400" b="1" dirty="0">
                <a:effectLst/>
                <a:latin typeface="Aptos Display" panose="020B0004020202020204" pitchFamily="34" charset="0"/>
              </a:rPr>
              <a:t>A total of $1.08 billion is available for Round 6</a:t>
            </a:r>
          </a:p>
          <a:p>
            <a:r>
              <a:rPr lang="en-US" sz="2400" b="1" dirty="0">
                <a:effectLst/>
                <a:latin typeface="Aptos Display" panose="020B0004020202020204" pitchFamily="34" charset="0"/>
              </a:rPr>
              <a:t>Background information for the FY2026 – 2031 planning period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85A"/>
                </a:solidFill>
                <a:effectLst/>
                <a:latin typeface="Aptos Display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VDOT CFO Presentation</a:t>
            </a:r>
            <a:r>
              <a:rPr lang="en-US" sz="2000" b="1" dirty="0">
                <a:solidFill>
                  <a:srgbClr val="00385A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n-US" sz="2000" b="1" dirty="0">
                <a:solidFill>
                  <a:srgbClr val="003456"/>
                </a:solidFill>
                <a:effectLst/>
                <a:latin typeface="Aptos Display" panose="020B0004020202020204" pitchFamily="34" charset="0"/>
              </a:rPr>
              <a:t>(pdf)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385A"/>
                </a:solidFill>
                <a:effectLst/>
                <a:latin typeface="Aptos Display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VDOT CFO Presentation</a:t>
            </a:r>
            <a:r>
              <a:rPr lang="en-US" sz="2000" b="1" dirty="0">
                <a:solidFill>
                  <a:srgbClr val="00385A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n-US" sz="2000" b="1" dirty="0">
                <a:solidFill>
                  <a:srgbClr val="003456"/>
                </a:solidFill>
                <a:effectLst/>
                <a:latin typeface="Aptos Display" panose="020B0004020202020204" pitchFamily="34" charset="0"/>
              </a:rPr>
              <a:t>(YouTube) </a:t>
            </a:r>
          </a:p>
          <a:p>
            <a:r>
              <a:rPr lang="en-US" sz="2400" b="1" dirty="0">
                <a:effectLst/>
                <a:latin typeface="Aptos Display" panose="020B0004020202020204" pitchFamily="34" charset="0"/>
              </a:rPr>
              <a:t>Budget is still in flux depending on remaining needs through May</a:t>
            </a:r>
          </a:p>
          <a:p>
            <a:endParaRPr lang="en-US" dirty="0">
              <a:solidFill>
                <a:srgbClr val="00345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D8CF5-D936-D0CF-7489-AE7A7FE75FE0}"/>
              </a:ext>
            </a:extLst>
          </p:cNvPr>
          <p:cNvSpPr txBox="1"/>
          <p:nvPr/>
        </p:nvSpPr>
        <p:spPr>
          <a:xfrm>
            <a:off x="5655563" y="5960716"/>
            <a:ext cx="65013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385A"/>
                </a:solidFill>
              </a:rPr>
              <a:t>*Note: Supplemental DGP from additional gas tax in localities is not captured in NOVA District</a:t>
            </a:r>
          </a:p>
        </p:txBody>
      </p:sp>
    </p:spTree>
    <p:extLst>
      <p:ext uri="{BB962C8B-B14F-4D97-AF65-F5344CB8AC3E}">
        <p14:creationId xmlns:p14="http://schemas.microsoft.com/office/powerpoint/2010/main" val="214858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FA9E0A-45F4-84DC-E74A-F086E381AF41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Funding Scenario Summary - $ in millions</a:t>
            </a:r>
            <a:endParaRPr lang="en-US" sz="3200" dirty="0">
              <a:highlight>
                <a:srgbClr val="FFFF00"/>
              </a:highlight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D914A-919C-BF0C-4CC4-BD388C4C2830}"/>
              </a:ext>
            </a:extLst>
          </p:cNvPr>
          <p:cNvSpPr txBox="1"/>
          <p:nvPr/>
        </p:nvSpPr>
        <p:spPr>
          <a:xfrm>
            <a:off x="5943600" y="1598414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68FE1-8703-ECC8-A860-25776D5439BA}"/>
              </a:ext>
            </a:extLst>
          </p:cNvPr>
          <p:cNvSpPr txBox="1"/>
          <p:nvPr/>
        </p:nvSpPr>
        <p:spPr>
          <a:xfrm>
            <a:off x="8001000" y="159575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Step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4DE5AE-8624-9CAA-670A-F6738B0A7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21805"/>
              </p:ext>
            </p:extLst>
          </p:nvPr>
        </p:nvGraphicFramePr>
        <p:xfrm>
          <a:off x="60961" y="1939626"/>
          <a:ext cx="12070078" cy="3717877"/>
        </p:xfrm>
        <a:graphic>
          <a:graphicData uri="http://schemas.openxmlformats.org/drawingml/2006/table">
            <a:tbl>
              <a:tblPr firstRow="1"/>
              <a:tblGrid>
                <a:gridCol w="1647514">
                  <a:extLst>
                    <a:ext uri="{9D8B030D-6E8A-4147-A177-3AD203B41FA5}">
                      <a16:colId xmlns:a16="http://schemas.microsoft.com/office/drawing/2014/main" val="962536434"/>
                    </a:ext>
                  </a:extLst>
                </a:gridCol>
                <a:gridCol w="1168449">
                  <a:extLst>
                    <a:ext uri="{9D8B030D-6E8A-4147-A177-3AD203B41FA5}">
                      <a16:colId xmlns:a16="http://schemas.microsoft.com/office/drawing/2014/main" val="2572959858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902094343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1220305262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806872059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59783164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831705817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1521543690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804088314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950195551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262034457"/>
                    </a:ext>
                  </a:extLst>
                </a:gridCol>
              </a:tblGrid>
              <a:tr h="665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8112" marR="8112" marT="811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Number of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Applications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Available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Previous DGP Cost Increases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Allocated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Remaining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 Allocated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 Remaining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 in Staff Scenario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Allocated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5518"/>
                  </a:ext>
                </a:extLst>
              </a:tr>
              <a:tr h="22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Bristol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$37.0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30368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Culpeper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$68.0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-$6.6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$36.4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1788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Fredericksburg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$76.2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$73.5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$90.3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83503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Hampton Roads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$121.6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$111.9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$139.2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31857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Lynchburg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$85.9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$82.4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$82.4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1029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Virginia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$97.4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882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$104.9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$82.6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$255.8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$338.5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6865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Salem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$64.3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20734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Staunton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$39.4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-$6.0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$8.1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6136"/>
                  </a:ext>
                </a:extLst>
              </a:tr>
              <a:tr h="22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HPP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29741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112" marR="8112" marT="811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$694.6</a:t>
                      </a:r>
                    </a:p>
                  </a:txBody>
                  <a:tcPr marL="8112" marR="73007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8112" marR="73007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$602.5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$79.5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$381.0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$3.6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$983.6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81509"/>
                  </a:ext>
                </a:extLst>
              </a:tr>
              <a:tr h="1622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99851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Starting Total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$1,079.3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2" marR="8112" marT="811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2" marR="8112" marT="811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11947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Remaining Total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$83.1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5071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9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57B4D3-64E1-DC64-718A-D7F06A4A4E66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60A35-9EC5-478D-A5EC-DA3EEAD4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Summary of Principal Improvement Type - $ in millions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1D9313-553F-403F-9A21-5F55A56B4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0179"/>
              </p:ext>
            </p:extLst>
          </p:nvPr>
        </p:nvGraphicFramePr>
        <p:xfrm>
          <a:off x="1054100" y="2628900"/>
          <a:ext cx="10083800" cy="2590800"/>
        </p:xfrm>
        <a:graphic>
          <a:graphicData uri="http://schemas.openxmlformats.org/drawingml/2006/table">
            <a:tbl>
              <a:tblPr firstRow="1"/>
              <a:tblGrid>
                <a:gridCol w="2311400">
                  <a:extLst>
                    <a:ext uri="{9D8B030D-6E8A-4147-A177-3AD203B41FA5}">
                      <a16:colId xmlns:a16="http://schemas.microsoft.com/office/drawing/2014/main" val="16874532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6549485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26679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981300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309024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14141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4387824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Principal Improvement 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Applications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Percent of Request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 in Staff 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Funding Allocated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Percent of Funded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188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$7,216.5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26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Bike/Pedestrian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76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 Transit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8221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5988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Rail Transit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093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Rail Freight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414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$8,169.6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4483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015CB-3A72-4CA5-8F4E-92829F90BB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3EA75E46-3EF3-D128-854E-2C3362D74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" y="1600200"/>
            <a:ext cx="11875309" cy="45660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3FCB91-64B9-90B4-9F67-12DF04B9D16B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SMART SCALE FY 2026 (Round 6) </a:t>
            </a:r>
            <a:br>
              <a:rPr lang="en-US" sz="3200" dirty="0">
                <a:latin typeface="Aptos Display" panose="020B0004020202020204" pitchFamily="34" charset="0"/>
              </a:rPr>
            </a:br>
            <a:r>
              <a:rPr lang="en-US" sz="3200" dirty="0">
                <a:latin typeface="Aptos Display" panose="020B0004020202020204" pitchFamily="34" charset="0"/>
              </a:rPr>
              <a:t>Summary and Comparison to Prior Rounds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B6DD8-3B9E-1AE1-57B7-1F16F4B4E2D3}"/>
              </a:ext>
            </a:extLst>
          </p:cNvPr>
          <p:cNvSpPr txBox="1"/>
          <p:nvPr/>
        </p:nvSpPr>
        <p:spPr>
          <a:xfrm>
            <a:off x="533400" y="6092457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000000"/>
                </a:solidFill>
              </a:rPr>
              <a:t>*Total of scored applications funding requested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8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0E5AA3-1781-FD67-3E1D-2062C8B39D33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400" dirty="0">
                <a:latin typeface="Aptos Display" panose="020B0004020202020204" pitchFamily="34" charset="0"/>
              </a:rPr>
              <a:t>Summary of Funding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7E8D01-A2AB-1979-FD95-8C7364397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16494"/>
              </p:ext>
            </p:extLst>
          </p:nvPr>
        </p:nvGraphicFramePr>
        <p:xfrm>
          <a:off x="1661160" y="2359660"/>
          <a:ext cx="8869681" cy="3202940"/>
        </p:xfrm>
        <a:graphic>
          <a:graphicData uri="http://schemas.openxmlformats.org/drawingml/2006/table">
            <a:tbl>
              <a:tblPr/>
              <a:tblGrid>
                <a:gridCol w="1526144">
                  <a:extLst>
                    <a:ext uri="{9D8B030D-6E8A-4147-A177-3AD203B41FA5}">
                      <a16:colId xmlns:a16="http://schemas.microsoft.com/office/drawing/2014/main" val="44513334"/>
                    </a:ext>
                  </a:extLst>
                </a:gridCol>
                <a:gridCol w="1316915">
                  <a:extLst>
                    <a:ext uri="{9D8B030D-6E8A-4147-A177-3AD203B41FA5}">
                      <a16:colId xmlns:a16="http://schemas.microsoft.com/office/drawing/2014/main" val="1167680867"/>
                    </a:ext>
                  </a:extLst>
                </a:gridCol>
                <a:gridCol w="1612295">
                  <a:extLst>
                    <a:ext uri="{9D8B030D-6E8A-4147-A177-3AD203B41FA5}">
                      <a16:colId xmlns:a16="http://schemas.microsoft.com/office/drawing/2014/main" val="2229407262"/>
                    </a:ext>
                  </a:extLst>
                </a:gridCol>
                <a:gridCol w="1214349">
                  <a:extLst>
                    <a:ext uri="{9D8B030D-6E8A-4147-A177-3AD203B41FA5}">
                      <a16:colId xmlns:a16="http://schemas.microsoft.com/office/drawing/2014/main" val="701613709"/>
                    </a:ext>
                  </a:extLst>
                </a:gridCol>
                <a:gridCol w="1624604">
                  <a:extLst>
                    <a:ext uri="{9D8B030D-6E8A-4147-A177-3AD203B41FA5}">
                      <a16:colId xmlns:a16="http://schemas.microsoft.com/office/drawing/2014/main" val="1807935888"/>
                    </a:ext>
                  </a:extLst>
                </a:gridCol>
                <a:gridCol w="1575374">
                  <a:extLst>
                    <a:ext uri="{9D8B030D-6E8A-4147-A177-3AD203B41FA5}">
                      <a16:colId xmlns:a16="http://schemas.microsoft.com/office/drawing/2014/main" val="1293531483"/>
                    </a:ext>
                  </a:extLst>
                </a:gridCol>
              </a:tblGrid>
              <a:tr h="1133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Round</a:t>
                      </a:r>
                    </a:p>
                  </a:txBody>
                  <a:tcPr marL="12319" marR="12319" marT="1231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Funding Requested (billions)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Funding Leveraged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(billions)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Average Request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(millions)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Average HPP Request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(millions)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Average DGP Request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</a:rPr>
                        <a:t>(millions)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473069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FY 2017</a:t>
                      </a:r>
                    </a:p>
                  </a:txBody>
                  <a:tcPr marL="12319" marR="12319" marT="1231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$7.4 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$6.0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$25.7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$32.6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$19.5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465084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FY 2018</a:t>
                      </a:r>
                    </a:p>
                  </a:txBody>
                  <a:tcPr marL="12319" marR="12319" marT="1231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$8.6 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$2.3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$21.2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$25.9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$19.3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53254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FY 2020</a:t>
                      </a:r>
                    </a:p>
                  </a:txBody>
                  <a:tcPr marL="12319" marR="12319" marT="1231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$7.4 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$4.9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$17.0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$24.1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$12.9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28878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FY 2022</a:t>
                      </a:r>
                    </a:p>
                  </a:txBody>
                  <a:tcPr marL="12319" marR="12319" marT="1231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$6.3 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$1.1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$15.7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$17.3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$15.7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58624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FY 2024</a:t>
                      </a:r>
                    </a:p>
                  </a:txBody>
                  <a:tcPr marL="12319" marR="12319" marT="1231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$8.3 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$1.5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$21.1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$24.4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$21.6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85003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FY 2026</a:t>
                      </a:r>
                    </a:p>
                  </a:txBody>
                  <a:tcPr marL="12319" marR="12319" marT="1231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$8.2 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$1.1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$30.3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$55.2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$17.4</a:t>
                      </a:r>
                    </a:p>
                  </a:txBody>
                  <a:tcPr marL="12319" marR="12319" marT="123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3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8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47839-D3C9-4D68-9423-E27E3DE50668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REQUESTS AND FUNDING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Northern Virginia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97A287-B6CA-0A18-FE34-C65A40A0C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47264"/>
              </p:ext>
            </p:extLst>
          </p:nvPr>
        </p:nvGraphicFramePr>
        <p:xfrm>
          <a:off x="152401" y="1676400"/>
          <a:ext cx="11887199" cy="4505357"/>
        </p:xfrm>
        <a:graphic>
          <a:graphicData uri="http://schemas.openxmlformats.org/drawingml/2006/table">
            <a:tbl>
              <a:tblPr/>
              <a:tblGrid>
                <a:gridCol w="646608">
                  <a:extLst>
                    <a:ext uri="{9D8B030D-6E8A-4147-A177-3AD203B41FA5}">
                      <a16:colId xmlns:a16="http://schemas.microsoft.com/office/drawing/2014/main" val="101251437"/>
                    </a:ext>
                  </a:extLst>
                </a:gridCol>
                <a:gridCol w="1454869">
                  <a:extLst>
                    <a:ext uri="{9D8B030D-6E8A-4147-A177-3AD203B41FA5}">
                      <a16:colId xmlns:a16="http://schemas.microsoft.com/office/drawing/2014/main" val="796976747"/>
                    </a:ext>
                  </a:extLst>
                </a:gridCol>
                <a:gridCol w="3801710">
                  <a:extLst>
                    <a:ext uri="{9D8B030D-6E8A-4147-A177-3AD203B41FA5}">
                      <a16:colId xmlns:a16="http://schemas.microsoft.com/office/drawing/2014/main" val="875623943"/>
                    </a:ext>
                  </a:extLst>
                </a:gridCol>
                <a:gridCol w="531142">
                  <a:extLst>
                    <a:ext uri="{9D8B030D-6E8A-4147-A177-3AD203B41FA5}">
                      <a16:colId xmlns:a16="http://schemas.microsoft.com/office/drawing/2014/main" val="835610144"/>
                    </a:ext>
                  </a:extLst>
                </a:gridCol>
                <a:gridCol w="600421">
                  <a:extLst>
                    <a:ext uri="{9D8B030D-6E8A-4147-A177-3AD203B41FA5}">
                      <a16:colId xmlns:a16="http://schemas.microsoft.com/office/drawing/2014/main" val="532131063"/>
                    </a:ext>
                  </a:extLst>
                </a:gridCol>
                <a:gridCol w="912179">
                  <a:extLst>
                    <a:ext uri="{9D8B030D-6E8A-4147-A177-3AD203B41FA5}">
                      <a16:colId xmlns:a16="http://schemas.microsoft.com/office/drawing/2014/main" val="2465559173"/>
                    </a:ext>
                  </a:extLst>
                </a:gridCol>
                <a:gridCol w="946819">
                  <a:extLst>
                    <a:ext uri="{9D8B030D-6E8A-4147-A177-3AD203B41FA5}">
                      <a16:colId xmlns:a16="http://schemas.microsoft.com/office/drawing/2014/main" val="977564147"/>
                    </a:ext>
                  </a:extLst>
                </a:gridCol>
                <a:gridCol w="788054">
                  <a:extLst>
                    <a:ext uri="{9D8B030D-6E8A-4147-A177-3AD203B41FA5}">
                      <a16:colId xmlns:a16="http://schemas.microsoft.com/office/drawing/2014/main" val="3736590920"/>
                    </a:ext>
                  </a:extLst>
                </a:gridCol>
                <a:gridCol w="554236">
                  <a:extLst>
                    <a:ext uri="{9D8B030D-6E8A-4147-A177-3AD203B41FA5}">
                      <a16:colId xmlns:a16="http://schemas.microsoft.com/office/drawing/2014/main" val="2531865045"/>
                    </a:ext>
                  </a:extLst>
                </a:gridCol>
                <a:gridCol w="877540">
                  <a:extLst>
                    <a:ext uri="{9D8B030D-6E8A-4147-A177-3AD203B41FA5}">
                      <a16:colId xmlns:a16="http://schemas.microsoft.com/office/drawing/2014/main" val="1117104434"/>
                    </a:ext>
                  </a:extLst>
                </a:gridCol>
                <a:gridCol w="773621">
                  <a:extLst>
                    <a:ext uri="{9D8B030D-6E8A-4147-A177-3AD203B41FA5}">
                      <a16:colId xmlns:a16="http://schemas.microsoft.com/office/drawing/2014/main" val="4253313931"/>
                    </a:ext>
                  </a:extLst>
                </a:gridCol>
              </a:tblGrid>
              <a:tr h="51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 ID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 Name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Cost 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Requested 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 SCALE Score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FUND 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(1) DGP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(2) HPP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257958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Alexandria City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Duke St and Route 1 Intersection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6,577,065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6,577,065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6,577,065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58348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11577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Arlington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50 at VA 27 Interchange Access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32,348,376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32,348,376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32,348,376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25055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11475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William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29 (Lee Highway) Corridor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40,463,612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40,463,612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40,463,612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11059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11469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Cascades Pkwy Bike &amp;Ped (Church Rd. to Victoria Station Dr)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13,932,841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9,296,841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9,296,841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0955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11466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15 at Braddock Road Roundabout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46,914,469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14,538,179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3.92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893478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William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294 (Prince William Parkway) Corridor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26,742,423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26,742,423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784713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11481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NVTA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I395 Shirlington Rotary &amp;S Glebe Rd Interchange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10.47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31,462,633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31,462,633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796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11485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Berlin Turnpike Shared Use Path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5,887,528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2,762,528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137733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11709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Fairfax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Braddock Road Phase II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97,778,658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70,479,658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4812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11581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Arlington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Glebe Rd Safety Improvements (I-66 to Columbia Pike)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46,125,836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46,125,836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591889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11453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William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123 and Old Bridge Rd Intersection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33.22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$ 159,160,334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118,674,082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257687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Alexandria City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King St -Bradlee Safety and Mobility Enhancements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26,367,419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23,350,267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2.59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52559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11729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Alexandria City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Eisenhower Avenue and Van Dorn Street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6.07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26,078,581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26,078,581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973818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11484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Broad Way Sidewalk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704,279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470,042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43139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11465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7 Improvements - Route 9 to Dulles Greenway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$ 195,134,112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49,631,037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374749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11524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Old Ox Road Widening - Shaw Road to Fairfax County Line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$ 104,490,636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52,114,636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869149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11793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William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Dale Boulevard/Rippon Boulevard Corridor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51,767,817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51,767,817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930705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11557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7/Route 601 Intersection Improvements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0.76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5,186,091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4,636,091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433428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11630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Leesburg Town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Town of Leesburg, Catoctin Circle turn lane and sidewalk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6,368,444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3,722,554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05262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11468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Cascades Pkwy Bike&amp;Ped (Nokes Boulevard to Woodshire Drive)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26,378,740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20,285,740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645510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11530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Fairfax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Frontier Drive Extension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$ 267,227,772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71,503,584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37180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11527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Fairfax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Town Center Parkway Underpass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$ 419,530,736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407,530,736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14541"/>
                  </a:ext>
                </a:extLst>
              </a:tr>
              <a:tr h="173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11685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William County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 Buren Road Improvements: Route 234 to Cardinal Dr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$ 228,675,095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218,675,095 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4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47839-D3C9-4D68-9423-E27E3DE50668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RESULTS OBSERVATIONS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Project Benefit and SS Request determine SS Score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F5400-937F-37F6-FC5C-79402B26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11963400" cy="4038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DGP funds are competed for within the district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HPP funds are competed for statewide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Of funded HPP projects statewide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Highest SS Score was 17.68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Lowest SS Score was 3.96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Average funded Project Benefit was 17.9 and the average SS Score was 6.9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Average requested amount was $27.2 million and the average value supported was $30.4 million</a:t>
            </a: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sz="2000" dirty="0">
                <a:latin typeface="Aptos Display" panose="020B0004020202020204" pitchFamily="34" charset="0"/>
              </a:rPr>
              <a:t>HPP Requests in the NOVA District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Average Project Benefit was 13.0 and the average SS Score was 2.7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Average requested amount was $84.5 million and the average value supported was $116.9 million</a:t>
            </a:r>
          </a:p>
          <a:p>
            <a:pPr marL="231769" lvl="1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ptos Display" panose="020B0004020202020204" pitchFamily="34" charset="0"/>
              <a:cs typeface="+mn-cs"/>
            </a:endParaRPr>
          </a:p>
          <a:p>
            <a:pPr lvl="2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7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51594B-36FF-5DF3-E6AD-19C17D29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3" r="2796"/>
          <a:stretch/>
        </p:blipFill>
        <p:spPr>
          <a:xfrm>
            <a:off x="6248400" y="1638941"/>
            <a:ext cx="5715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47839-D3C9-4D68-9423-E27E3DE50668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RESULTS OBSERVATIONS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VTrans Priority Needs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F5400-937F-37F6-FC5C-79402B26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6629400" cy="4038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The locations with greatest needs are identified in VTrans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VTrans Priority Needs are categorized by Statewide Priority or Construction District Priority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Statewide Priority Locations focused on Corridors of Statewide Significance 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</a:rPr>
              <a:t>Construction District Priority Locations focused on all other roads (RN, Safety, UDA) </a:t>
            </a:r>
          </a:p>
          <a:p>
            <a:pPr marL="0" lvl="1" indent="0">
              <a:spcBef>
                <a:spcPts val="500"/>
              </a:spcBef>
              <a:spcAft>
                <a:spcPts val="300"/>
              </a:spcAft>
              <a:buNone/>
            </a:pPr>
            <a:endParaRPr lang="en-US" sz="2000" dirty="0">
              <a:latin typeface="Aptos Display" panose="020B0004020202020204" pitchFamily="34" charset="0"/>
              <a:ea typeface="+mn-ea"/>
            </a:endParaRPr>
          </a:p>
          <a:p>
            <a:pPr marL="231769" lvl="1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  <a:cs typeface="+mn-cs"/>
              </a:rPr>
              <a:t>For Round 6</a:t>
            </a:r>
          </a:p>
          <a:p>
            <a:pPr lvl="2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0" dirty="0"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932A-8104-3E55-B294-FBF3A3CC457D}"/>
              </a:ext>
            </a:extLst>
          </p:cNvPr>
          <p:cNvSpPr txBox="1"/>
          <p:nvPr/>
        </p:nvSpPr>
        <p:spPr>
          <a:xfrm>
            <a:off x="76200" y="4976257"/>
            <a:ext cx="11734800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285750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  <a:ea typeface="+mn-ea"/>
              </a:rPr>
              <a:t>65% of the HPP eligible projects were located on a Statewide Priority Need Location</a:t>
            </a:r>
          </a:p>
          <a:p>
            <a:pPr marL="742950" lvl="2" indent="-285750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  <a:ea typeface="+mn-ea"/>
              </a:rPr>
              <a:t>70% of the HPP projects that were funded were located on a Statewide Priority Need Location</a:t>
            </a:r>
          </a:p>
          <a:p>
            <a:pPr marL="742950" lvl="2" indent="-285750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Aptos Display" panose="020B0004020202020204" pitchFamily="34" charset="0"/>
                <a:ea typeface="+mn-ea"/>
              </a:rPr>
              <a:t>Of NOVA’s HPP eligible projects, only 5 out of 15 were located on a Statewide Priority Need Location</a:t>
            </a:r>
          </a:p>
        </p:txBody>
      </p:sp>
    </p:spTree>
    <p:extLst>
      <p:ext uri="{BB962C8B-B14F-4D97-AF65-F5344CB8AC3E}">
        <p14:creationId xmlns:p14="http://schemas.microsoft.com/office/powerpoint/2010/main" val="75349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F9391CA-AA59-494B-ED55-D3A64306A7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06400" y="320040"/>
            <a:ext cx="114046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ea typeface="+mj-ea"/>
                <a:cs typeface="Arial"/>
              </a:rPr>
              <a:t>SMART SCALE FY 2026 Results – NVTA Meeting Agenda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336" y="1676400"/>
            <a:ext cx="11404600" cy="4736756"/>
          </a:xfrm>
        </p:spPr>
        <p:txBody>
          <a:bodyPr numCol="1"/>
          <a:lstStyle/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Process Overview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FY 2026 Requests and Funding Distribution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Results Observations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Next Steps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0AA"/>
              </a:solidFill>
              <a:latin typeface="Aptos Display" panose="020B0004020202020204" pitchFamily="34" charset="0"/>
              <a:cs typeface="Arial"/>
            </a:endParaRPr>
          </a:p>
          <a:p>
            <a:pPr marL="231140" lvl="1" indent="-23114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0AA"/>
              </a:solidFill>
              <a:latin typeface="Aptos Display" panose="020B0004020202020204" pitchFamily="34" charset="0"/>
              <a:cs typeface="Arial"/>
            </a:endParaRPr>
          </a:p>
          <a:p>
            <a:pPr marL="231140" lvl="1" indent="-23114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0AA"/>
              </a:solidFill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8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47839-D3C9-4D68-9423-E27E3DE50668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RESULTS OBSERVATIONS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VTrans Priority Needs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9591C-91EB-A461-8110-93BEA69FF998}"/>
              </a:ext>
            </a:extLst>
          </p:cNvPr>
          <p:cNvSpPr txBox="1"/>
          <p:nvPr/>
        </p:nvSpPr>
        <p:spPr>
          <a:xfrm>
            <a:off x="424761" y="1069954"/>
            <a:ext cx="8092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https://vtrans.virginia.gov/interactvtrans/map-explorer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2B651FB-93BD-7950-E197-61800A14B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5832" y="1676400"/>
            <a:ext cx="656033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Next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ptos Display" panose="020B0004020202020204" pitchFamily="34" charset="0"/>
              </a:rPr>
              <a:t>February to April </a:t>
            </a:r>
            <a:r>
              <a:rPr lang="en-US" sz="2400" b="0" dirty="0">
                <a:latin typeface="Aptos Display" panose="020B0004020202020204" pitchFamily="34" charset="0"/>
              </a:rPr>
              <a:t>– Board to consider potential revisions to staff recommended funding scenario 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April to May </a:t>
            </a:r>
            <a:r>
              <a:rPr lang="en-US" sz="2400" b="0" dirty="0">
                <a:latin typeface="Aptos Display" panose="020B0004020202020204" pitchFamily="34" charset="0"/>
              </a:rPr>
              <a:t>– Public hearings (Spring SYIP Meetings) on staff recommended scenario and any potential revisions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May CTB meeting </a:t>
            </a:r>
            <a:r>
              <a:rPr lang="en-US" sz="2400" b="0" dirty="0">
                <a:latin typeface="Aptos Display" panose="020B0004020202020204" pitchFamily="34" charset="0"/>
              </a:rPr>
              <a:t>– Consensus funding scenario developed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June CTB meeting </a:t>
            </a:r>
            <a:r>
              <a:rPr lang="en-US" sz="2400" b="0" dirty="0">
                <a:latin typeface="Aptos Display" panose="020B0004020202020204" pitchFamily="34" charset="0"/>
              </a:rPr>
              <a:t>– Adoption of Six-Year Improvement Program and SC Round 6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BB110-B326-AD22-6300-547C8F982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7D61C-35F2-3C88-9055-416769BDF87A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RESOURCES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0E67C6E-F80B-2778-892B-2995DDD5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FY 2026 SMART SCALE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87E42-E68D-696E-0CB2-3DD6B04B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ptos Display" panose="020B0004020202020204" pitchFamily="34" charset="0"/>
              </a:rPr>
              <a:t>Reminder website is now - </a:t>
            </a:r>
            <a:r>
              <a:rPr lang="en-US" sz="2400" dirty="0">
                <a:solidFill>
                  <a:srgbClr val="003456"/>
                </a:solidFill>
                <a:latin typeface="Aptos Display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https://smartscale</a:t>
            </a:r>
            <a:r>
              <a:rPr lang="en-US" sz="2400" dirty="0">
                <a:solidFill>
                  <a:srgbClr val="C00000"/>
                </a:solidFill>
                <a:latin typeface="Aptos Display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.virginia.gov</a:t>
            </a:r>
            <a:endParaRPr lang="en-US" sz="2400" dirty="0">
              <a:solidFill>
                <a:srgbClr val="C00000"/>
              </a:solidFill>
              <a:latin typeface="Aptos Display" panose="020B0004020202020204" pitchFamily="34" charset="0"/>
            </a:endParaRP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Apply/Resources</a:t>
            </a:r>
            <a:endParaRPr lang="en-US" sz="2400" b="1" i="0" dirty="0">
              <a:solidFill>
                <a:srgbClr val="003456"/>
              </a:solidFill>
              <a:effectLst/>
              <a:latin typeface="Aptos Display" panose="020B0004020202020204" pitchFamily="34" charset="0"/>
              <a:cs typeface="Heebo" pitchFamily="2" charset="-79"/>
            </a:endParaRPr>
          </a:p>
          <a:p>
            <a:pPr marL="457188" lvl="1" indent="0">
              <a:buNone/>
            </a:pPr>
            <a:r>
              <a:rPr lang="en-US" sz="2200" b="1" i="0" dirty="0">
                <a:effectLst/>
                <a:latin typeface="Aptos Display" panose="020B0004020202020204" pitchFamily="34" charset="0"/>
                <a:cs typeface="Heebo" pitchFamily="2" charset="-79"/>
              </a:rPr>
              <a:t>Round 6 Funding Scenario</a:t>
            </a:r>
          </a:p>
          <a:p>
            <a:pPr marL="1196952" lvl="2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Round 6 Screening Decisions</a:t>
            </a:r>
            <a:r>
              <a:rPr lang="en-US" sz="2000" b="0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</a:rPr>
              <a:t> </a:t>
            </a:r>
            <a:r>
              <a:rPr lang="en-US" sz="2000" b="0" i="0" dirty="0">
                <a:effectLst/>
                <a:latin typeface="Aptos Display" panose="020B0004020202020204" pitchFamily="34" charset="0"/>
                <a:cs typeface="Heebo" pitchFamily="2" charset="-79"/>
              </a:rPr>
              <a:t>(Excel, 17KB)</a:t>
            </a:r>
          </a:p>
          <a:p>
            <a:pPr marL="1196952" lvl="2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recommended funding scenario</a:t>
            </a:r>
            <a:r>
              <a:rPr lang="en-US" sz="2000" b="0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</a:rPr>
              <a:t> </a:t>
            </a:r>
            <a:r>
              <a:rPr lang="en-US" sz="2000" b="0" i="0" dirty="0">
                <a:effectLst/>
                <a:latin typeface="Aptos Display" panose="020B0004020202020204" pitchFamily="34" charset="0"/>
                <a:cs typeface="Heebo" pitchFamily="2" charset="-79"/>
              </a:rPr>
              <a:t>(Excel, 50KB)</a:t>
            </a:r>
          </a:p>
          <a:p>
            <a:pPr marL="1196952" lvl="2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scorecards</a:t>
            </a:r>
            <a:r>
              <a:rPr lang="en-US" sz="2000" b="0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</a:rPr>
              <a:t> </a:t>
            </a:r>
            <a:r>
              <a:rPr lang="en-US" sz="2000" b="0" i="0" dirty="0">
                <a:effectLst/>
                <a:latin typeface="Aptos Display" panose="020B0004020202020204" pitchFamily="34" charset="0"/>
                <a:cs typeface="Heebo" pitchFamily="2" charset="-79"/>
              </a:rPr>
              <a:t>(PDF, 77.6MB)</a:t>
            </a:r>
          </a:p>
          <a:p>
            <a:pPr marL="1196952" lvl="2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scores</a:t>
            </a:r>
            <a:r>
              <a:rPr lang="en-US" sz="2000" b="0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</a:rPr>
              <a:t> </a:t>
            </a:r>
            <a:r>
              <a:rPr lang="en-US" sz="2000" b="0" i="0" dirty="0">
                <a:effectLst/>
                <a:latin typeface="Aptos Display" panose="020B0004020202020204" pitchFamily="34" charset="0"/>
                <a:cs typeface="Heebo" pitchFamily="2" charset="-79"/>
              </a:rPr>
              <a:t>(Excel, 106KB)</a:t>
            </a:r>
          </a:p>
          <a:p>
            <a:pPr marL="1196952" lvl="2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scoring calculations</a:t>
            </a:r>
            <a:r>
              <a:rPr lang="en-US" sz="2000" b="0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</a:rPr>
              <a:t> </a:t>
            </a:r>
            <a:r>
              <a:rPr lang="en-US" sz="2000" b="0" i="0" dirty="0">
                <a:effectLst/>
                <a:latin typeface="Aptos Display" panose="020B0004020202020204" pitchFamily="34" charset="0"/>
                <a:cs typeface="Heebo" pitchFamily="2" charset="-79"/>
              </a:rPr>
              <a:t>(Excel, 307KB)</a:t>
            </a:r>
          </a:p>
          <a:p>
            <a:pPr marL="1196952" lvl="2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 2025 CTB Presentation</a:t>
            </a:r>
            <a:r>
              <a:rPr lang="en-US" sz="2000" b="0" i="0" dirty="0">
                <a:solidFill>
                  <a:srgbClr val="003456"/>
                </a:solidFill>
                <a:effectLst/>
                <a:latin typeface="Aptos Display" panose="020B0004020202020204" pitchFamily="34" charset="0"/>
                <a:cs typeface="Heebo" pitchFamily="2" charset="-79"/>
              </a:rPr>
              <a:t> </a:t>
            </a:r>
            <a:r>
              <a:rPr lang="en-US" sz="2000" b="0" i="0" dirty="0">
                <a:effectLst/>
                <a:latin typeface="Aptos Display" panose="020B0004020202020204" pitchFamily="34" charset="0"/>
                <a:cs typeface="Heebo" pitchFamily="2" charset="-79"/>
              </a:rPr>
              <a:t>(PPT, 1.4MB)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456"/>
                </a:solidFill>
                <a:latin typeface="Aptos Display" panose="020B0004020202020204" pitchFamily="34" charset="0"/>
                <a:cs typeface="Heebo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Review Implemented for Round 6</a:t>
            </a:r>
            <a:endParaRPr lang="en-US" sz="2400" dirty="0">
              <a:solidFill>
                <a:srgbClr val="003456"/>
              </a:solidFill>
              <a:latin typeface="Aptos Display" panose="020B0004020202020204" pitchFamily="34" charset="0"/>
              <a:cs typeface="Heebo" pitchFamily="2" charset="-79"/>
            </a:endParaRP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2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A60B08-3A1C-0119-F2CB-1EFB8B512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ptos Display" panose="020B0004020202020204" pitchFamily="34" charset="0"/>
              </a:rPr>
              <a:t>Brooke Jackson, P.E. – SMART SCALE Program Manager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b="0" dirty="0">
                <a:latin typeface="Aptos Display" panose="020B0004020202020204" pitchFamily="34" charset="0"/>
              </a:rPr>
              <a:t>Brooke.Jackson@oipi.virginia.gov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Email -  SmartPortal@CTB.Virginia.gov</a:t>
            </a:r>
          </a:p>
          <a:p>
            <a:r>
              <a:rPr lang="en-US" sz="2400" dirty="0">
                <a:solidFill>
                  <a:srgbClr val="003456"/>
                </a:solidFill>
                <a:latin typeface="Aptos Display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Form</a:t>
            </a:r>
            <a:endParaRPr lang="en-US" sz="2400" dirty="0">
              <a:solidFill>
                <a:srgbClr val="003456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68619-F14B-62F3-2518-19F04DB9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9FC88B-5B9A-224A-46B3-5DBCFF0C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FD9D5-922E-68B9-A5F7-D6593D3477CF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27464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B43C-B2B7-4271-B3D6-FD3FA39EA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5313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8E297-9B01-66BE-DA8D-3D983797B0E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2134E-CA69-291D-52C8-D0E81B15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History and Purpose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2FC5B-70E0-A226-C720-6FF2BE28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618033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SMART SCALE was created to improve the transparency and accountability of project selection and stabilize the Six-Year Improvement Program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2300" dirty="0">
                <a:latin typeface="Aptos Display" panose="020B0004020202020204" pitchFamily="34" charset="0"/>
              </a:rPr>
              <a:t>Effective July 1, 2014 (Virginia House Bill 2,  defined in § 33.2-214.1), required developing a prioritization process that the CTB was to use for project selection by July 2016. 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Needed to remove the political element and select projects that bring the best value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2300" dirty="0">
                <a:latin typeface="Aptos Display" panose="020B0004020202020204" pitchFamily="34" charset="0"/>
              </a:rPr>
              <a:t>It reformed Virginia’s transportation programming process by requiring the use of a data-driven, outcome-based prioritization process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SMART SCALE has improved the transparency and accountability of project selection 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The process scores projects based on an objective and fair analysis that is applied statewide 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2300" dirty="0">
                <a:latin typeface="Aptos Display" panose="020B0004020202020204" pitchFamily="34" charset="0"/>
              </a:rPr>
              <a:t>SMART SCALE is a tool to help CTB select projects that provide the greatest benefits for tax dollars spent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latin typeface="Aptos Display" panose="020B0004020202020204" pitchFamily="34" charset="0"/>
            </a:endParaRPr>
          </a:p>
          <a:p>
            <a:endParaRPr lang="en-US" sz="2400" dirty="0">
              <a:latin typeface="Aptos Display" panose="020B0004020202020204" pitchFamily="34" charset="0"/>
            </a:endParaRPr>
          </a:p>
          <a:p>
            <a:endParaRPr lang="en-US" sz="240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9F8E-C033-0CF5-B3F6-A6BA72BDD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8E297-9B01-66BE-DA8D-3D983797B0E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2134E-CA69-291D-52C8-D0E81B15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Virginia Code§ 33.2-214.1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2FC5B-70E0-A226-C720-6FF2BE28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61803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Benefit-Cost Relationship 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Six Factor Areas Required (SCALE) – </a:t>
            </a:r>
            <a:r>
              <a:rPr lang="en-US" sz="2300" b="0" dirty="0">
                <a:latin typeface="Aptos Display" panose="020B0004020202020204" pitchFamily="34" charset="0"/>
              </a:rPr>
              <a:t>safety, congestion mitigation, accessibility, land use*, economic development, and environmental quality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Multi-Modal Project Evaluation – </a:t>
            </a:r>
            <a:r>
              <a:rPr lang="en-US" sz="2300" b="0" dirty="0">
                <a:latin typeface="Aptos Display" panose="020B0004020202020204" pitchFamily="34" charset="0"/>
              </a:rPr>
              <a:t>must consider highway, transit, rail, roadway, technology operational improvements, and transportation demand management strategies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Meet a VTrans Need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Projects must be fully funded when added to the SYIP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  <a:buNone/>
            </a:pPr>
            <a:r>
              <a:rPr lang="en-US" sz="2300" b="0" i="1" dirty="0">
                <a:latin typeface="Aptos Display" panose="020B0004020202020204" pitchFamily="34" charset="0"/>
              </a:rPr>
              <a:t>*Note: Land Use is required in populations over 200,000 defined in the 6th enactment clause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300" dirty="0">
              <a:latin typeface="Aptos Display" panose="020B0004020202020204" pitchFamily="34" charset="0"/>
            </a:endParaRPr>
          </a:p>
          <a:p>
            <a:endParaRPr lang="en-US" sz="2300" dirty="0">
              <a:latin typeface="Aptos Display" panose="020B0004020202020204" pitchFamily="34" charset="0"/>
            </a:endParaRPr>
          </a:p>
          <a:p>
            <a:endParaRPr lang="en-US" sz="230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9F8E-C033-0CF5-B3F6-A6BA72BDD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1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D753C6B-119D-96E9-9C9C-3DE80A9906DC}"/>
              </a:ext>
            </a:extLst>
          </p:cNvPr>
          <p:cNvSpPr txBox="1">
            <a:spLocks/>
          </p:cNvSpPr>
          <p:nvPr/>
        </p:nvSpPr>
        <p:spPr bwMode="auto">
          <a:xfrm>
            <a:off x="406400" y="320040"/>
            <a:ext cx="1140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200" dirty="0">
                <a:latin typeface="Aptos Display" panose="020B0004020202020204" pitchFamily="34" charset="0"/>
              </a:rPr>
              <a:t>Virginia HB 1414 Defines Funding to Construction Programs</a:t>
            </a:r>
            <a:endParaRPr lang="en-US" sz="3200" kern="0" dirty="0">
              <a:latin typeface="Aptos Display" panose="020B0004020202020204" pitchFamily="34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1F424C-4719-4D24-4690-7537AADAA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" y="1758544"/>
            <a:ext cx="11875309" cy="45660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9F8E-C033-0CF5-B3F6-A6BA72BDD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8E297-9B01-66BE-DA8D-3D983797B0E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52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D753C6B-119D-96E9-9C9C-3DE80A9906DC}"/>
              </a:ext>
            </a:extLst>
          </p:cNvPr>
          <p:cNvSpPr txBox="1">
            <a:spLocks/>
          </p:cNvSpPr>
          <p:nvPr/>
        </p:nvSpPr>
        <p:spPr bwMode="auto">
          <a:xfrm>
            <a:off x="406400" y="320040"/>
            <a:ext cx="1140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200" dirty="0">
                <a:latin typeface="Aptos Display" panose="020B0004020202020204" pitchFamily="34" charset="0"/>
              </a:rPr>
              <a:t>Supplemental DGP Funding</a:t>
            </a:r>
            <a:endParaRPr lang="en-US" sz="3200" kern="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9F8E-C033-0CF5-B3F6-A6BA72BDD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8E297-9B01-66BE-DA8D-3D983797B0E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 descr="Map">
            <a:extLst>
              <a:ext uri="{FF2B5EF4-FFF2-40B4-BE49-F238E27FC236}">
                <a16:creationId xmlns:a16="http://schemas.microsoft.com/office/drawing/2014/main" id="{43C27227-F9F0-B0D3-6693-E19EC457D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/>
        </p:blipFill>
        <p:spPr>
          <a:xfrm>
            <a:off x="-58416" y="1676400"/>
            <a:ext cx="123088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3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7D822D-0C80-81DB-8DEB-2D291D1D9EAA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BFF3959-4DBA-107F-47BB-3DF044CE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Implemented Improvements from 2023 SMART SCALE Review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DB507C-7BDC-7942-9DA8-76D4FE5C6E03}"/>
              </a:ext>
            </a:extLst>
          </p:cNvPr>
          <p:cNvSpPr txBox="1">
            <a:spLocks/>
          </p:cNvSpPr>
          <p:nvPr/>
        </p:nvSpPr>
        <p:spPr bwMode="auto">
          <a:xfrm>
            <a:off x="406400" y="1676400"/>
            <a:ext cx="11404600" cy="461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indent="-231769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57" indent="-23176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Administrative Improvements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Applications pass readiness gates before submission to improve quality and reduce staff resources </a:t>
            </a:r>
          </a:p>
          <a:p>
            <a:pPr marL="457200" lvl="1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Considering applicant delivery performance in final Board consensus funding decisions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Policy Improvements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Clarified High-Priority Projects Program (HPP) definition to ensure projects are of statewide or regional significance by </a:t>
            </a:r>
          </a:p>
          <a:p>
            <a:pPr marL="914389" lvl="3" eaLnBrk="1" hangingPunct="1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Aptos Display" panose="020B0004020202020204" pitchFamily="34" charset="0"/>
              </a:rPr>
              <a:t>refining the definition to include “what” type of projects are eligible</a:t>
            </a:r>
          </a:p>
          <a:p>
            <a:pPr marL="914389" lvl="3" eaLnBrk="1" hangingPunct="1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Aptos Display" panose="020B0004020202020204" pitchFamily="34" charset="0"/>
              </a:rPr>
              <a:t>distributing all HPP program funds based on statewide rankings of SMART SCALE scores, rather than districtwide rankings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Reduced the influence of the one-factor majority of the Land Use factor by making it a multiplier of all other factor areas and modifying the other factor weightings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Applied a forward-looking congestion benefit for 7 years in the future, to better align with project design requirements that are based on future growth volumes and consider future economic growth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Incorporate key economic priorities of the Commonwealth to reflect best-in-class economic impact assessments used by VEDP </a:t>
            </a:r>
          </a:p>
          <a:p>
            <a:pPr lvl="1" eaLnBrk="1" hangingPunct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800" b="0" kern="0" dirty="0">
              <a:latin typeface="Aptos Display" panose="020B0004020202020204" pitchFamily="34" charset="0"/>
            </a:endParaRPr>
          </a:p>
          <a:p>
            <a:pPr marL="0" indent="0" eaLnBrk="1" hangingPunct="1">
              <a:buNone/>
            </a:pPr>
            <a:endParaRPr lang="en-US" sz="1800" kern="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C4EAC-F75C-896F-5C38-31D0A229C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1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999328-31A3-5103-16B7-C972C9E8AE03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Implemented Improvements from 2023 SMART SCALE Review </a:t>
            </a:r>
            <a:br>
              <a:rPr lang="en-US" sz="3200" dirty="0">
                <a:latin typeface="Aptos Display" panose="020B0004020202020204" pitchFamily="34" charset="0"/>
              </a:rPr>
            </a:br>
            <a:r>
              <a:rPr lang="en-US" sz="3200" dirty="0">
                <a:latin typeface="Aptos Display" panose="020B0004020202020204" pitchFamily="34" charset="0"/>
              </a:rPr>
              <a:t>Evaluation Factors and Weighting</a:t>
            </a:r>
          </a:p>
        </p:txBody>
      </p:sp>
      <p:pic>
        <p:nvPicPr>
          <p:cNvPr id="6" name="Picture 5" descr="Multiple graphics summarizing the information from the previous slide.">
            <a:extLst>
              <a:ext uri="{FF2B5EF4-FFF2-40B4-BE49-F238E27FC236}">
                <a16:creationId xmlns:a16="http://schemas.microsoft.com/office/drawing/2014/main" id="{FC37EBFC-3B4B-2CE6-1A85-297F4180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" y="1682344"/>
            <a:ext cx="11875309" cy="45660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E9199-B0F9-9137-5D95-EA794F4F2CF8}"/>
              </a:ext>
            </a:extLst>
          </p:cNvPr>
          <p:cNvSpPr/>
          <p:nvPr/>
        </p:nvSpPr>
        <p:spPr bwMode="auto">
          <a:xfrm>
            <a:off x="5181600" y="5257800"/>
            <a:ext cx="6477000" cy="2286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84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0980E-849D-33D0-3D9E-0A994CFF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FA8D5-2F9B-EFA5-4E46-3F518A7650CF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6404537-5B7D-700D-0DAC-EF167161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Scorecard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4629F-1521-AC24-519A-9A6ECDD8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-9181"/>
            <a:ext cx="2019300" cy="185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121BC-DAAE-152B-110A-3D60CF06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756"/>
            <a:ext cx="5896418" cy="3692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EC5195-C566-EAB9-8602-38569507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18" y="1857756"/>
            <a:ext cx="6323531" cy="42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301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1">
  <a:themeElements>
    <a:clrScheme name="Sketch1 2">
      <a:dk1>
        <a:srgbClr val="0060AA"/>
      </a:dk1>
      <a:lt1>
        <a:srgbClr val="FFFFFF"/>
      </a:lt1>
      <a:dk2>
        <a:srgbClr val="2B44FF"/>
      </a:dk2>
      <a:lt2>
        <a:srgbClr val="2D2015"/>
      </a:lt2>
      <a:accent1>
        <a:srgbClr val="2B5DFF"/>
      </a:accent1>
      <a:accent2>
        <a:srgbClr val="2204A4"/>
      </a:accent2>
      <a:accent3>
        <a:srgbClr val="FFFFFF"/>
      </a:accent3>
      <a:accent4>
        <a:srgbClr val="005191"/>
      </a:accent4>
      <a:accent5>
        <a:srgbClr val="ACB6FF"/>
      </a:accent5>
      <a:accent6>
        <a:srgbClr val="1E0394"/>
      </a:accent6>
      <a:hlink>
        <a:srgbClr val="CACACA"/>
      </a:hlink>
      <a:folHlink>
        <a:srgbClr val="949CA1"/>
      </a:folHlink>
    </a:clrScheme>
    <a:fontScheme name="Sketch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ketch1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etch1 2">
        <a:dk1>
          <a:srgbClr val="0060AA"/>
        </a:dk1>
        <a:lt1>
          <a:srgbClr val="FFFFFF"/>
        </a:lt1>
        <a:dk2>
          <a:srgbClr val="2B44FF"/>
        </a:dk2>
        <a:lt2>
          <a:srgbClr val="2D2015"/>
        </a:lt2>
        <a:accent1>
          <a:srgbClr val="2B5DFF"/>
        </a:accent1>
        <a:accent2>
          <a:srgbClr val="2204A4"/>
        </a:accent2>
        <a:accent3>
          <a:srgbClr val="FFFFFF"/>
        </a:accent3>
        <a:accent4>
          <a:srgbClr val="005191"/>
        </a:accent4>
        <a:accent5>
          <a:srgbClr val="ACB6FF"/>
        </a:accent5>
        <a:accent6>
          <a:srgbClr val="1E0394"/>
        </a:accent6>
        <a:hlink>
          <a:srgbClr val="CACACA"/>
        </a:hlink>
        <a:folHlink>
          <a:srgbClr val="949C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Light1_standard</Template>
  <TotalTime>0</TotalTime>
  <Words>2369</Words>
  <Application>Microsoft Office PowerPoint</Application>
  <PresentationFormat>Widescreen</PresentationFormat>
  <Paragraphs>788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 Display</vt:lpstr>
      <vt:lpstr>Arial</vt:lpstr>
      <vt:lpstr>Calibri</vt:lpstr>
      <vt:lpstr>Courier New</vt:lpstr>
      <vt:lpstr>Wingdings</vt:lpstr>
      <vt:lpstr>Sketch1</vt:lpstr>
      <vt:lpstr>SMART SCALE FY 2026 (Round 6) Results NVTA Meeting</vt:lpstr>
      <vt:lpstr>SMART SCALE FY 2026 Results – NVTA Meeting Agenda</vt:lpstr>
      <vt:lpstr>History and Purpose</vt:lpstr>
      <vt:lpstr>Virginia Code§ 33.2-214.1</vt:lpstr>
      <vt:lpstr>PowerPoint Presentation</vt:lpstr>
      <vt:lpstr>PowerPoint Presentation</vt:lpstr>
      <vt:lpstr>Implemented Improvements from 2023 SMART SCALE Review </vt:lpstr>
      <vt:lpstr>Implemented Improvements from 2023 SMART SCALE Review  Evaluation Factors and Weighting</vt:lpstr>
      <vt:lpstr>Scorecard Example</vt:lpstr>
      <vt:lpstr>Project Selection Process</vt:lpstr>
      <vt:lpstr>Summary of Full Application Request By District</vt:lpstr>
      <vt:lpstr>Funding Available in millions for FY 2026 (Round 6)</vt:lpstr>
      <vt:lpstr>Staff Recommended Funding Scenario Summary - $ in millions</vt:lpstr>
      <vt:lpstr>Summary of Principal Improvement Type - $ in millions </vt:lpstr>
      <vt:lpstr>SMART SCALE FY 2026 (Round 6)  Summary and Comparison to Prior Rounds</vt:lpstr>
      <vt:lpstr>Summary of Funding Requests</vt:lpstr>
      <vt:lpstr>Staff Recommended Scenario – Northern Virginia</vt:lpstr>
      <vt:lpstr>Project Benefit and SS Request determine SS Score</vt:lpstr>
      <vt:lpstr>VTrans Priority Needs</vt:lpstr>
      <vt:lpstr>VTrans Priority Needs</vt:lpstr>
      <vt:lpstr>Next Steps</vt:lpstr>
      <vt:lpstr>FY 2026 SMART SCALE Results</vt:lpstr>
      <vt:lpstr>Contact Us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2025-01-15T22:15:33Z</dcterms:created>
  <dcterms:modified xsi:type="dcterms:W3CDTF">2025-07-17T18:26:06Z</dcterms:modified>
</cp:coreProperties>
</file>