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xml" ContentType="application/inkml+xml"/>
  <Override PartName="/ppt/ink/ink2.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bookmarkIdSeed="3">
  <p:sldMasterIdLst>
    <p:sldMasterId id="2147483648" r:id="rId1"/>
  </p:sldMasterIdLst>
  <p:notesMasterIdLst>
    <p:notesMasterId r:id="rId30"/>
  </p:notesMasterIdLst>
  <p:handoutMasterIdLst>
    <p:handoutMasterId r:id="rId31"/>
  </p:handoutMasterIdLst>
  <p:sldIdLst>
    <p:sldId id="628" r:id="rId2"/>
    <p:sldId id="633" r:id="rId3"/>
    <p:sldId id="602" r:id="rId4"/>
    <p:sldId id="526" r:id="rId5"/>
    <p:sldId id="528" r:id="rId6"/>
    <p:sldId id="541" r:id="rId7"/>
    <p:sldId id="698" r:id="rId8"/>
    <p:sldId id="613" r:id="rId9"/>
    <p:sldId id="599" r:id="rId10"/>
    <p:sldId id="635" r:id="rId11"/>
    <p:sldId id="549" r:id="rId12"/>
    <p:sldId id="610" r:id="rId13"/>
    <p:sldId id="703" r:id="rId14"/>
    <p:sldId id="699" r:id="rId15"/>
    <p:sldId id="624" r:id="rId16"/>
    <p:sldId id="641" r:id="rId17"/>
    <p:sldId id="623" r:id="rId18"/>
    <p:sldId id="608" r:id="rId19"/>
    <p:sldId id="612" r:id="rId20"/>
    <p:sldId id="636" r:id="rId21"/>
    <p:sldId id="626" r:id="rId22"/>
    <p:sldId id="631" r:id="rId23"/>
    <p:sldId id="627" r:id="rId24"/>
    <p:sldId id="617" r:id="rId25"/>
    <p:sldId id="700" r:id="rId26"/>
    <p:sldId id="702" r:id="rId27"/>
    <p:sldId id="701" r:id="rId28"/>
    <p:sldId id="648" r:id="rId29"/>
  </p:sldIdLst>
  <p:sldSz cx="12192000" cy="6858000"/>
  <p:notesSz cx="7315200" cy="9601200"/>
  <p:defaultTextStyle>
    <a:defPPr>
      <a:defRPr lang="en-US"/>
    </a:defPPr>
    <a:lvl1pPr algn="l" rtl="0" eaLnBrk="0" fontAlgn="base" hangingPunct="0">
      <a:spcBef>
        <a:spcPct val="0"/>
      </a:spcBef>
      <a:spcAft>
        <a:spcPct val="0"/>
      </a:spcAft>
      <a:defRPr sz="2400" b="1"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ＭＳ Ｐゴシック" pitchFamily="1" charset="-128"/>
        <a:cs typeface="+mn-cs"/>
      </a:defRPr>
    </a:lvl5pPr>
    <a:lvl6pPr marL="2286000" algn="l" defTabSz="914400" rtl="0" eaLnBrk="1" latinLnBrk="0" hangingPunct="1">
      <a:defRPr sz="2400" b="1" kern="1200">
        <a:solidFill>
          <a:schemeClr val="tx1"/>
        </a:solidFill>
        <a:latin typeface="Arial" charset="0"/>
        <a:ea typeface="ＭＳ Ｐゴシック" pitchFamily="1" charset="-128"/>
        <a:cs typeface="+mn-cs"/>
      </a:defRPr>
    </a:lvl6pPr>
    <a:lvl7pPr marL="2743200" algn="l" defTabSz="914400" rtl="0" eaLnBrk="1" latinLnBrk="0" hangingPunct="1">
      <a:defRPr sz="2400" b="1" kern="1200">
        <a:solidFill>
          <a:schemeClr val="tx1"/>
        </a:solidFill>
        <a:latin typeface="Arial" charset="0"/>
        <a:ea typeface="ＭＳ Ｐゴシック" pitchFamily="1" charset="-128"/>
        <a:cs typeface="+mn-cs"/>
      </a:defRPr>
    </a:lvl7pPr>
    <a:lvl8pPr marL="3200400" algn="l" defTabSz="914400" rtl="0" eaLnBrk="1" latinLnBrk="0" hangingPunct="1">
      <a:defRPr sz="2400" b="1" kern="1200">
        <a:solidFill>
          <a:schemeClr val="tx1"/>
        </a:solidFill>
        <a:latin typeface="Arial" charset="0"/>
        <a:ea typeface="ＭＳ Ｐゴシック" pitchFamily="1" charset="-128"/>
        <a:cs typeface="+mn-cs"/>
      </a:defRPr>
    </a:lvl8pPr>
    <a:lvl9pPr marL="3657600" algn="l" defTabSz="914400" rtl="0" eaLnBrk="1" latinLnBrk="0" hangingPunct="1">
      <a:defRPr sz="2400" b="1"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1" userDrawn="1">
          <p15:clr>
            <a:srgbClr val="A4A3A4"/>
          </p15:clr>
        </p15:guide>
        <p15:guide id="2" pos="2300" userDrawn="1">
          <p15:clr>
            <a:srgbClr val="A4A3A4"/>
          </p15:clr>
        </p15:guide>
        <p15:guide id="3" orient="horz" pos="3025" userDrawn="1">
          <p15:clr>
            <a:srgbClr val="A4A3A4"/>
          </p15:clr>
        </p15:guide>
        <p15:guide id="4"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DD7EE"/>
    <a:srgbClr val="DDEBF7"/>
    <a:srgbClr val="13538A"/>
    <a:srgbClr val="FF8000"/>
    <a:srgbClr val="00385A"/>
    <a:srgbClr val="0060AA"/>
    <a:srgbClr val="003356"/>
    <a:srgbClr val="003456"/>
    <a:srgbClr val="003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0073" autoAdjust="0"/>
  </p:normalViewPr>
  <p:slideViewPr>
    <p:cSldViewPr>
      <p:cViewPr varScale="1">
        <p:scale>
          <a:sx n="100" d="100"/>
          <a:sy n="100" d="100"/>
        </p:scale>
        <p:origin x="192" y="72"/>
      </p:cViewPr>
      <p:guideLst>
        <p:guide orient="horz" pos="2160"/>
        <p:guide pos="3840"/>
      </p:guideLst>
    </p:cSldViewPr>
  </p:slideViewPr>
  <p:outlineViewPr>
    <p:cViewPr>
      <p:scale>
        <a:sx n="33" d="100"/>
        <a:sy n="33" d="100"/>
      </p:scale>
      <p:origin x="0" y="-7428"/>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6" d="100"/>
          <a:sy n="86" d="100"/>
        </p:scale>
        <p:origin x="2964" y="96"/>
      </p:cViewPr>
      <p:guideLst>
        <p:guide orient="horz" pos="3021"/>
        <p:guide pos="2300"/>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Tables!$A$307</c:f>
              <c:strCache>
                <c:ptCount val="1"/>
                <c:pt idx="0">
                  <c:v>Scored Projects</c:v>
                </c:pt>
              </c:strCache>
            </c:strRef>
          </c:tx>
          <c:spPr>
            <a:solidFill>
              <a:schemeClr val="accent4">
                <a:shade val="76000"/>
              </a:schemeClr>
            </a:solidFill>
            <a:ln>
              <a:noFill/>
            </a:ln>
            <a:effectLst/>
          </c:spPr>
          <c:invertIfNegative val="0"/>
          <c:cat>
            <c:strRef>
              <c:f>Tables!$B$306:$C$306</c:f>
              <c:strCache>
                <c:ptCount val="2"/>
                <c:pt idx="0">
                  <c:v>Average Request</c:v>
                </c:pt>
                <c:pt idx="1">
                  <c:v>Average Request w/ Leverage</c:v>
                </c:pt>
              </c:strCache>
            </c:strRef>
          </c:cat>
          <c:val>
            <c:numRef>
              <c:f>Tables!$B$307:$C$307</c:f>
              <c:numCache>
                <c:formatCode>_("$"* #,##0.00_);_("$"* \(#,##0.00\);_("$"* "-"??_);_(@_)</c:formatCode>
                <c:ptCount val="2"/>
                <c:pt idx="0">
                  <c:v>30257796.081481483</c:v>
                </c:pt>
                <c:pt idx="1">
                  <c:v>39048341.324675322</c:v>
                </c:pt>
              </c:numCache>
            </c:numRef>
          </c:val>
          <c:extLst>
            <c:ext xmlns:c16="http://schemas.microsoft.com/office/drawing/2014/chart" uri="{C3380CC4-5D6E-409C-BE32-E72D297353CC}">
              <c16:uniqueId val="{00000000-26CC-4163-9ED9-7F3EB6BD1C60}"/>
            </c:ext>
          </c:extLst>
        </c:ser>
        <c:ser>
          <c:idx val="1"/>
          <c:order val="1"/>
          <c:tx>
            <c:strRef>
              <c:f>Tables!$A$308</c:f>
              <c:strCache>
                <c:ptCount val="1"/>
                <c:pt idx="0">
                  <c:v>Funded Staff Scenario</c:v>
                </c:pt>
              </c:strCache>
            </c:strRef>
          </c:tx>
          <c:spPr>
            <a:solidFill>
              <a:schemeClr val="accent4">
                <a:tint val="77000"/>
              </a:schemeClr>
            </a:solidFill>
            <a:ln>
              <a:noFill/>
            </a:ln>
            <a:effectLst/>
          </c:spPr>
          <c:invertIfNegative val="0"/>
          <c:cat>
            <c:strRef>
              <c:f>Tables!$B$306:$C$306</c:f>
              <c:strCache>
                <c:ptCount val="2"/>
                <c:pt idx="0">
                  <c:v>Average Request</c:v>
                </c:pt>
                <c:pt idx="1">
                  <c:v>Average Request w/ Leverage</c:v>
                </c:pt>
              </c:strCache>
            </c:strRef>
          </c:cat>
          <c:val>
            <c:numRef>
              <c:f>Tables!$B$308:$C$308</c:f>
              <c:numCache>
                <c:formatCode>_("$"* #,##0.00_);_("$"* \(#,##0.00\);_("$"* "-"??_);_(@_)</c:formatCode>
                <c:ptCount val="2"/>
                <c:pt idx="0">
                  <c:v>18558154.490566038</c:v>
                </c:pt>
                <c:pt idx="1">
                  <c:v>20529972.5625</c:v>
                </c:pt>
              </c:numCache>
            </c:numRef>
          </c:val>
          <c:extLst>
            <c:ext xmlns:c16="http://schemas.microsoft.com/office/drawing/2014/chart" uri="{C3380CC4-5D6E-409C-BE32-E72D297353CC}">
              <c16:uniqueId val="{00000001-26CC-4163-9ED9-7F3EB6BD1C60}"/>
            </c:ext>
          </c:extLst>
        </c:ser>
        <c:dLbls>
          <c:showLegendKey val="0"/>
          <c:showVal val="0"/>
          <c:showCatName val="0"/>
          <c:showSerName val="0"/>
          <c:showPercent val="0"/>
          <c:showBubbleSize val="0"/>
        </c:dLbls>
        <c:gapWidth val="219"/>
        <c:overlap val="-27"/>
        <c:axId val="410891039"/>
        <c:axId val="410881919"/>
      </c:barChart>
      <c:catAx>
        <c:axId val="41089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ptos Display" panose="020B0004020202020204" pitchFamily="34" charset="0"/>
                <a:ea typeface="+mn-ea"/>
                <a:cs typeface="+mn-cs"/>
              </a:defRPr>
            </a:pPr>
            <a:endParaRPr lang="en-US"/>
          </a:p>
        </c:txPr>
        <c:crossAx val="410881919"/>
        <c:crosses val="autoZero"/>
        <c:auto val="1"/>
        <c:lblAlgn val="ctr"/>
        <c:lblOffset val="100"/>
        <c:noMultiLvlLbl val="0"/>
      </c:catAx>
      <c:valAx>
        <c:axId val="41088191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10891039"/>
        <c:crosses val="autoZero"/>
        <c:crossBetween val="between"/>
        <c:dispUnits>
          <c:builtInUnit val="millions"/>
          <c:dispUnitsLbl>
            <c:layout>
              <c:manualLayout>
                <c:xMode val="edge"/>
                <c:yMode val="edge"/>
                <c:x val="7.388819971402766E-3"/>
                <c:y val="0.28549382716049382"/>
              </c:manualLayout>
            </c:layout>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2"/>
            <a:ext cx="3171614" cy="480060"/>
          </a:xfrm>
          <a:prstGeom prst="rect">
            <a:avLst/>
          </a:prstGeom>
          <a:noFill/>
          <a:ln w="9525">
            <a:noFill/>
            <a:miter lim="800000"/>
            <a:headEnd/>
            <a:tailEnd/>
          </a:ln>
        </p:spPr>
        <p:txBody>
          <a:bodyPr vert="horz" wrap="square" lIns="96604" tIns="48300" rIns="96604" bIns="48300" numCol="1" anchor="t" anchorCtr="0" compatLnSpc="1">
            <a:prstTxWarp prst="textNoShape">
              <a:avLst/>
            </a:prstTxWarp>
          </a:bodyPr>
          <a:lstStyle>
            <a:lvl1pPr>
              <a:defRPr sz="1200" b="0"/>
            </a:lvl1pPr>
          </a:lstStyle>
          <a:p>
            <a:endParaRPr lang="en-US" dirty="0"/>
          </a:p>
        </p:txBody>
      </p:sp>
      <p:sp>
        <p:nvSpPr>
          <p:cNvPr id="31747" name="Rectangle 3"/>
          <p:cNvSpPr>
            <a:spLocks noGrp="1" noChangeArrowheads="1"/>
          </p:cNvSpPr>
          <p:nvPr>
            <p:ph type="dt" sz="quarter" idx="1"/>
          </p:nvPr>
        </p:nvSpPr>
        <p:spPr bwMode="auto">
          <a:xfrm>
            <a:off x="4143589" y="2"/>
            <a:ext cx="3171613" cy="480060"/>
          </a:xfrm>
          <a:prstGeom prst="rect">
            <a:avLst/>
          </a:prstGeom>
          <a:noFill/>
          <a:ln w="9525">
            <a:noFill/>
            <a:miter lim="800000"/>
            <a:headEnd/>
            <a:tailEnd/>
          </a:ln>
        </p:spPr>
        <p:txBody>
          <a:bodyPr vert="horz" wrap="square" lIns="96604" tIns="48300" rIns="96604" bIns="48300" numCol="1" anchor="t" anchorCtr="0" compatLnSpc="1">
            <a:prstTxWarp prst="textNoShape">
              <a:avLst/>
            </a:prstTxWarp>
          </a:bodyPr>
          <a:lstStyle>
            <a:lvl1pPr algn="r">
              <a:defRPr sz="1200" b="0"/>
            </a:lvl1pPr>
          </a:lstStyle>
          <a:p>
            <a:endParaRPr lang="en-US" dirty="0"/>
          </a:p>
        </p:txBody>
      </p:sp>
      <p:sp>
        <p:nvSpPr>
          <p:cNvPr id="31748" name="Rectangle 4"/>
          <p:cNvSpPr>
            <a:spLocks noGrp="1" noChangeArrowheads="1"/>
          </p:cNvSpPr>
          <p:nvPr>
            <p:ph type="ftr" sz="quarter" idx="2"/>
          </p:nvPr>
        </p:nvSpPr>
        <p:spPr bwMode="auto">
          <a:xfrm>
            <a:off x="1" y="9121142"/>
            <a:ext cx="3171614" cy="480060"/>
          </a:xfrm>
          <a:prstGeom prst="rect">
            <a:avLst/>
          </a:prstGeom>
          <a:noFill/>
          <a:ln w="9525">
            <a:noFill/>
            <a:miter lim="800000"/>
            <a:headEnd/>
            <a:tailEnd/>
          </a:ln>
        </p:spPr>
        <p:txBody>
          <a:bodyPr vert="horz" wrap="square" lIns="96604" tIns="48300" rIns="96604" bIns="48300" numCol="1" anchor="b" anchorCtr="0" compatLnSpc="1">
            <a:prstTxWarp prst="textNoShape">
              <a:avLst/>
            </a:prstTxWarp>
          </a:bodyPr>
          <a:lstStyle>
            <a:lvl1pPr>
              <a:defRPr sz="1200" b="0"/>
            </a:lvl1pPr>
          </a:lstStyle>
          <a:p>
            <a:endParaRPr lang="en-US" dirty="0"/>
          </a:p>
        </p:txBody>
      </p:sp>
      <p:sp>
        <p:nvSpPr>
          <p:cNvPr id="31749" name="Rectangle 5"/>
          <p:cNvSpPr>
            <a:spLocks noGrp="1" noChangeArrowheads="1"/>
          </p:cNvSpPr>
          <p:nvPr>
            <p:ph type="sldNum" sz="quarter" idx="3"/>
          </p:nvPr>
        </p:nvSpPr>
        <p:spPr bwMode="auto">
          <a:xfrm>
            <a:off x="4143589" y="9121142"/>
            <a:ext cx="3171613" cy="480060"/>
          </a:xfrm>
          <a:prstGeom prst="rect">
            <a:avLst/>
          </a:prstGeom>
          <a:noFill/>
          <a:ln w="9525">
            <a:noFill/>
            <a:miter lim="800000"/>
            <a:headEnd/>
            <a:tailEnd/>
          </a:ln>
        </p:spPr>
        <p:txBody>
          <a:bodyPr vert="horz" wrap="square" lIns="96604" tIns="48300" rIns="96604" bIns="48300" numCol="1" anchor="b" anchorCtr="0" compatLnSpc="1">
            <a:prstTxWarp prst="textNoShape">
              <a:avLst/>
            </a:prstTxWarp>
          </a:bodyPr>
          <a:lstStyle>
            <a:lvl1pPr algn="r">
              <a:defRPr sz="1200" b="0"/>
            </a:lvl1pPr>
          </a:lstStyle>
          <a:p>
            <a:fld id="{BBA1967D-73A9-457F-932D-5C94F5B0D867}" type="slidenum">
              <a:rPr lang="en-US"/>
              <a:pPr/>
              <a:t>‹#›</a:t>
            </a:fld>
            <a:endParaRPr lang="en-US" dirty="0"/>
          </a:p>
        </p:txBody>
      </p:sp>
    </p:spTree>
    <p:extLst>
      <p:ext uri="{BB962C8B-B14F-4D97-AF65-F5344CB8AC3E}">
        <p14:creationId xmlns:p14="http://schemas.microsoft.com/office/powerpoint/2010/main" val="298574598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4T14:43:26.8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0,'1068'88'0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4T14:47:09.9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23 0,'2079'0'0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2"/>
            <a:ext cx="3171614" cy="480060"/>
          </a:xfrm>
          <a:prstGeom prst="rect">
            <a:avLst/>
          </a:prstGeom>
          <a:noFill/>
          <a:ln w="9525">
            <a:noFill/>
            <a:miter lim="800000"/>
            <a:headEnd/>
            <a:tailEnd/>
          </a:ln>
        </p:spPr>
        <p:txBody>
          <a:bodyPr vert="horz" wrap="square" lIns="96604" tIns="48300" rIns="96604" bIns="48300" numCol="1" anchor="t" anchorCtr="0" compatLnSpc="1">
            <a:prstTxWarp prst="textNoShape">
              <a:avLst/>
            </a:prstTxWarp>
          </a:bodyPr>
          <a:lstStyle>
            <a:lvl1pPr>
              <a:defRPr sz="1200" b="0"/>
            </a:lvl1pPr>
          </a:lstStyle>
          <a:p>
            <a:endParaRPr lang="en-US" dirty="0"/>
          </a:p>
        </p:txBody>
      </p:sp>
      <p:sp>
        <p:nvSpPr>
          <p:cNvPr id="27651" name="Rectangle 3"/>
          <p:cNvSpPr>
            <a:spLocks noGrp="1" noChangeArrowheads="1"/>
          </p:cNvSpPr>
          <p:nvPr>
            <p:ph type="dt" idx="1"/>
          </p:nvPr>
        </p:nvSpPr>
        <p:spPr bwMode="auto">
          <a:xfrm>
            <a:off x="4143589" y="2"/>
            <a:ext cx="3171613" cy="480060"/>
          </a:xfrm>
          <a:prstGeom prst="rect">
            <a:avLst/>
          </a:prstGeom>
          <a:noFill/>
          <a:ln w="9525">
            <a:noFill/>
            <a:miter lim="800000"/>
            <a:headEnd/>
            <a:tailEnd/>
          </a:ln>
        </p:spPr>
        <p:txBody>
          <a:bodyPr vert="horz" wrap="square" lIns="96604" tIns="48300" rIns="96604" bIns="48300" numCol="1" anchor="t" anchorCtr="0" compatLnSpc="1">
            <a:prstTxWarp prst="textNoShape">
              <a:avLst/>
            </a:prstTxWarp>
          </a:bodyPr>
          <a:lstStyle>
            <a:lvl1pPr algn="r">
              <a:defRPr sz="1200" b="0"/>
            </a:lvl1pPr>
          </a:lstStyle>
          <a:p>
            <a:endParaRPr lang="en-US" dirty="0"/>
          </a:p>
        </p:txBody>
      </p:sp>
      <p:sp>
        <p:nvSpPr>
          <p:cNvPr id="27652" name="Rectangle 4"/>
          <p:cNvSpPr>
            <a:spLocks noGrp="1" noRot="1" noChangeAspect="1" noChangeArrowheads="1" noTextEdit="1"/>
          </p:cNvSpPr>
          <p:nvPr>
            <p:ph type="sldImg" idx="2"/>
          </p:nvPr>
        </p:nvSpPr>
        <p:spPr bwMode="auto">
          <a:xfrm>
            <a:off x="458788" y="722313"/>
            <a:ext cx="6397625" cy="3598862"/>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975362" y="4560571"/>
            <a:ext cx="5364480" cy="4320540"/>
          </a:xfrm>
          <a:prstGeom prst="rect">
            <a:avLst/>
          </a:prstGeom>
          <a:noFill/>
          <a:ln w="9525">
            <a:noFill/>
            <a:miter lim="800000"/>
            <a:headEnd/>
            <a:tailEnd/>
          </a:ln>
        </p:spPr>
        <p:txBody>
          <a:bodyPr vert="horz" wrap="square" lIns="96604" tIns="48300" rIns="96604" bIns="483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4" name="Rectangle 6"/>
          <p:cNvSpPr>
            <a:spLocks noGrp="1" noChangeArrowheads="1"/>
          </p:cNvSpPr>
          <p:nvPr>
            <p:ph type="ftr" sz="quarter" idx="4"/>
          </p:nvPr>
        </p:nvSpPr>
        <p:spPr bwMode="auto">
          <a:xfrm>
            <a:off x="1" y="9121142"/>
            <a:ext cx="3171614" cy="480060"/>
          </a:xfrm>
          <a:prstGeom prst="rect">
            <a:avLst/>
          </a:prstGeom>
          <a:noFill/>
          <a:ln w="9525">
            <a:noFill/>
            <a:miter lim="800000"/>
            <a:headEnd/>
            <a:tailEnd/>
          </a:ln>
        </p:spPr>
        <p:txBody>
          <a:bodyPr vert="horz" wrap="square" lIns="96604" tIns="48300" rIns="96604" bIns="48300" numCol="1" anchor="b" anchorCtr="0" compatLnSpc="1">
            <a:prstTxWarp prst="textNoShape">
              <a:avLst/>
            </a:prstTxWarp>
          </a:bodyPr>
          <a:lstStyle>
            <a:lvl1pPr>
              <a:defRPr sz="1200" b="0"/>
            </a:lvl1pPr>
          </a:lstStyle>
          <a:p>
            <a:endParaRPr lang="en-US" dirty="0"/>
          </a:p>
        </p:txBody>
      </p:sp>
      <p:sp>
        <p:nvSpPr>
          <p:cNvPr id="27655" name="Rectangle 7"/>
          <p:cNvSpPr>
            <a:spLocks noGrp="1" noChangeArrowheads="1"/>
          </p:cNvSpPr>
          <p:nvPr>
            <p:ph type="sldNum" sz="quarter" idx="5"/>
          </p:nvPr>
        </p:nvSpPr>
        <p:spPr bwMode="auto">
          <a:xfrm>
            <a:off x="4143589" y="9121142"/>
            <a:ext cx="3171613" cy="480060"/>
          </a:xfrm>
          <a:prstGeom prst="rect">
            <a:avLst/>
          </a:prstGeom>
          <a:noFill/>
          <a:ln w="9525">
            <a:noFill/>
            <a:miter lim="800000"/>
            <a:headEnd/>
            <a:tailEnd/>
          </a:ln>
        </p:spPr>
        <p:txBody>
          <a:bodyPr vert="horz" wrap="square" lIns="96604" tIns="48300" rIns="96604" bIns="48300" numCol="1" anchor="b" anchorCtr="0" compatLnSpc="1">
            <a:prstTxWarp prst="textNoShape">
              <a:avLst/>
            </a:prstTxWarp>
          </a:bodyPr>
          <a:lstStyle>
            <a:lvl1pPr algn="r">
              <a:defRPr sz="1200" b="0"/>
            </a:lvl1pPr>
          </a:lstStyle>
          <a:p>
            <a:fld id="{E40FCABD-8D79-4821-80C8-5BCA7FD315AB}" type="slidenum">
              <a:rPr lang="en-US"/>
              <a:pPr/>
              <a:t>‹#›</a:t>
            </a:fld>
            <a:endParaRPr lang="en-US" dirty="0"/>
          </a:p>
        </p:txBody>
      </p:sp>
    </p:spTree>
    <p:extLst>
      <p:ext uri="{BB962C8B-B14F-4D97-AF65-F5344CB8AC3E}">
        <p14:creationId xmlns:p14="http://schemas.microsoft.com/office/powerpoint/2010/main" val="4448644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0FCABD-8D79-4821-80C8-5BCA7FD315AB}" type="slidenum">
              <a:rPr lang="en-US" smtClean="0"/>
              <a:pPr/>
              <a:t>1</a:t>
            </a:fld>
            <a:endParaRPr lang="en-US" dirty="0"/>
          </a:p>
        </p:txBody>
      </p:sp>
    </p:spTree>
    <p:extLst>
      <p:ext uri="{BB962C8B-B14F-4D97-AF65-F5344CB8AC3E}">
        <p14:creationId xmlns:p14="http://schemas.microsoft.com/office/powerpoint/2010/main" val="3880678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0FCABD-8D79-4821-80C8-5BCA7FD315AB}" type="slidenum">
              <a:rPr lang="en-US" smtClean="0"/>
              <a:pPr/>
              <a:t>10</a:t>
            </a:fld>
            <a:endParaRPr lang="en-US" dirty="0"/>
          </a:p>
        </p:txBody>
      </p:sp>
    </p:spTree>
    <p:extLst>
      <p:ext uri="{BB962C8B-B14F-4D97-AF65-F5344CB8AC3E}">
        <p14:creationId xmlns:p14="http://schemas.microsoft.com/office/powerpoint/2010/main" val="4202144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FCABD-8D79-4821-80C8-5BCA7FD315AB}" type="slidenum">
              <a:rPr lang="en-US" smtClean="0"/>
              <a:pPr/>
              <a:t>11</a:t>
            </a:fld>
            <a:endParaRPr lang="en-US" dirty="0"/>
          </a:p>
        </p:txBody>
      </p:sp>
    </p:spTree>
    <p:extLst>
      <p:ext uri="{BB962C8B-B14F-4D97-AF65-F5344CB8AC3E}">
        <p14:creationId xmlns:p14="http://schemas.microsoft.com/office/powerpoint/2010/main" val="1503709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0FCABD-8D79-4821-80C8-5BCA7FD315AB}" type="slidenum">
              <a:rPr lang="en-US" smtClean="0"/>
              <a:pPr/>
              <a:t>12</a:t>
            </a:fld>
            <a:endParaRPr lang="en-US" dirty="0"/>
          </a:p>
        </p:txBody>
      </p:sp>
    </p:spTree>
    <p:extLst>
      <p:ext uri="{BB962C8B-B14F-4D97-AF65-F5344CB8AC3E}">
        <p14:creationId xmlns:p14="http://schemas.microsoft.com/office/powerpoint/2010/main" val="3451928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F3203-0F8F-0E86-95E1-7955E6084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20E627-E65B-CCF1-125E-BECE02231C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C3C45-DA67-C6FE-D1DE-8B514FDD53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B32E38-F4F8-82A5-83A0-D96152A3BCA7}"/>
              </a:ext>
            </a:extLst>
          </p:cNvPr>
          <p:cNvSpPr>
            <a:spLocks noGrp="1"/>
          </p:cNvSpPr>
          <p:nvPr>
            <p:ph type="sldNum" sz="quarter" idx="5"/>
          </p:nvPr>
        </p:nvSpPr>
        <p:spPr/>
        <p:txBody>
          <a:bodyPr/>
          <a:lstStyle/>
          <a:p>
            <a:fld id="{E40FCABD-8D79-4821-80C8-5BCA7FD315AB}" type="slidenum">
              <a:rPr lang="en-US" smtClean="0"/>
              <a:pPr/>
              <a:t>13</a:t>
            </a:fld>
            <a:endParaRPr lang="en-US" dirty="0"/>
          </a:p>
        </p:txBody>
      </p:sp>
    </p:spTree>
    <p:extLst>
      <p:ext uri="{BB962C8B-B14F-4D97-AF65-F5344CB8AC3E}">
        <p14:creationId xmlns:p14="http://schemas.microsoft.com/office/powerpoint/2010/main" val="3565172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0FCABD-8D79-4821-80C8-5BCA7FD315AB}" type="slidenum">
              <a:rPr lang="en-US" smtClean="0"/>
              <a:pPr/>
              <a:t>14</a:t>
            </a:fld>
            <a:endParaRPr lang="en-US" dirty="0"/>
          </a:p>
        </p:txBody>
      </p:sp>
    </p:spTree>
    <p:extLst>
      <p:ext uri="{BB962C8B-B14F-4D97-AF65-F5344CB8AC3E}">
        <p14:creationId xmlns:p14="http://schemas.microsoft.com/office/powerpoint/2010/main" val="3293759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40FCABD-8D79-4821-80C8-5BCA7FD315AB}" type="slidenum">
              <a:rPr lang="en-US" smtClean="0"/>
              <a:pPr/>
              <a:t>15</a:t>
            </a:fld>
            <a:endParaRPr lang="en-US" dirty="0"/>
          </a:p>
        </p:txBody>
      </p:sp>
    </p:spTree>
    <p:extLst>
      <p:ext uri="{BB962C8B-B14F-4D97-AF65-F5344CB8AC3E}">
        <p14:creationId xmlns:p14="http://schemas.microsoft.com/office/powerpoint/2010/main" val="659109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E40FCABD-8D79-4821-80C8-5BCA7FD315AB}" type="slidenum">
              <a:rPr lang="en-US" smtClean="0"/>
              <a:pPr/>
              <a:t>16</a:t>
            </a:fld>
            <a:endParaRPr lang="en-US" dirty="0"/>
          </a:p>
        </p:txBody>
      </p:sp>
    </p:spTree>
    <p:extLst>
      <p:ext uri="{BB962C8B-B14F-4D97-AF65-F5344CB8AC3E}">
        <p14:creationId xmlns:p14="http://schemas.microsoft.com/office/powerpoint/2010/main" val="4054458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0FCABD-8D79-4821-80C8-5BCA7FD315AB}" type="slidenum">
              <a:rPr lang="en-US" smtClean="0"/>
              <a:pPr/>
              <a:t>17</a:t>
            </a:fld>
            <a:endParaRPr lang="en-US" dirty="0"/>
          </a:p>
        </p:txBody>
      </p:sp>
    </p:spTree>
    <p:extLst>
      <p:ext uri="{BB962C8B-B14F-4D97-AF65-F5344CB8AC3E}">
        <p14:creationId xmlns:p14="http://schemas.microsoft.com/office/powerpoint/2010/main" val="247178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FCABD-8D79-4821-80C8-5BCA7FD315AB}" type="slidenum">
              <a:rPr lang="en-US" smtClean="0"/>
              <a:pPr/>
              <a:t>18</a:t>
            </a:fld>
            <a:endParaRPr lang="en-US" dirty="0"/>
          </a:p>
        </p:txBody>
      </p:sp>
    </p:spTree>
    <p:extLst>
      <p:ext uri="{BB962C8B-B14F-4D97-AF65-F5344CB8AC3E}">
        <p14:creationId xmlns:p14="http://schemas.microsoft.com/office/powerpoint/2010/main" val="379085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FCABD-8D79-4821-80C8-5BCA7FD315AB}" type="slidenum">
              <a:rPr lang="en-US" smtClean="0"/>
              <a:pPr/>
              <a:t>19</a:t>
            </a:fld>
            <a:endParaRPr lang="en-US" dirty="0"/>
          </a:p>
        </p:txBody>
      </p:sp>
    </p:spTree>
    <p:extLst>
      <p:ext uri="{BB962C8B-B14F-4D97-AF65-F5344CB8AC3E}">
        <p14:creationId xmlns:p14="http://schemas.microsoft.com/office/powerpoint/2010/main" val="212649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0FCABD-8D79-4821-80C8-5BCA7FD315AB}" type="slidenum">
              <a:rPr lang="en-US" smtClean="0"/>
              <a:pPr/>
              <a:t>2</a:t>
            </a:fld>
            <a:endParaRPr lang="en-US" dirty="0"/>
          </a:p>
        </p:txBody>
      </p:sp>
    </p:spTree>
    <p:extLst>
      <p:ext uri="{BB962C8B-B14F-4D97-AF65-F5344CB8AC3E}">
        <p14:creationId xmlns:p14="http://schemas.microsoft.com/office/powerpoint/2010/main" val="2579740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40FCABD-8D79-4821-80C8-5BCA7FD315AB}" type="slidenum">
              <a:rPr lang="en-US" smtClean="0"/>
              <a:pPr/>
              <a:t>20</a:t>
            </a:fld>
            <a:endParaRPr lang="en-US" dirty="0"/>
          </a:p>
        </p:txBody>
      </p:sp>
    </p:spTree>
    <p:extLst>
      <p:ext uri="{BB962C8B-B14F-4D97-AF65-F5344CB8AC3E}">
        <p14:creationId xmlns:p14="http://schemas.microsoft.com/office/powerpoint/2010/main" val="2484466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0FCABD-8D79-4821-80C8-5BCA7FD315AB}" type="slidenum">
              <a:rPr lang="en-US" smtClean="0"/>
              <a:pPr/>
              <a:t>21</a:t>
            </a:fld>
            <a:endParaRPr lang="en-US" dirty="0"/>
          </a:p>
        </p:txBody>
      </p:sp>
    </p:spTree>
    <p:extLst>
      <p:ext uri="{BB962C8B-B14F-4D97-AF65-F5344CB8AC3E}">
        <p14:creationId xmlns:p14="http://schemas.microsoft.com/office/powerpoint/2010/main" val="2969530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0FCABD-8D79-4821-80C8-5BCA7FD315AB}" type="slidenum">
              <a:rPr lang="en-US" smtClean="0"/>
              <a:pPr/>
              <a:t>22</a:t>
            </a:fld>
            <a:endParaRPr lang="en-US" dirty="0"/>
          </a:p>
        </p:txBody>
      </p:sp>
    </p:spTree>
    <p:extLst>
      <p:ext uri="{BB962C8B-B14F-4D97-AF65-F5344CB8AC3E}">
        <p14:creationId xmlns:p14="http://schemas.microsoft.com/office/powerpoint/2010/main" val="1663243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0FCABD-8D79-4821-80C8-5BCA7FD315AB}" type="slidenum">
              <a:rPr lang="en-US" smtClean="0"/>
              <a:pPr/>
              <a:t>23</a:t>
            </a:fld>
            <a:endParaRPr lang="en-US" dirty="0"/>
          </a:p>
        </p:txBody>
      </p:sp>
    </p:spTree>
    <p:extLst>
      <p:ext uri="{BB962C8B-B14F-4D97-AF65-F5344CB8AC3E}">
        <p14:creationId xmlns:p14="http://schemas.microsoft.com/office/powerpoint/2010/main" val="1132185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FCABD-8D79-4821-80C8-5BCA7FD315AB}" type="slidenum">
              <a:rPr lang="en-US" smtClean="0"/>
              <a:pPr/>
              <a:t>24</a:t>
            </a:fld>
            <a:endParaRPr lang="en-US" dirty="0"/>
          </a:p>
        </p:txBody>
      </p:sp>
    </p:spTree>
    <p:extLst>
      <p:ext uri="{BB962C8B-B14F-4D97-AF65-F5344CB8AC3E}">
        <p14:creationId xmlns:p14="http://schemas.microsoft.com/office/powerpoint/2010/main" val="1384882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0FCABD-8D79-4821-80C8-5BCA7FD315AB}" type="slidenum">
              <a:rPr lang="en-US" smtClean="0"/>
              <a:pPr/>
              <a:t>25</a:t>
            </a:fld>
            <a:endParaRPr lang="en-US" dirty="0"/>
          </a:p>
        </p:txBody>
      </p:sp>
    </p:spTree>
    <p:extLst>
      <p:ext uri="{BB962C8B-B14F-4D97-AF65-F5344CB8AC3E}">
        <p14:creationId xmlns:p14="http://schemas.microsoft.com/office/powerpoint/2010/main" val="2734877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02865-A753-A9A3-C2E9-0CCE1D4B9D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E8CD8-685E-1B44-DF9A-283FED67A7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916FC-9CEB-1D63-95A2-AE9F12D42E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B55807-D239-DFAC-BC19-9040159C37A3}"/>
              </a:ext>
            </a:extLst>
          </p:cNvPr>
          <p:cNvSpPr>
            <a:spLocks noGrp="1"/>
          </p:cNvSpPr>
          <p:nvPr>
            <p:ph type="sldNum" sz="quarter" idx="5"/>
          </p:nvPr>
        </p:nvSpPr>
        <p:spPr/>
        <p:txBody>
          <a:bodyPr/>
          <a:lstStyle/>
          <a:p>
            <a:fld id="{E40FCABD-8D79-4821-80C8-5BCA7FD315AB}" type="slidenum">
              <a:rPr lang="en-US" smtClean="0"/>
              <a:pPr/>
              <a:t>26</a:t>
            </a:fld>
            <a:endParaRPr lang="en-US" dirty="0"/>
          </a:p>
        </p:txBody>
      </p:sp>
    </p:spTree>
    <p:extLst>
      <p:ext uri="{BB962C8B-B14F-4D97-AF65-F5344CB8AC3E}">
        <p14:creationId xmlns:p14="http://schemas.microsoft.com/office/powerpoint/2010/main" val="3953222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9F373-9772-B38E-209A-171C2589A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8A5C86-E382-66BF-C185-B6EEE8D837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91021-BF59-B4F2-C909-805C6AB0C4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F560B0-DC3A-C2BF-7619-7EB12B3002DA}"/>
              </a:ext>
            </a:extLst>
          </p:cNvPr>
          <p:cNvSpPr>
            <a:spLocks noGrp="1"/>
          </p:cNvSpPr>
          <p:nvPr>
            <p:ph type="sldNum" sz="quarter" idx="5"/>
          </p:nvPr>
        </p:nvSpPr>
        <p:spPr/>
        <p:txBody>
          <a:bodyPr/>
          <a:lstStyle/>
          <a:p>
            <a:fld id="{E40FCABD-8D79-4821-80C8-5BCA7FD315AB}" type="slidenum">
              <a:rPr lang="en-US" smtClean="0"/>
              <a:pPr/>
              <a:t>27</a:t>
            </a:fld>
            <a:endParaRPr lang="en-US" dirty="0"/>
          </a:p>
        </p:txBody>
      </p:sp>
    </p:spTree>
    <p:extLst>
      <p:ext uri="{BB962C8B-B14F-4D97-AF65-F5344CB8AC3E}">
        <p14:creationId xmlns:p14="http://schemas.microsoft.com/office/powerpoint/2010/main" val="3873532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0FCABD-8D79-4821-80C8-5BCA7FD315AB}" type="slidenum">
              <a:rPr lang="en-US" smtClean="0"/>
              <a:pPr/>
              <a:t>28</a:t>
            </a:fld>
            <a:endParaRPr lang="en-US"/>
          </a:p>
        </p:txBody>
      </p:sp>
    </p:spTree>
    <p:extLst>
      <p:ext uri="{BB962C8B-B14F-4D97-AF65-F5344CB8AC3E}">
        <p14:creationId xmlns:p14="http://schemas.microsoft.com/office/powerpoint/2010/main" val="2412980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954">
              <a:defRPr/>
            </a:pPr>
            <a:endParaRPr lang="en-US" dirty="0"/>
          </a:p>
        </p:txBody>
      </p:sp>
      <p:sp>
        <p:nvSpPr>
          <p:cNvPr id="4" name="Slide Number Placeholder 3"/>
          <p:cNvSpPr>
            <a:spLocks noGrp="1"/>
          </p:cNvSpPr>
          <p:nvPr>
            <p:ph type="sldNum" sz="quarter" idx="10"/>
          </p:nvPr>
        </p:nvSpPr>
        <p:spPr/>
        <p:txBody>
          <a:bodyPr/>
          <a:lstStyle/>
          <a:p>
            <a:fld id="{E40FCABD-8D79-4821-80C8-5BCA7FD315AB}" type="slidenum">
              <a:rPr lang="en-US" smtClean="0"/>
              <a:pPr/>
              <a:t>3</a:t>
            </a:fld>
            <a:endParaRPr lang="en-US" dirty="0"/>
          </a:p>
        </p:txBody>
      </p:sp>
    </p:spTree>
    <p:extLst>
      <p:ext uri="{BB962C8B-B14F-4D97-AF65-F5344CB8AC3E}">
        <p14:creationId xmlns:p14="http://schemas.microsoft.com/office/powerpoint/2010/main" val="1543578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FCABD-8D79-4821-80C8-5BCA7FD315AB}" type="slidenum">
              <a:rPr lang="en-US" smtClean="0"/>
              <a:pPr/>
              <a:t>4</a:t>
            </a:fld>
            <a:endParaRPr lang="en-US" dirty="0"/>
          </a:p>
        </p:txBody>
      </p:sp>
    </p:spTree>
    <p:extLst>
      <p:ext uri="{BB962C8B-B14F-4D97-AF65-F5344CB8AC3E}">
        <p14:creationId xmlns:p14="http://schemas.microsoft.com/office/powerpoint/2010/main" val="34290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FCABD-8D79-4821-80C8-5BCA7FD315AB}" type="slidenum">
              <a:rPr lang="en-US" smtClean="0"/>
              <a:pPr/>
              <a:t>5</a:t>
            </a:fld>
            <a:endParaRPr lang="en-US" dirty="0"/>
          </a:p>
        </p:txBody>
      </p:sp>
    </p:spTree>
    <p:extLst>
      <p:ext uri="{BB962C8B-B14F-4D97-AF65-F5344CB8AC3E}">
        <p14:creationId xmlns:p14="http://schemas.microsoft.com/office/powerpoint/2010/main" val="25191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FCABD-8D79-4821-80C8-5BCA7FD315AB}" type="slidenum">
              <a:rPr lang="en-US" smtClean="0"/>
              <a:pPr/>
              <a:t>6</a:t>
            </a:fld>
            <a:endParaRPr lang="en-US" dirty="0"/>
          </a:p>
        </p:txBody>
      </p:sp>
    </p:spTree>
    <p:extLst>
      <p:ext uri="{BB962C8B-B14F-4D97-AF65-F5344CB8AC3E}">
        <p14:creationId xmlns:p14="http://schemas.microsoft.com/office/powerpoint/2010/main" val="27543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0FCABD-8D79-4821-80C8-5BCA7FD315AB}" type="slidenum">
              <a:rPr lang="en-US" smtClean="0"/>
              <a:pPr/>
              <a:t>7</a:t>
            </a:fld>
            <a:endParaRPr lang="en-US" dirty="0"/>
          </a:p>
        </p:txBody>
      </p:sp>
    </p:spTree>
    <p:extLst>
      <p:ext uri="{BB962C8B-B14F-4D97-AF65-F5344CB8AC3E}">
        <p14:creationId xmlns:p14="http://schemas.microsoft.com/office/powerpoint/2010/main" val="1384770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FCABD-8D79-4821-80C8-5BCA7FD315AB}" type="slidenum">
              <a:rPr lang="en-US" smtClean="0"/>
              <a:pPr/>
              <a:t>8</a:t>
            </a:fld>
            <a:endParaRPr lang="en-US" dirty="0"/>
          </a:p>
        </p:txBody>
      </p:sp>
    </p:spTree>
    <p:extLst>
      <p:ext uri="{BB962C8B-B14F-4D97-AF65-F5344CB8AC3E}">
        <p14:creationId xmlns:p14="http://schemas.microsoft.com/office/powerpoint/2010/main" val="4059226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6954">
              <a:defRPr/>
            </a:pPr>
            <a:fld id="{E40FCABD-8D79-4821-80C8-5BCA7FD315AB}" type="slidenum">
              <a:rPr lang="en-US">
                <a:solidFill>
                  <a:srgbClr val="000000"/>
                </a:solidFill>
              </a:rPr>
              <a:pPr defTabSz="946954">
                <a:defRPr/>
              </a:pPr>
              <a:t>9</a:t>
            </a:fld>
            <a:endParaRPr lang="en-US" dirty="0">
              <a:solidFill>
                <a:srgbClr val="000000"/>
              </a:solidFill>
            </a:endParaRPr>
          </a:p>
        </p:txBody>
      </p:sp>
    </p:spTree>
    <p:extLst>
      <p:ext uri="{BB962C8B-B14F-4D97-AF65-F5344CB8AC3E}">
        <p14:creationId xmlns:p14="http://schemas.microsoft.com/office/powerpoint/2010/main" val="1198259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userDrawn="1"/>
        </p:nvSpPr>
        <p:spPr bwMode="auto">
          <a:xfrm>
            <a:off x="0" y="0"/>
            <a:ext cx="8976468" cy="6858000"/>
          </a:xfrm>
          <a:prstGeom prst="rect">
            <a:avLst/>
          </a:prstGeom>
          <a:solidFill>
            <a:srgbClr val="00385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a typeface="ＭＳ Ｐゴシック" pitchFamily="1" charset="-128"/>
            </a:endParaRPr>
          </a:p>
        </p:txBody>
      </p:sp>
      <p:sp>
        <p:nvSpPr>
          <p:cNvPr id="46083" name="Rectangle 3"/>
          <p:cNvSpPr>
            <a:spLocks noGrp="1" noChangeArrowheads="1"/>
          </p:cNvSpPr>
          <p:nvPr>
            <p:ph type="ctrTitle"/>
          </p:nvPr>
        </p:nvSpPr>
        <p:spPr>
          <a:xfrm>
            <a:off x="685800" y="4572000"/>
            <a:ext cx="7696200" cy="609600"/>
          </a:xfrm>
        </p:spPr>
        <p:txBody>
          <a:bodyPr/>
          <a:lstStyle>
            <a:lvl1pPr algn="ctr">
              <a:defRPr sz="1800">
                <a:solidFill>
                  <a:schemeClr val="bg1"/>
                </a:solidFill>
              </a:defRPr>
            </a:lvl1pPr>
          </a:lstStyle>
          <a:p>
            <a:r>
              <a:rPr lang="en-US" dirty="0"/>
              <a:t>Click to edit Master title style</a:t>
            </a:r>
          </a:p>
        </p:txBody>
      </p:sp>
      <p:sp>
        <p:nvSpPr>
          <p:cNvPr id="46084" name="Rectangle 4"/>
          <p:cNvSpPr>
            <a:spLocks noGrp="1" noChangeArrowheads="1"/>
          </p:cNvSpPr>
          <p:nvPr>
            <p:ph type="subTitle" idx="1"/>
          </p:nvPr>
        </p:nvSpPr>
        <p:spPr>
          <a:xfrm>
            <a:off x="685800" y="5334000"/>
            <a:ext cx="7696200" cy="1143000"/>
          </a:xfrm>
        </p:spPr>
        <p:txBody>
          <a:bodyPr/>
          <a:lstStyle>
            <a:lvl1pPr marL="0" indent="0" algn="ctr">
              <a:defRPr sz="1400" b="0">
                <a:solidFill>
                  <a:schemeClr val="bg1"/>
                </a:solidFill>
              </a:defRPr>
            </a:lvl1pPr>
          </a:lstStyle>
          <a:p>
            <a:r>
              <a:rPr lang="en-US" dirty="0"/>
              <a:t>Month 15, 2007</a:t>
            </a:r>
          </a:p>
          <a:p>
            <a:r>
              <a:rPr lang="en-US" dirty="0"/>
              <a:t>Name Surname</a:t>
            </a:r>
          </a:p>
          <a:p>
            <a:r>
              <a:rPr lang="en-US" dirty="0"/>
              <a:t>Job Title, Division</a:t>
            </a:r>
          </a:p>
        </p:txBody>
      </p:sp>
      <p:pic>
        <p:nvPicPr>
          <p:cNvPr id="4" name="Picture 3"/>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9445806" y="6048823"/>
            <a:ext cx="2276856" cy="656780"/>
          </a:xfrm>
          <a:prstGeom prst="rect">
            <a:avLst/>
          </a:prstGeom>
        </p:spPr>
      </p:pic>
      <p:pic>
        <p:nvPicPr>
          <p:cNvPr id="6" name="Picture 5">
            <a:extLst>
              <a:ext uri="{FF2B5EF4-FFF2-40B4-BE49-F238E27FC236}">
                <a16:creationId xmlns:a16="http://schemas.microsoft.com/office/drawing/2014/main" id="{C117BF94-682C-4F47-823E-CB74A4531F42}"/>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a:stretch/>
        </p:blipFill>
        <p:spPr>
          <a:xfrm>
            <a:off x="9601254" y="2743202"/>
            <a:ext cx="1965960" cy="819419"/>
          </a:xfrm>
          <a:prstGeom prst="rect">
            <a:avLst/>
          </a:prstGeom>
        </p:spPr>
      </p:pic>
      <p:pic>
        <p:nvPicPr>
          <p:cNvPr id="7" name="Picture 6"/>
          <p:cNvPicPr>
            <a:picLocks/>
          </p:cNvPicPr>
          <p:nvPr userDrawn="1"/>
        </p:nvPicPr>
        <p:blipFill rotWithShape="1">
          <a:blip r:embed="rId4" cstate="print">
            <a:extLst>
              <a:ext uri="{28A0092B-C50C-407E-A947-70E740481C1C}">
                <a14:useLocalDpi xmlns:a14="http://schemas.microsoft.com/office/drawing/2010/main" val="0"/>
              </a:ext>
            </a:extLst>
          </a:blip>
          <a:srcRect/>
          <a:stretch/>
        </p:blipFill>
        <p:spPr>
          <a:xfrm>
            <a:off x="9445806" y="152400"/>
            <a:ext cx="2276856" cy="685800"/>
          </a:xfrm>
          <a:prstGeom prst="rect">
            <a:avLst/>
          </a:prstGeom>
        </p:spPr>
      </p:pic>
      <p:pic>
        <p:nvPicPr>
          <p:cNvPr id="8" name="Picture 7"/>
          <p:cNvPicPr>
            <a:picLocks/>
          </p:cNvPicPr>
          <p:nvPr userDrawn="1"/>
        </p:nvPicPr>
        <p:blipFill rotWithShape="1">
          <a:blip r:embed="rId5" cstate="print">
            <a:extLst>
              <a:ext uri="{28A0092B-C50C-407E-A947-70E740481C1C}">
                <a14:useLocalDpi xmlns:a14="http://schemas.microsoft.com/office/drawing/2010/main" val="0"/>
              </a:ext>
            </a:extLst>
          </a:blip>
          <a:srcRect/>
          <a:stretch/>
        </p:blipFill>
        <p:spPr>
          <a:xfrm>
            <a:off x="9445806" y="838200"/>
            <a:ext cx="2276856" cy="1066800"/>
          </a:xfrm>
          <a:prstGeom prst="rect">
            <a:avLst/>
          </a:prstGeom>
        </p:spPr>
      </p:pic>
      <p:pic>
        <p:nvPicPr>
          <p:cNvPr id="10" name="Picture 9"/>
          <p:cNvPicPr>
            <a:picLocks/>
          </p:cNvPicPr>
          <p:nvPr userDrawn="1"/>
        </p:nvPicPr>
        <p:blipFill rotWithShape="1">
          <a:blip r:embed="rId6" cstate="print">
            <a:extLst>
              <a:ext uri="{28A0092B-C50C-407E-A947-70E740481C1C}">
                <a14:useLocalDpi xmlns:a14="http://schemas.microsoft.com/office/drawing/2010/main" val="0"/>
              </a:ext>
            </a:extLst>
          </a:blip>
          <a:srcRect/>
          <a:stretch/>
        </p:blipFill>
        <p:spPr>
          <a:xfrm>
            <a:off x="9445806" y="3537221"/>
            <a:ext cx="2276856" cy="685800"/>
          </a:xfrm>
          <a:prstGeom prst="rect">
            <a:avLst/>
          </a:prstGeom>
        </p:spPr>
      </p:pic>
      <p:pic>
        <p:nvPicPr>
          <p:cNvPr id="11" name="Picture 10"/>
          <p:cNvPicPr>
            <a:picLocks/>
          </p:cNvPicPr>
          <p:nvPr userDrawn="1"/>
        </p:nvPicPr>
        <p:blipFill rotWithShape="1">
          <a:blip r:embed="rId7" cstate="print">
            <a:extLst>
              <a:ext uri="{28A0092B-C50C-407E-A947-70E740481C1C}">
                <a14:useLocalDpi xmlns:a14="http://schemas.microsoft.com/office/drawing/2010/main" val="0"/>
              </a:ext>
            </a:extLst>
          </a:blip>
          <a:srcRect/>
          <a:stretch/>
        </p:blipFill>
        <p:spPr>
          <a:xfrm>
            <a:off x="9445806" y="4343400"/>
            <a:ext cx="2276856" cy="838200"/>
          </a:xfrm>
          <a:prstGeom prst="rect">
            <a:avLst/>
          </a:prstGeom>
        </p:spPr>
      </p:pic>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16494" y="5346700"/>
            <a:ext cx="1950720" cy="539496"/>
          </a:xfrm>
          <a:prstGeom prst="rect">
            <a:avLst/>
          </a:prstGeom>
        </p:spPr>
      </p:pic>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8200" y="284"/>
            <a:ext cx="7314595" cy="6857433"/>
          </a:xfrm>
          <a:prstGeom prst="rect">
            <a:avLst/>
          </a:prstGeom>
        </p:spPr>
      </p:pic>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3299" y="1919896"/>
            <a:ext cx="1817109" cy="8213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2CFDE1D-2D7A-412F-AA50-511ED3AC6E7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78800" y="228600"/>
            <a:ext cx="25908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228600"/>
            <a:ext cx="75692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A4DCC76-6B8A-403B-81CB-0E90EB5C5689}"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905000"/>
            <a:ext cx="11404600" cy="4038600"/>
          </a:xfrm>
        </p:spPr>
        <p:txBody>
          <a:bodyPr/>
          <a:lstStyle>
            <a:lvl1pPr marL="231769" indent="-231769">
              <a:defRPr/>
            </a:lvl1pPr>
            <a:lvl2pPr marL="688957" indent="-231769">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fld id="{2D053006-FB26-45B1-80AA-6376C0DF0BE0}" type="slidenum">
              <a:rPr lang="en-US"/>
              <a:pPr/>
              <a:t>‹#›</a:t>
            </a:fld>
            <a:endParaRPr lang="en-US" dirty="0"/>
          </a:p>
        </p:txBody>
      </p:sp>
      <p:sp>
        <p:nvSpPr>
          <p:cNvPr id="5" name="Title 4"/>
          <p:cNvSpPr>
            <a:spLocks noGrp="1"/>
          </p:cNvSpPr>
          <p:nvPr>
            <p:ph type="title"/>
          </p:nvPr>
        </p:nvSpPr>
        <p:spPr>
          <a:xfrm>
            <a:off x="406400" y="228600"/>
            <a:ext cx="11404600" cy="1143000"/>
          </a:xfrm>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4406906"/>
            <a:ext cx="8029295"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481542" y="2906713"/>
            <a:ext cx="8029295"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0940EC2-4F38-4C97-8CB0-3051DB5088B3}"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9016" y="228600"/>
            <a:ext cx="11173968" cy="1143000"/>
          </a:xfrm>
        </p:spPr>
        <p:txBody>
          <a:bodyPr/>
          <a:lstStyle/>
          <a:p>
            <a:r>
              <a:rPr lang="en-US"/>
              <a:t>Click to edit Master title style</a:t>
            </a:r>
          </a:p>
        </p:txBody>
      </p:sp>
      <p:sp>
        <p:nvSpPr>
          <p:cNvPr id="3" name="Content Placeholder 2"/>
          <p:cNvSpPr>
            <a:spLocks noGrp="1"/>
          </p:cNvSpPr>
          <p:nvPr>
            <p:ph sz="half" idx="1"/>
          </p:nvPr>
        </p:nvSpPr>
        <p:spPr>
          <a:xfrm>
            <a:off x="509016" y="1905000"/>
            <a:ext cx="5486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6584" y="1905000"/>
            <a:ext cx="5486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lvl1pPr>
              <a:defRPr/>
            </a:lvl1pPr>
          </a:lstStyle>
          <a:p>
            <a:fld id="{DF700F7D-2407-4361-9414-CDE473B91B2B}"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DB1E5179-6677-4A0B-B421-9FF6B4E2AC51}"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BEFEB00-815F-4DFB-A54A-CAEBB955299A}"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4241EA8-2B08-41B3-B7E8-D2D9E1E476A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99608BD-78CB-4EA1-8042-A1B67611692D}"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2CE87C7-0D41-4580-8676-9A47B87126B0}"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9016" y="228600"/>
            <a:ext cx="111739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509016" y="1905000"/>
            <a:ext cx="11173968"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06400" y="6523033"/>
            <a:ext cx="1117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b="0">
                <a:solidFill>
                  <a:schemeClr val="bg1"/>
                </a:solidFill>
              </a:defRPr>
            </a:lvl1pPr>
          </a:lstStyle>
          <a:p>
            <a:fld id="{67D5D16F-D75F-4D0C-B69C-D8087B6CF47C}" type="slidenum">
              <a:rPr lang="en-US"/>
              <a:pPr/>
              <a:t>‹#›</a:t>
            </a:fld>
            <a:endParaRPr lang="en-US" dirty="0"/>
          </a:p>
        </p:txBody>
      </p:sp>
      <p:pic>
        <p:nvPicPr>
          <p:cNvPr id="1037" name="Picture 13" descr="rule"/>
          <p:cNvPicPr>
            <a:picLocks noChangeAspect="1" noChangeArrowheads="1"/>
          </p:cNvPicPr>
          <p:nvPr/>
        </p:nvPicPr>
        <p:blipFill>
          <a:blip r:embed="rId13" cstate="print"/>
          <a:srcRect/>
          <a:stretch>
            <a:fillRect/>
          </a:stretch>
        </p:blipFill>
        <p:spPr bwMode="auto">
          <a:xfrm>
            <a:off x="11" y="1447800"/>
            <a:ext cx="12187767" cy="228600"/>
          </a:xfrm>
          <a:prstGeom prst="rect">
            <a:avLst/>
          </a:prstGeom>
          <a:noFill/>
        </p:spPr>
      </p:pic>
      <p:grpSp>
        <p:nvGrpSpPr>
          <p:cNvPr id="2" name="Group 1"/>
          <p:cNvGrpSpPr/>
          <p:nvPr userDrawn="1"/>
        </p:nvGrpSpPr>
        <p:grpSpPr>
          <a:xfrm>
            <a:off x="11" y="6172200"/>
            <a:ext cx="12187767" cy="696989"/>
            <a:chOff x="11" y="6126167"/>
            <a:chExt cx="12187767" cy="696989"/>
          </a:xfrm>
        </p:grpSpPr>
        <p:pic>
          <p:nvPicPr>
            <p:cNvPr id="1036" name="Picture 12" descr="inside"/>
            <p:cNvPicPr>
              <a:picLocks noChangeAspect="1" noChangeArrowheads="1"/>
            </p:cNvPicPr>
            <p:nvPr/>
          </p:nvPicPr>
          <p:blipFill>
            <a:blip r:embed="rId14" cstate="print"/>
            <a:srcRect/>
            <a:stretch>
              <a:fillRect/>
            </a:stretch>
          </p:blipFill>
          <p:spPr bwMode="auto">
            <a:xfrm>
              <a:off x="2667000" y="6126169"/>
              <a:ext cx="9144000" cy="696987"/>
            </a:xfrm>
            <a:prstGeom prst="rect">
              <a:avLst/>
            </a:prstGeom>
            <a:noFill/>
          </p:spPr>
        </p:pic>
        <p:pic>
          <p:nvPicPr>
            <p:cNvPr id="7" name="Picture 12" descr="inside"/>
            <p:cNvPicPr>
              <a:picLocks noChangeAspect="1" noChangeArrowheads="1"/>
            </p:cNvPicPr>
            <p:nvPr userDrawn="1"/>
          </p:nvPicPr>
          <p:blipFill rotWithShape="1">
            <a:blip r:embed="rId14" cstate="print"/>
            <a:srcRect r="72500"/>
            <a:stretch/>
          </p:blipFill>
          <p:spPr bwMode="auto">
            <a:xfrm>
              <a:off x="11" y="6126167"/>
              <a:ext cx="2819389" cy="696987"/>
            </a:xfrm>
            <a:prstGeom prst="rect">
              <a:avLst/>
            </a:prstGeom>
            <a:noFill/>
          </p:spPr>
        </p:pic>
        <p:pic>
          <p:nvPicPr>
            <p:cNvPr id="8" name="Picture 12" descr="inside"/>
            <p:cNvPicPr>
              <a:picLocks noChangeAspect="1" noChangeArrowheads="1"/>
            </p:cNvPicPr>
            <p:nvPr userDrawn="1"/>
          </p:nvPicPr>
          <p:blipFill rotWithShape="1">
            <a:blip r:embed="rId14" cstate="print"/>
            <a:srcRect l="95000"/>
            <a:stretch/>
          </p:blipFill>
          <p:spPr bwMode="auto">
            <a:xfrm>
              <a:off x="11730578" y="6126168"/>
              <a:ext cx="457200" cy="696987"/>
            </a:xfrm>
            <a:prstGeom prst="rect">
              <a:avLst/>
            </a:prstGeom>
            <a:noFill/>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ea typeface="ＭＳ Ｐゴシック" pitchFamily="1" charset="-128"/>
        </a:defRPr>
      </a:lvl2pPr>
      <a:lvl3pPr algn="l" rtl="0" fontAlgn="base">
        <a:spcBef>
          <a:spcPct val="0"/>
        </a:spcBef>
        <a:spcAft>
          <a:spcPct val="0"/>
        </a:spcAft>
        <a:defRPr sz="2400" b="1">
          <a:solidFill>
            <a:schemeClr val="tx1"/>
          </a:solidFill>
          <a:latin typeface="Arial" charset="0"/>
          <a:ea typeface="ＭＳ Ｐゴシック" pitchFamily="1" charset="-128"/>
        </a:defRPr>
      </a:lvl3pPr>
      <a:lvl4pPr algn="l" rtl="0" fontAlgn="base">
        <a:spcBef>
          <a:spcPct val="0"/>
        </a:spcBef>
        <a:spcAft>
          <a:spcPct val="0"/>
        </a:spcAft>
        <a:defRPr sz="2400" b="1">
          <a:solidFill>
            <a:schemeClr val="tx1"/>
          </a:solidFill>
          <a:latin typeface="Arial" charset="0"/>
          <a:ea typeface="ＭＳ Ｐゴシック" pitchFamily="1" charset="-128"/>
        </a:defRPr>
      </a:lvl4pPr>
      <a:lvl5pPr algn="l" rtl="0" fontAlgn="base">
        <a:spcBef>
          <a:spcPct val="0"/>
        </a:spcBef>
        <a:spcAft>
          <a:spcPct val="0"/>
        </a:spcAft>
        <a:defRPr sz="2400" b="1">
          <a:solidFill>
            <a:schemeClr val="tx1"/>
          </a:solidFill>
          <a:latin typeface="Arial" charset="0"/>
          <a:ea typeface="ＭＳ Ｐゴシック" pitchFamily="1" charset="-128"/>
        </a:defRPr>
      </a:lvl5pPr>
      <a:lvl6pPr marL="457189" algn="l" rtl="0" fontAlgn="base">
        <a:spcBef>
          <a:spcPct val="0"/>
        </a:spcBef>
        <a:spcAft>
          <a:spcPct val="0"/>
        </a:spcAft>
        <a:defRPr sz="2400" b="1">
          <a:solidFill>
            <a:schemeClr val="tx1"/>
          </a:solidFill>
          <a:latin typeface="Arial" charset="0"/>
          <a:ea typeface="ＭＳ Ｐゴシック" pitchFamily="1" charset="-128"/>
        </a:defRPr>
      </a:lvl6pPr>
      <a:lvl7pPr marL="914377" algn="l" rtl="0" fontAlgn="base">
        <a:spcBef>
          <a:spcPct val="0"/>
        </a:spcBef>
        <a:spcAft>
          <a:spcPct val="0"/>
        </a:spcAft>
        <a:defRPr sz="2400" b="1">
          <a:solidFill>
            <a:schemeClr val="tx1"/>
          </a:solidFill>
          <a:latin typeface="Arial" charset="0"/>
          <a:ea typeface="ＭＳ Ｐゴシック" pitchFamily="1" charset="-128"/>
        </a:defRPr>
      </a:lvl7pPr>
      <a:lvl8pPr marL="1371566" algn="l" rtl="0" fontAlgn="base">
        <a:spcBef>
          <a:spcPct val="0"/>
        </a:spcBef>
        <a:spcAft>
          <a:spcPct val="0"/>
        </a:spcAft>
        <a:defRPr sz="2400" b="1">
          <a:solidFill>
            <a:schemeClr val="tx1"/>
          </a:solidFill>
          <a:latin typeface="Arial" charset="0"/>
          <a:ea typeface="ＭＳ Ｐゴシック" pitchFamily="1" charset="-128"/>
        </a:defRPr>
      </a:lvl8pPr>
      <a:lvl9pPr marL="1828754" algn="l" rtl="0" fontAlgn="base">
        <a:spcBef>
          <a:spcPct val="0"/>
        </a:spcBef>
        <a:spcAft>
          <a:spcPct val="0"/>
        </a:spcAft>
        <a:defRPr sz="2400" b="1">
          <a:solidFill>
            <a:schemeClr val="tx1"/>
          </a:solidFill>
          <a:latin typeface="Arial" charset="0"/>
          <a:ea typeface="ＭＳ Ｐゴシック" pitchFamily="1" charset="-128"/>
        </a:defRPr>
      </a:lvl9pPr>
    </p:titleStyle>
    <p:bodyStyle>
      <a:lvl1pPr marL="231769" indent="-231769" algn="l" rtl="0" fontAlgn="base">
        <a:spcBef>
          <a:spcPct val="20000"/>
        </a:spcBef>
        <a:spcAft>
          <a:spcPct val="0"/>
        </a:spcAft>
        <a:buChar char="•"/>
        <a:defRPr b="1">
          <a:solidFill>
            <a:schemeClr val="tx1"/>
          </a:solidFill>
          <a:latin typeface="+mn-lt"/>
          <a:ea typeface="+mn-ea"/>
          <a:cs typeface="+mn-cs"/>
        </a:defRPr>
      </a:lvl1pPr>
      <a:lvl2pPr marL="742932" indent="-285744" algn="l" rtl="0" fontAlgn="base">
        <a:spcBef>
          <a:spcPct val="20000"/>
        </a:spcBef>
        <a:spcAft>
          <a:spcPct val="0"/>
        </a:spcAft>
        <a:buChar char="–"/>
        <a:defRPr sz="1600" b="1">
          <a:solidFill>
            <a:schemeClr val="tx1"/>
          </a:solidFill>
          <a:latin typeface="+mn-lt"/>
          <a:ea typeface="+mn-ea"/>
        </a:defRPr>
      </a:lvl2pPr>
      <a:lvl3pPr marL="1142971" indent="-228594" algn="l" rtl="0" fontAlgn="base">
        <a:spcBef>
          <a:spcPct val="20000"/>
        </a:spcBef>
        <a:spcAft>
          <a:spcPct val="0"/>
        </a:spcAft>
        <a:buFont typeface="Arial" charset="0"/>
        <a:buChar char="–"/>
        <a:defRPr sz="1400">
          <a:solidFill>
            <a:schemeClr val="tx1"/>
          </a:solidFill>
          <a:latin typeface="+mn-lt"/>
          <a:ea typeface="+mn-ea"/>
        </a:defRPr>
      </a:lvl3pPr>
      <a:lvl4pPr marL="1600160" indent="-228594" algn="l" rtl="0" fontAlgn="base">
        <a:spcBef>
          <a:spcPct val="20000"/>
        </a:spcBef>
        <a:spcAft>
          <a:spcPct val="0"/>
        </a:spcAft>
        <a:buChar char="–"/>
        <a:defRPr sz="1400">
          <a:solidFill>
            <a:schemeClr val="tx1"/>
          </a:solidFill>
          <a:latin typeface="+mn-lt"/>
          <a:ea typeface="+mn-ea"/>
        </a:defRPr>
      </a:lvl4pPr>
      <a:lvl5pPr marL="2057349" indent="-228594" algn="l" rtl="0" fontAlgn="base">
        <a:spcBef>
          <a:spcPct val="20000"/>
        </a:spcBef>
        <a:spcAft>
          <a:spcPct val="0"/>
        </a:spcAft>
        <a:buChar char="»"/>
        <a:defRPr sz="1400">
          <a:solidFill>
            <a:schemeClr val="tx1"/>
          </a:solidFill>
          <a:latin typeface="+mn-lt"/>
          <a:ea typeface="+mn-ea"/>
        </a:defRPr>
      </a:lvl5pPr>
      <a:lvl6pPr marL="2514537" indent="-228594" algn="l" rtl="0" fontAlgn="base">
        <a:spcBef>
          <a:spcPct val="20000"/>
        </a:spcBef>
        <a:spcAft>
          <a:spcPct val="0"/>
        </a:spcAft>
        <a:buChar char="»"/>
        <a:defRPr sz="1400">
          <a:solidFill>
            <a:schemeClr val="tx1"/>
          </a:solidFill>
          <a:latin typeface="+mn-lt"/>
          <a:ea typeface="+mn-ea"/>
        </a:defRPr>
      </a:lvl6pPr>
      <a:lvl7pPr marL="2971726" indent="-228594" algn="l" rtl="0" fontAlgn="base">
        <a:spcBef>
          <a:spcPct val="20000"/>
        </a:spcBef>
        <a:spcAft>
          <a:spcPct val="0"/>
        </a:spcAft>
        <a:buChar char="»"/>
        <a:defRPr sz="1400">
          <a:solidFill>
            <a:schemeClr val="tx1"/>
          </a:solidFill>
          <a:latin typeface="+mn-lt"/>
          <a:ea typeface="+mn-ea"/>
        </a:defRPr>
      </a:lvl7pPr>
      <a:lvl8pPr marL="3428914" indent="-228594" algn="l" rtl="0" fontAlgn="base">
        <a:spcBef>
          <a:spcPct val="20000"/>
        </a:spcBef>
        <a:spcAft>
          <a:spcPct val="0"/>
        </a:spcAft>
        <a:buChar char="»"/>
        <a:defRPr sz="1400">
          <a:solidFill>
            <a:schemeClr val="tx1"/>
          </a:solidFill>
          <a:latin typeface="+mn-lt"/>
          <a:ea typeface="+mn-ea"/>
        </a:defRPr>
      </a:lvl8pPr>
      <a:lvl9pPr marL="3886103" indent="-228594"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download.geofabrik.de/north-america/us/virginia.html" TargetMode="External"/><Relationship Id="rId13" Type="http://schemas.openxmlformats.org/officeDocument/2006/relationships/image" Target="../media/image17.png"/><Relationship Id="rId3" Type="http://schemas.openxmlformats.org/officeDocument/2006/relationships/hyperlink" Target="https://vtrans.virginia.gov/" TargetMode="External"/><Relationship Id="rId7" Type="http://schemas.openxmlformats.org/officeDocument/2006/relationships/hyperlink" Target="https://www.arcgis.com/apps/mapviewer/index.html?webmap=a1926cb43e844c3f82275917d6eab47a" TargetMode="External"/><Relationship Id="rId12" Type="http://schemas.openxmlformats.org/officeDocument/2006/relationships/hyperlink" Target="https://data.virginia.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onthemap.ces.census.gov/" TargetMode="External"/><Relationship Id="rId11" Type="http://schemas.openxmlformats.org/officeDocument/2006/relationships/hyperlink" Target="https://vdotforms.vdot.virginia.gov/" TargetMode="External"/><Relationship Id="rId5" Type="http://schemas.openxmlformats.org/officeDocument/2006/relationships/hyperlink" Target="https://virginiaroads.org/" TargetMode="External"/><Relationship Id="rId10" Type="http://schemas.openxmlformats.org/officeDocument/2006/relationships/hyperlink" Target="https://www.vdot.virginia.gov/doing-business/tools/vjust/" TargetMode="External"/><Relationship Id="rId4" Type="http://schemas.openxmlformats.org/officeDocument/2006/relationships/hyperlink" Target="https://vdotp4p.com/" TargetMode="External"/><Relationship Id="rId9" Type="http://schemas.openxmlformats.org/officeDocument/2006/relationships/hyperlink" Target="https://sites.vedp.org/" TargetMode="External"/><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cvtava.org/wp-content/uploads/2025/01/ADOPTED-CVTA-Regional-Project-Selection-Framework-01312025.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sawmpo.org/wp-content/uploads/2023/09/Chapter-6_Performance-Based-Programming-and-Project-Evaluation.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vdot.virginia.gov/projects/project-planning/stars-projec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vaprojectpipeline.virginia.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customXml" Target="../ink/ink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customXml" Target="../ink/ink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hyperlink" Target="https://smartscale.virginia.gov/media/smartscale/documents/508_R6_Technical-Guide_FINAL_FINAL_acc043024_PM.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vedp.org/vbrs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rcgis.com/apps/mapviewer/index.html?webmap=a1926cb43e844c3f82275917d6eab47a"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tb.virginia.gov/media/ctb/agendas-and-meeting-minutes/2025/jan/pre/Preliminary-SYFP---Finance-Update-January-2025-CTB-Meeting-1-14-2025.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live/G3BpdC1zDlw?si=pwuuE326dSeyHq9t&amp;t=1034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D3C3-41B8-3F8D-EA7D-624A7EEB734F}"/>
              </a:ext>
            </a:extLst>
          </p:cNvPr>
          <p:cNvSpPr>
            <a:spLocks noGrp="1"/>
          </p:cNvSpPr>
          <p:nvPr>
            <p:ph type="ctrTitle"/>
          </p:nvPr>
        </p:nvSpPr>
        <p:spPr/>
        <p:txBody>
          <a:bodyPr/>
          <a:lstStyle/>
          <a:p>
            <a:r>
              <a:rPr lang="en-US" sz="2800" dirty="0"/>
              <a:t>SMART SCALE Round 6 Update</a:t>
            </a:r>
          </a:p>
        </p:txBody>
      </p:sp>
      <p:sp>
        <p:nvSpPr>
          <p:cNvPr id="3" name="Subtitle 2">
            <a:extLst>
              <a:ext uri="{FF2B5EF4-FFF2-40B4-BE49-F238E27FC236}">
                <a16:creationId xmlns:a16="http://schemas.microsoft.com/office/drawing/2014/main" id="{12D82E6C-8998-B538-47DB-694709C95974}"/>
              </a:ext>
            </a:extLst>
          </p:cNvPr>
          <p:cNvSpPr>
            <a:spLocks noGrp="1"/>
          </p:cNvSpPr>
          <p:nvPr>
            <p:ph type="subTitle" idx="1"/>
          </p:nvPr>
        </p:nvSpPr>
        <p:spPr/>
        <p:txBody>
          <a:bodyPr/>
          <a:lstStyle/>
          <a:p>
            <a:pPr>
              <a:buNone/>
            </a:pPr>
            <a:r>
              <a:rPr lang="en-US" sz="1800" b="1" dirty="0"/>
              <a:t>Brooke Jackson, P.E.</a:t>
            </a:r>
          </a:p>
        </p:txBody>
      </p:sp>
    </p:spTree>
    <p:extLst>
      <p:ext uri="{BB962C8B-B14F-4D97-AF65-F5344CB8AC3E}">
        <p14:creationId xmlns:p14="http://schemas.microsoft.com/office/powerpoint/2010/main" val="2189192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6623083-B5F7-5C70-5BBE-D0012609530C}"/>
              </a:ext>
            </a:extLst>
          </p:cNvPr>
          <p:cNvPicPr>
            <a:picLocks noGrp="1" noChangeAspect="1"/>
          </p:cNvPicPr>
          <p:nvPr>
            <p:ph idx="1"/>
          </p:nvPr>
        </p:nvPicPr>
        <p:blipFill>
          <a:blip r:embed="rId3"/>
          <a:stretch>
            <a:fillRect/>
          </a:stretch>
        </p:blipFill>
        <p:spPr>
          <a:xfrm>
            <a:off x="856903" y="1905000"/>
            <a:ext cx="10503594" cy="4038600"/>
          </a:xfrm>
          <a:prstGeom prst="rect">
            <a:avLst/>
          </a:prstGeom>
        </p:spPr>
      </p:pic>
      <p:sp>
        <p:nvSpPr>
          <p:cNvPr id="3" name="Slide Number Placeholder 2">
            <a:extLst>
              <a:ext uri="{FF2B5EF4-FFF2-40B4-BE49-F238E27FC236}">
                <a16:creationId xmlns:a16="http://schemas.microsoft.com/office/drawing/2014/main" id="{4FC51EFD-3C84-9CF7-AD91-2B50344BDBD7}"/>
              </a:ext>
            </a:extLst>
          </p:cNvPr>
          <p:cNvSpPr>
            <a:spLocks noGrp="1"/>
          </p:cNvSpPr>
          <p:nvPr>
            <p:ph type="sldNum" sz="quarter" idx="10"/>
          </p:nvPr>
        </p:nvSpPr>
        <p:spPr/>
        <p:txBody>
          <a:bodyPr/>
          <a:lstStyle/>
          <a:p>
            <a:fld id="{2D053006-FB26-45B1-80AA-6376C0DF0BE0}" type="slidenum">
              <a:rPr lang="en-US" smtClean="0"/>
              <a:pPr/>
              <a:t>10</a:t>
            </a:fld>
            <a:endParaRPr lang="en-US" dirty="0"/>
          </a:p>
        </p:txBody>
      </p:sp>
      <p:sp>
        <p:nvSpPr>
          <p:cNvPr id="7" name="Title 3">
            <a:extLst>
              <a:ext uri="{FF2B5EF4-FFF2-40B4-BE49-F238E27FC236}">
                <a16:creationId xmlns:a16="http://schemas.microsoft.com/office/drawing/2014/main" id="{335EA3EB-EFD8-10C6-2C64-080E1E4A1CD0}"/>
              </a:ext>
            </a:extLst>
          </p:cNvPr>
          <p:cNvSpPr txBox="1">
            <a:spLocks/>
          </p:cNvSpPr>
          <p:nvPr/>
        </p:nvSpPr>
        <p:spPr bwMode="auto">
          <a:xfrm>
            <a:off x="406400" y="320040"/>
            <a:ext cx="1140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ea typeface="ＭＳ Ｐゴシック" pitchFamily="1" charset="-128"/>
              </a:defRPr>
            </a:lvl2pPr>
            <a:lvl3pPr algn="l" rtl="0" fontAlgn="base">
              <a:spcBef>
                <a:spcPct val="0"/>
              </a:spcBef>
              <a:spcAft>
                <a:spcPct val="0"/>
              </a:spcAft>
              <a:defRPr sz="2400" b="1">
                <a:solidFill>
                  <a:schemeClr val="tx1"/>
                </a:solidFill>
                <a:latin typeface="Arial" charset="0"/>
                <a:ea typeface="ＭＳ Ｐゴシック" pitchFamily="1" charset="-128"/>
              </a:defRPr>
            </a:lvl3pPr>
            <a:lvl4pPr algn="l" rtl="0" fontAlgn="base">
              <a:spcBef>
                <a:spcPct val="0"/>
              </a:spcBef>
              <a:spcAft>
                <a:spcPct val="0"/>
              </a:spcAft>
              <a:defRPr sz="2400" b="1">
                <a:solidFill>
                  <a:schemeClr val="tx1"/>
                </a:solidFill>
                <a:latin typeface="Arial" charset="0"/>
                <a:ea typeface="ＭＳ Ｐゴシック" pitchFamily="1" charset="-128"/>
              </a:defRPr>
            </a:lvl4pPr>
            <a:lvl5pPr algn="l" rtl="0" fontAlgn="base">
              <a:spcBef>
                <a:spcPct val="0"/>
              </a:spcBef>
              <a:spcAft>
                <a:spcPct val="0"/>
              </a:spcAft>
              <a:defRPr sz="2400" b="1">
                <a:solidFill>
                  <a:schemeClr val="tx1"/>
                </a:solidFill>
                <a:latin typeface="Arial" charset="0"/>
                <a:ea typeface="ＭＳ Ｐゴシック" pitchFamily="1" charset="-128"/>
              </a:defRPr>
            </a:lvl5pPr>
            <a:lvl6pPr marL="457189" algn="l" rtl="0" fontAlgn="base">
              <a:spcBef>
                <a:spcPct val="0"/>
              </a:spcBef>
              <a:spcAft>
                <a:spcPct val="0"/>
              </a:spcAft>
              <a:defRPr sz="2400" b="1">
                <a:solidFill>
                  <a:schemeClr val="tx1"/>
                </a:solidFill>
                <a:latin typeface="Arial" charset="0"/>
                <a:ea typeface="ＭＳ Ｐゴシック" pitchFamily="1" charset="-128"/>
              </a:defRPr>
            </a:lvl6pPr>
            <a:lvl7pPr marL="914377" algn="l" rtl="0" fontAlgn="base">
              <a:spcBef>
                <a:spcPct val="0"/>
              </a:spcBef>
              <a:spcAft>
                <a:spcPct val="0"/>
              </a:spcAft>
              <a:defRPr sz="2400" b="1">
                <a:solidFill>
                  <a:schemeClr val="tx1"/>
                </a:solidFill>
                <a:latin typeface="Arial" charset="0"/>
                <a:ea typeface="ＭＳ Ｐゴシック" pitchFamily="1" charset="-128"/>
              </a:defRPr>
            </a:lvl7pPr>
            <a:lvl8pPr marL="1371566" algn="l" rtl="0" fontAlgn="base">
              <a:spcBef>
                <a:spcPct val="0"/>
              </a:spcBef>
              <a:spcAft>
                <a:spcPct val="0"/>
              </a:spcAft>
              <a:defRPr sz="2400" b="1">
                <a:solidFill>
                  <a:schemeClr val="tx1"/>
                </a:solidFill>
                <a:latin typeface="Arial" charset="0"/>
                <a:ea typeface="ＭＳ Ｐゴシック" pitchFamily="1" charset="-128"/>
              </a:defRPr>
            </a:lvl8pPr>
            <a:lvl9pPr marL="1828754" algn="l" rtl="0" fontAlgn="base">
              <a:spcBef>
                <a:spcPct val="0"/>
              </a:spcBef>
              <a:spcAft>
                <a:spcPct val="0"/>
              </a:spcAft>
              <a:defRPr sz="2400" b="1">
                <a:solidFill>
                  <a:schemeClr val="tx1"/>
                </a:solidFill>
                <a:latin typeface="Arial" charset="0"/>
                <a:ea typeface="ＭＳ Ｐゴシック" pitchFamily="1" charset="-128"/>
              </a:defRPr>
            </a:lvl9pPr>
          </a:lstStyle>
          <a:p>
            <a:pPr eaLnBrk="1" hangingPunct="1"/>
            <a:r>
              <a:rPr lang="en-US" sz="3200" kern="0" dirty="0">
                <a:latin typeface="Aptos Display" panose="020B0004020202020204" pitchFamily="34" charset="0"/>
              </a:rPr>
              <a:t>Benefit</a:t>
            </a:r>
            <a:br>
              <a:rPr lang="en-US" sz="3200" kern="0" dirty="0">
                <a:latin typeface="Aptos Display" panose="020B0004020202020204" pitchFamily="34" charset="0"/>
              </a:rPr>
            </a:br>
            <a:r>
              <a:rPr lang="en-US" sz="3200" kern="0" dirty="0">
                <a:latin typeface="Aptos Display" panose="020B0004020202020204" pitchFamily="34" charset="0"/>
              </a:rPr>
              <a:t>Consider Area Type Weighting</a:t>
            </a:r>
          </a:p>
        </p:txBody>
      </p:sp>
      <p:sp>
        <p:nvSpPr>
          <p:cNvPr id="2" name="Rectangle 1">
            <a:extLst>
              <a:ext uri="{FF2B5EF4-FFF2-40B4-BE49-F238E27FC236}">
                <a16:creationId xmlns:a16="http://schemas.microsoft.com/office/drawing/2014/main" id="{D3DD6440-C5FB-AAA7-D052-2AE961867B59}"/>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2"/>
            </a:pPr>
            <a:r>
              <a:rPr lang="en-US" sz="1400" dirty="0"/>
              <a:t>Process Overview and Support</a:t>
            </a:r>
          </a:p>
        </p:txBody>
      </p:sp>
    </p:spTree>
    <p:extLst>
      <p:ext uri="{BB962C8B-B14F-4D97-AF65-F5344CB8AC3E}">
        <p14:creationId xmlns:p14="http://schemas.microsoft.com/office/powerpoint/2010/main" val="1704393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68B1F5-6EB7-4B56-1762-B97DBB910057}"/>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2"/>
            </a:pPr>
            <a:r>
              <a:rPr lang="en-US" sz="1400" dirty="0"/>
              <a:t>Process Overview and Support</a:t>
            </a:r>
          </a:p>
        </p:txBody>
      </p:sp>
      <p:sp>
        <p:nvSpPr>
          <p:cNvPr id="4" name="Title 3"/>
          <p:cNvSpPr>
            <a:spLocks noGrp="1"/>
          </p:cNvSpPr>
          <p:nvPr>
            <p:ph type="title"/>
          </p:nvPr>
        </p:nvSpPr>
        <p:spPr>
          <a:xfrm>
            <a:off x="406400" y="320040"/>
            <a:ext cx="11404600" cy="1143000"/>
          </a:xfrm>
        </p:spPr>
        <p:txBody>
          <a:bodyPr/>
          <a:lstStyle/>
          <a:p>
            <a:r>
              <a:rPr lang="en-US" sz="3200" dirty="0">
                <a:latin typeface="Aptos Display" panose="020B0004020202020204" pitchFamily="34" charset="0"/>
              </a:rPr>
              <a:t>Project Selection Process</a:t>
            </a:r>
          </a:p>
        </p:txBody>
      </p:sp>
      <p:sp>
        <p:nvSpPr>
          <p:cNvPr id="2" name="Content Placeholder 1"/>
          <p:cNvSpPr>
            <a:spLocks noGrp="1"/>
          </p:cNvSpPr>
          <p:nvPr>
            <p:ph idx="1"/>
          </p:nvPr>
        </p:nvSpPr>
        <p:spPr>
          <a:xfrm>
            <a:off x="406400" y="1676400"/>
            <a:ext cx="11404600" cy="4038600"/>
          </a:xfrm>
        </p:spPr>
        <p:txBody>
          <a:bodyPr/>
          <a:lstStyle/>
          <a:p>
            <a:pPr>
              <a:spcBef>
                <a:spcPts val="500"/>
              </a:spcBef>
              <a:spcAft>
                <a:spcPts val="300"/>
              </a:spcAft>
              <a:buFont typeface="Arial" panose="020B0604020202020204" pitchFamily="34" charset="0"/>
              <a:buChar char="•"/>
            </a:pPr>
            <a:r>
              <a:rPr lang="en-US" sz="2400" dirty="0">
                <a:latin typeface="Aptos Display" panose="020B0004020202020204" pitchFamily="34" charset="0"/>
              </a:rPr>
              <a:t>Step 1 – Fund top-scoring projects within each district eligible for Highway Construction District Grant Program (DGP) funds using DGP funds until the remaining funds are insufficient to fund the next highest-scoring project.</a:t>
            </a:r>
          </a:p>
          <a:p>
            <a:pPr lvl="1">
              <a:spcBef>
                <a:spcPts val="500"/>
              </a:spcBef>
              <a:spcAft>
                <a:spcPts val="300"/>
              </a:spcAft>
              <a:buFont typeface="Courier New" panose="02070309020205020404" pitchFamily="49" charset="0"/>
              <a:buChar char="o"/>
            </a:pPr>
            <a:r>
              <a:rPr lang="en-US" sz="2000" b="0" dirty="0">
                <a:latin typeface="Aptos Display" panose="020B0004020202020204" pitchFamily="34" charset="0"/>
                <a:cs typeface="+mn-cs"/>
              </a:rPr>
              <a:t>DGP eligibility pertains only to localities addressing a VTrans need</a:t>
            </a:r>
          </a:p>
          <a:p>
            <a:pPr>
              <a:spcBef>
                <a:spcPts val="500"/>
              </a:spcBef>
              <a:spcAft>
                <a:spcPts val="300"/>
              </a:spcAft>
              <a:buFont typeface="Arial" panose="020B0604020202020204" pitchFamily="34" charset="0"/>
              <a:buChar char="•"/>
            </a:pPr>
            <a:r>
              <a:rPr lang="en-US" sz="2400" dirty="0">
                <a:latin typeface="Aptos Display" panose="020B0004020202020204" pitchFamily="34" charset="0"/>
              </a:rPr>
              <a:t>Step 2 – Fund remaining top-scoring projects statewide that are eligible for Highway High-Priority Projects Program (HPP) funds using HPP funds until the remaining funds are insufficient to fund the next highest-scoring project.</a:t>
            </a:r>
          </a:p>
          <a:p>
            <a:pPr lvl="1">
              <a:spcBef>
                <a:spcPts val="500"/>
              </a:spcBef>
              <a:spcAft>
                <a:spcPts val="300"/>
              </a:spcAft>
              <a:buFont typeface="Courier New" panose="02070309020205020404" pitchFamily="49" charset="0"/>
              <a:buChar char="o"/>
            </a:pPr>
            <a:r>
              <a:rPr lang="en-US" sz="2000" b="0" dirty="0">
                <a:latin typeface="Aptos Display" panose="020B0004020202020204" pitchFamily="34" charset="0"/>
                <a:cs typeface="+mn-cs"/>
              </a:rPr>
              <a:t>HPP eligibility pertains to localities, transit agencies, and regional entities addressing a VTrans need on either a Corridor of Statewide Significance (</a:t>
            </a:r>
            <a:r>
              <a:rPr lang="en-US" sz="2000" b="0" dirty="0" err="1">
                <a:latin typeface="Aptos Display" panose="020B0004020202020204" pitchFamily="34" charset="0"/>
                <a:cs typeface="+mn-cs"/>
              </a:rPr>
              <a:t>CoSS</a:t>
            </a:r>
            <a:r>
              <a:rPr lang="en-US" sz="2000" b="0" dirty="0">
                <a:latin typeface="Aptos Display" panose="020B0004020202020204" pitchFamily="34" charset="0"/>
                <a:cs typeface="+mn-cs"/>
              </a:rPr>
              <a:t>) or a Regional Network (RN), and refined policy definitions</a:t>
            </a:r>
          </a:p>
          <a:p>
            <a:endParaRPr lang="en-US" sz="2000" b="0" dirty="0">
              <a:latin typeface="Aptos Display" panose="020B0004020202020204" pitchFamily="34" charset="0"/>
            </a:endParaRPr>
          </a:p>
        </p:txBody>
      </p:sp>
      <p:sp>
        <p:nvSpPr>
          <p:cNvPr id="3" name="Slide Number Placeholder 2"/>
          <p:cNvSpPr>
            <a:spLocks noGrp="1"/>
          </p:cNvSpPr>
          <p:nvPr>
            <p:ph type="sldNum" sz="quarter" idx="10"/>
          </p:nvPr>
        </p:nvSpPr>
        <p:spPr/>
        <p:txBody>
          <a:bodyPr/>
          <a:lstStyle/>
          <a:p>
            <a:fld id="{2D053006-FB26-45B1-80AA-6376C0DF0BE0}" type="slidenum">
              <a:rPr lang="en-US" smtClean="0"/>
              <a:pPr/>
              <a:t>11</a:t>
            </a:fld>
            <a:endParaRPr lang="en-US" dirty="0"/>
          </a:p>
        </p:txBody>
      </p:sp>
    </p:spTree>
    <p:extLst>
      <p:ext uri="{BB962C8B-B14F-4D97-AF65-F5344CB8AC3E}">
        <p14:creationId xmlns:p14="http://schemas.microsoft.com/office/powerpoint/2010/main" val="2064575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70980E-849D-33D0-3D9E-0A994CFF366E}"/>
              </a:ext>
            </a:extLst>
          </p:cNvPr>
          <p:cNvSpPr>
            <a:spLocks noGrp="1"/>
          </p:cNvSpPr>
          <p:nvPr>
            <p:ph type="sldNum" sz="quarter" idx="10"/>
          </p:nvPr>
        </p:nvSpPr>
        <p:spPr/>
        <p:txBody>
          <a:bodyPr/>
          <a:lstStyle/>
          <a:p>
            <a:fld id="{2D053006-FB26-45B1-80AA-6376C0DF0BE0}" type="slidenum">
              <a:rPr lang="en-US" smtClean="0"/>
              <a:pPr/>
              <a:t>12</a:t>
            </a:fld>
            <a:endParaRPr lang="en-US" dirty="0"/>
          </a:p>
        </p:txBody>
      </p:sp>
      <p:sp>
        <p:nvSpPr>
          <p:cNvPr id="5" name="Rectangle 4">
            <a:extLst>
              <a:ext uri="{FF2B5EF4-FFF2-40B4-BE49-F238E27FC236}">
                <a16:creationId xmlns:a16="http://schemas.microsoft.com/office/drawing/2014/main" id="{0E1FA8D5-2F9B-EFA5-4E46-3F518A7650CF}"/>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2"/>
            </a:pPr>
            <a:r>
              <a:rPr lang="en-US" sz="1400" dirty="0"/>
              <a:t>Process Overview and Support</a:t>
            </a:r>
          </a:p>
        </p:txBody>
      </p:sp>
      <p:sp>
        <p:nvSpPr>
          <p:cNvPr id="6" name="Title 3">
            <a:extLst>
              <a:ext uri="{FF2B5EF4-FFF2-40B4-BE49-F238E27FC236}">
                <a16:creationId xmlns:a16="http://schemas.microsoft.com/office/drawing/2014/main" id="{56404537-5B7D-700D-0DAC-EF1671617976}"/>
              </a:ext>
            </a:extLst>
          </p:cNvPr>
          <p:cNvSpPr>
            <a:spLocks noGrp="1"/>
          </p:cNvSpPr>
          <p:nvPr>
            <p:ph type="title"/>
          </p:nvPr>
        </p:nvSpPr>
        <p:spPr>
          <a:xfrm>
            <a:off x="406400" y="320040"/>
            <a:ext cx="11404600" cy="1143000"/>
          </a:xfrm>
        </p:spPr>
        <p:txBody>
          <a:bodyPr/>
          <a:lstStyle/>
          <a:p>
            <a:r>
              <a:rPr lang="en-US" sz="3200" dirty="0">
                <a:latin typeface="Aptos Display" panose="020B0004020202020204" pitchFamily="34" charset="0"/>
              </a:rPr>
              <a:t>Scorecard Example – Route 100/221 Intersection Improvements</a:t>
            </a:r>
          </a:p>
        </p:txBody>
      </p:sp>
      <p:pic>
        <p:nvPicPr>
          <p:cNvPr id="4" name="Picture 3">
            <a:extLst>
              <a:ext uri="{FF2B5EF4-FFF2-40B4-BE49-F238E27FC236}">
                <a16:creationId xmlns:a16="http://schemas.microsoft.com/office/drawing/2014/main" id="{DACCEA0C-1159-D79A-F25F-9A0B6E89F5F9}"/>
              </a:ext>
            </a:extLst>
          </p:cNvPr>
          <p:cNvPicPr>
            <a:picLocks noChangeAspect="1"/>
          </p:cNvPicPr>
          <p:nvPr/>
        </p:nvPicPr>
        <p:blipFill>
          <a:blip r:embed="rId3"/>
          <a:stretch>
            <a:fillRect/>
          </a:stretch>
        </p:blipFill>
        <p:spPr>
          <a:xfrm>
            <a:off x="2087961" y="1693864"/>
            <a:ext cx="7970439" cy="4554536"/>
          </a:xfrm>
          <a:prstGeom prst="rect">
            <a:avLst/>
          </a:prstGeom>
          <a:ln>
            <a:solidFill>
              <a:schemeClr val="bg2"/>
            </a:solidFill>
          </a:ln>
        </p:spPr>
      </p:pic>
    </p:spTree>
    <p:extLst>
      <p:ext uri="{BB962C8B-B14F-4D97-AF65-F5344CB8AC3E}">
        <p14:creationId xmlns:p14="http://schemas.microsoft.com/office/powerpoint/2010/main" val="2982513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FA4FF-5FF3-E12E-A145-A4509D07756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57D2C5-49E2-3B8A-6E1A-C062783C4F9F}"/>
              </a:ext>
            </a:extLst>
          </p:cNvPr>
          <p:cNvSpPr>
            <a:spLocks noGrp="1"/>
          </p:cNvSpPr>
          <p:nvPr>
            <p:ph type="sldNum" sz="quarter" idx="10"/>
          </p:nvPr>
        </p:nvSpPr>
        <p:spPr/>
        <p:txBody>
          <a:bodyPr/>
          <a:lstStyle/>
          <a:p>
            <a:fld id="{2D053006-FB26-45B1-80AA-6376C0DF0BE0}" type="slidenum">
              <a:rPr lang="en-US" smtClean="0"/>
              <a:pPr/>
              <a:t>13</a:t>
            </a:fld>
            <a:endParaRPr lang="en-US" dirty="0"/>
          </a:p>
        </p:txBody>
      </p:sp>
      <p:sp>
        <p:nvSpPr>
          <p:cNvPr id="5" name="Rectangle 4">
            <a:extLst>
              <a:ext uri="{FF2B5EF4-FFF2-40B4-BE49-F238E27FC236}">
                <a16:creationId xmlns:a16="http://schemas.microsoft.com/office/drawing/2014/main" id="{2063846A-6D59-5127-85BA-502DC89096D2}"/>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2"/>
            </a:pPr>
            <a:r>
              <a:rPr lang="en-US" sz="1400" dirty="0"/>
              <a:t>Process Overview and Support</a:t>
            </a:r>
          </a:p>
        </p:txBody>
      </p:sp>
      <p:sp>
        <p:nvSpPr>
          <p:cNvPr id="6" name="Title 3">
            <a:extLst>
              <a:ext uri="{FF2B5EF4-FFF2-40B4-BE49-F238E27FC236}">
                <a16:creationId xmlns:a16="http://schemas.microsoft.com/office/drawing/2014/main" id="{07ADE5AC-2CDD-BC12-BFEE-804483DF962C}"/>
              </a:ext>
            </a:extLst>
          </p:cNvPr>
          <p:cNvSpPr>
            <a:spLocks noGrp="1"/>
          </p:cNvSpPr>
          <p:nvPr>
            <p:ph type="title"/>
          </p:nvPr>
        </p:nvSpPr>
        <p:spPr>
          <a:xfrm>
            <a:off x="406400" y="320040"/>
            <a:ext cx="11404600" cy="1143000"/>
          </a:xfrm>
        </p:spPr>
        <p:txBody>
          <a:bodyPr/>
          <a:lstStyle/>
          <a:p>
            <a:r>
              <a:rPr lang="en-US" sz="3200" dirty="0">
                <a:latin typeface="Aptos Display" panose="020B0004020202020204" pitchFamily="34" charset="0"/>
              </a:rPr>
              <a:t>Scorecard Example – Route 100/221 Intersection Improvements</a:t>
            </a:r>
          </a:p>
        </p:txBody>
      </p:sp>
      <p:pic>
        <p:nvPicPr>
          <p:cNvPr id="8" name="Picture 7">
            <a:extLst>
              <a:ext uri="{FF2B5EF4-FFF2-40B4-BE49-F238E27FC236}">
                <a16:creationId xmlns:a16="http://schemas.microsoft.com/office/drawing/2014/main" id="{7FA6E86B-2144-5278-A5D0-8E0490AA5423}"/>
              </a:ext>
            </a:extLst>
          </p:cNvPr>
          <p:cNvPicPr>
            <a:picLocks noChangeAspect="1"/>
          </p:cNvPicPr>
          <p:nvPr/>
        </p:nvPicPr>
        <p:blipFill>
          <a:blip r:embed="rId3"/>
          <a:stretch>
            <a:fillRect/>
          </a:stretch>
        </p:blipFill>
        <p:spPr>
          <a:xfrm>
            <a:off x="2131704" y="1600200"/>
            <a:ext cx="7850496" cy="4652428"/>
          </a:xfrm>
          <a:prstGeom prst="rect">
            <a:avLst/>
          </a:prstGeom>
          <a:ln>
            <a:solidFill>
              <a:schemeClr val="bg2"/>
            </a:solidFill>
          </a:ln>
        </p:spPr>
      </p:pic>
    </p:spTree>
    <p:extLst>
      <p:ext uri="{BB962C8B-B14F-4D97-AF65-F5344CB8AC3E}">
        <p14:creationId xmlns:p14="http://schemas.microsoft.com/office/powerpoint/2010/main" val="3908255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70980E-849D-33D0-3D9E-0A994CFF366E}"/>
              </a:ext>
            </a:extLst>
          </p:cNvPr>
          <p:cNvSpPr>
            <a:spLocks noGrp="1"/>
          </p:cNvSpPr>
          <p:nvPr>
            <p:ph type="sldNum" sz="quarter" idx="10"/>
          </p:nvPr>
        </p:nvSpPr>
        <p:spPr/>
        <p:txBody>
          <a:bodyPr/>
          <a:lstStyle/>
          <a:p>
            <a:fld id="{2D053006-FB26-45B1-80AA-6376C0DF0BE0}" type="slidenum">
              <a:rPr lang="en-US" smtClean="0"/>
              <a:pPr/>
              <a:t>14</a:t>
            </a:fld>
            <a:endParaRPr lang="en-US" dirty="0"/>
          </a:p>
        </p:txBody>
      </p:sp>
      <p:sp>
        <p:nvSpPr>
          <p:cNvPr id="5" name="Rectangle 4">
            <a:extLst>
              <a:ext uri="{FF2B5EF4-FFF2-40B4-BE49-F238E27FC236}">
                <a16:creationId xmlns:a16="http://schemas.microsoft.com/office/drawing/2014/main" id="{0E1FA8D5-2F9B-EFA5-4E46-3F518A7650CF}"/>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2"/>
            </a:pPr>
            <a:r>
              <a:rPr lang="en-US" sz="1400" dirty="0"/>
              <a:t>Process Overview and Support</a:t>
            </a:r>
          </a:p>
        </p:txBody>
      </p:sp>
      <p:sp>
        <p:nvSpPr>
          <p:cNvPr id="6" name="Title 3">
            <a:extLst>
              <a:ext uri="{FF2B5EF4-FFF2-40B4-BE49-F238E27FC236}">
                <a16:creationId xmlns:a16="http://schemas.microsoft.com/office/drawing/2014/main" id="{56404537-5B7D-700D-0DAC-EF1671617976}"/>
              </a:ext>
            </a:extLst>
          </p:cNvPr>
          <p:cNvSpPr>
            <a:spLocks noGrp="1"/>
          </p:cNvSpPr>
          <p:nvPr>
            <p:ph type="title"/>
          </p:nvPr>
        </p:nvSpPr>
        <p:spPr>
          <a:xfrm>
            <a:off x="406400" y="320040"/>
            <a:ext cx="11404600" cy="1143000"/>
          </a:xfrm>
        </p:spPr>
        <p:txBody>
          <a:bodyPr/>
          <a:lstStyle/>
          <a:p>
            <a:r>
              <a:rPr lang="en-US" sz="3200" dirty="0">
                <a:latin typeface="Aptos Display" panose="020B0004020202020204" pitchFamily="34" charset="0"/>
              </a:rPr>
              <a:t>Support Available</a:t>
            </a:r>
          </a:p>
        </p:txBody>
      </p:sp>
      <p:sp>
        <p:nvSpPr>
          <p:cNvPr id="2" name="Content Placeholder 1">
            <a:extLst>
              <a:ext uri="{FF2B5EF4-FFF2-40B4-BE49-F238E27FC236}">
                <a16:creationId xmlns:a16="http://schemas.microsoft.com/office/drawing/2014/main" id="{F94476FE-A456-AD2B-6C3C-67E7877C3CB0}"/>
              </a:ext>
            </a:extLst>
          </p:cNvPr>
          <p:cNvSpPr>
            <a:spLocks noGrp="1"/>
          </p:cNvSpPr>
          <p:nvPr>
            <p:ph idx="1"/>
          </p:nvPr>
        </p:nvSpPr>
        <p:spPr>
          <a:xfrm>
            <a:off x="406400" y="1676400"/>
            <a:ext cx="11404600" cy="4038600"/>
          </a:xfrm>
        </p:spPr>
        <p:txBody>
          <a:bodyPr/>
          <a:lstStyle/>
          <a:p>
            <a:pPr>
              <a:spcBef>
                <a:spcPts val="0"/>
              </a:spcBef>
              <a:spcAft>
                <a:spcPts val="300"/>
              </a:spcAft>
              <a:buFont typeface="Arial" panose="020B0604020202020204" pitchFamily="34" charset="0"/>
              <a:buChar char="•"/>
            </a:pPr>
            <a:r>
              <a:rPr lang="en-US" sz="2000" dirty="0">
                <a:latin typeface="Aptos Display" panose="020B0004020202020204" pitchFamily="34" charset="0"/>
              </a:rPr>
              <a:t>VDOT District Staff</a:t>
            </a:r>
          </a:p>
          <a:p>
            <a:pPr>
              <a:spcBef>
                <a:spcPts val="0"/>
              </a:spcBef>
              <a:spcAft>
                <a:spcPts val="300"/>
              </a:spcAft>
              <a:buFont typeface="Arial" panose="020B0604020202020204" pitchFamily="34" charset="0"/>
              <a:buChar char="•"/>
            </a:pPr>
            <a:r>
              <a:rPr lang="en-US" sz="2000" dirty="0">
                <a:latin typeface="Aptos Display" panose="020B0004020202020204" pitchFamily="34" charset="0"/>
              </a:rPr>
              <a:t>Previous Staff, Scorers, Consultants</a:t>
            </a:r>
          </a:p>
          <a:p>
            <a:pPr>
              <a:spcBef>
                <a:spcPts val="0"/>
              </a:spcBef>
              <a:spcAft>
                <a:spcPts val="300"/>
              </a:spcAft>
              <a:buFont typeface="Arial" panose="020B0604020202020204" pitchFamily="34" charset="0"/>
              <a:buChar char="•"/>
            </a:pPr>
            <a:r>
              <a:rPr lang="en-US" sz="2000" dirty="0">
                <a:latin typeface="Aptos Display" panose="020B0004020202020204" pitchFamily="34" charset="0"/>
              </a:rPr>
              <a:t>SMART SCALE Website</a:t>
            </a:r>
          </a:p>
          <a:p>
            <a:pPr lvl="1">
              <a:spcBef>
                <a:spcPts val="0"/>
              </a:spcBef>
              <a:spcAft>
                <a:spcPts val="300"/>
              </a:spcAft>
              <a:buFont typeface="Courier New" panose="02070309020205020404" pitchFamily="49" charset="0"/>
              <a:buChar char="o"/>
            </a:pPr>
            <a:r>
              <a:rPr lang="en-US" sz="2000" b="0" dirty="0">
                <a:latin typeface="Aptos Display" panose="020B0004020202020204" pitchFamily="34" charset="0"/>
              </a:rPr>
              <a:t>Resources </a:t>
            </a:r>
          </a:p>
          <a:p>
            <a:pPr lvl="1">
              <a:spcBef>
                <a:spcPts val="0"/>
              </a:spcBef>
              <a:spcAft>
                <a:spcPts val="300"/>
              </a:spcAft>
              <a:buFont typeface="Courier New" panose="02070309020205020404" pitchFamily="49" charset="0"/>
              <a:buChar char="o"/>
            </a:pPr>
            <a:r>
              <a:rPr lang="en-US" sz="2000" b="0" dirty="0">
                <a:latin typeface="Aptos Display" panose="020B0004020202020204" pitchFamily="34" charset="0"/>
              </a:rPr>
              <a:t>Previous Round Data </a:t>
            </a:r>
          </a:p>
          <a:p>
            <a:pPr lvl="1">
              <a:spcBef>
                <a:spcPts val="0"/>
              </a:spcBef>
              <a:spcAft>
                <a:spcPts val="300"/>
              </a:spcAft>
              <a:buFont typeface="Courier New" panose="02070309020205020404" pitchFamily="49" charset="0"/>
              <a:buChar char="o"/>
            </a:pPr>
            <a:r>
              <a:rPr lang="en-US" sz="2000" b="0" dirty="0">
                <a:latin typeface="Aptos Display" panose="020B0004020202020204" pitchFamily="34" charset="0"/>
              </a:rPr>
              <a:t>Technical Guide</a:t>
            </a:r>
          </a:p>
          <a:p>
            <a:pPr>
              <a:spcBef>
                <a:spcPts val="0"/>
              </a:spcBef>
              <a:spcAft>
                <a:spcPts val="300"/>
              </a:spcAft>
              <a:buFont typeface="Arial" panose="020B0604020202020204" pitchFamily="34" charset="0"/>
              <a:buChar char="•"/>
            </a:pPr>
            <a:r>
              <a:rPr lang="en-US" sz="2000" dirty="0" err="1">
                <a:latin typeface="Aptos Display" panose="020B0004020202020204" pitchFamily="34" charset="0"/>
              </a:rPr>
              <a:t>SMARTPortal</a:t>
            </a:r>
            <a:r>
              <a:rPr lang="en-US" sz="2000" dirty="0">
                <a:latin typeface="Aptos Display" panose="020B0004020202020204" pitchFamily="34" charset="0"/>
              </a:rPr>
              <a:t> – Public Visibility</a:t>
            </a:r>
          </a:p>
          <a:p>
            <a:pPr lvl="1">
              <a:spcBef>
                <a:spcPts val="0"/>
              </a:spcBef>
              <a:spcAft>
                <a:spcPts val="300"/>
              </a:spcAft>
              <a:buFont typeface="Courier New" panose="02070309020205020404" pitchFamily="49" charset="0"/>
              <a:buChar char="o"/>
            </a:pPr>
            <a:r>
              <a:rPr lang="en-US" sz="2000" b="0" dirty="0">
                <a:latin typeface="Aptos Display" panose="020B0004020202020204" pitchFamily="34" charset="0"/>
              </a:rPr>
              <a:t>Scorecards</a:t>
            </a:r>
          </a:p>
          <a:p>
            <a:pPr>
              <a:spcBef>
                <a:spcPts val="0"/>
              </a:spcBef>
              <a:spcAft>
                <a:spcPts val="300"/>
              </a:spcAft>
              <a:buFont typeface="Arial" panose="020B0604020202020204" pitchFamily="34" charset="0"/>
              <a:buChar char="•"/>
            </a:pPr>
            <a:r>
              <a:rPr lang="en-US" sz="2000" dirty="0">
                <a:latin typeface="Aptos Display" panose="020B0004020202020204" pitchFamily="34" charset="0"/>
              </a:rPr>
              <a:t>Town Halls, CTB Meetings</a:t>
            </a:r>
          </a:p>
          <a:p>
            <a:pPr>
              <a:spcBef>
                <a:spcPts val="0"/>
              </a:spcBef>
              <a:spcAft>
                <a:spcPts val="300"/>
              </a:spcAft>
              <a:buFont typeface="Arial" panose="020B0604020202020204" pitchFamily="34" charset="0"/>
              <a:buChar char="•"/>
            </a:pPr>
            <a:r>
              <a:rPr lang="en-US" sz="2000" dirty="0">
                <a:latin typeface="Aptos Display" panose="020B0004020202020204" pitchFamily="34" charset="0"/>
              </a:rPr>
              <a:t>Trainings at Round Open </a:t>
            </a:r>
          </a:p>
          <a:p>
            <a:pPr>
              <a:spcBef>
                <a:spcPts val="0"/>
              </a:spcBef>
              <a:spcAft>
                <a:spcPts val="300"/>
              </a:spcAft>
              <a:buFont typeface="Arial" panose="020B0604020202020204" pitchFamily="34" charset="0"/>
              <a:buChar char="•"/>
            </a:pPr>
            <a:r>
              <a:rPr lang="en-US" sz="2000" dirty="0">
                <a:latin typeface="Aptos Display" panose="020B0004020202020204" pitchFamily="34" charset="0"/>
              </a:rPr>
              <a:t>Quarterly MPO Meetings</a:t>
            </a:r>
          </a:p>
          <a:p>
            <a:pPr>
              <a:spcBef>
                <a:spcPts val="500"/>
              </a:spcBef>
              <a:spcAft>
                <a:spcPts val="300"/>
              </a:spcAft>
              <a:buFont typeface="Arial" panose="020B0604020202020204" pitchFamily="34" charset="0"/>
              <a:buChar char="•"/>
            </a:pPr>
            <a:endParaRPr lang="en-US" sz="2000" dirty="0">
              <a:latin typeface="Aptos Display" panose="020B0004020202020204" pitchFamily="34" charset="0"/>
            </a:endParaRPr>
          </a:p>
          <a:p>
            <a:pPr>
              <a:spcBef>
                <a:spcPts val="500"/>
              </a:spcBef>
              <a:spcAft>
                <a:spcPts val="300"/>
              </a:spcAft>
              <a:buFont typeface="Arial" panose="020B0604020202020204" pitchFamily="34" charset="0"/>
              <a:buChar char="•"/>
            </a:pPr>
            <a:endParaRPr lang="en-US" sz="2400" dirty="0">
              <a:latin typeface="Aptos Display" panose="020B0004020202020204" pitchFamily="34" charset="0"/>
            </a:endParaRPr>
          </a:p>
        </p:txBody>
      </p:sp>
      <p:sp>
        <p:nvSpPr>
          <p:cNvPr id="12" name="TextBox 11">
            <a:extLst>
              <a:ext uri="{FF2B5EF4-FFF2-40B4-BE49-F238E27FC236}">
                <a16:creationId xmlns:a16="http://schemas.microsoft.com/office/drawing/2014/main" id="{9C6B5D7D-D5F3-ED8B-94CA-F7466ACD030C}"/>
              </a:ext>
            </a:extLst>
          </p:cNvPr>
          <p:cNvSpPr txBox="1"/>
          <p:nvPr/>
        </p:nvSpPr>
        <p:spPr>
          <a:xfrm>
            <a:off x="7696200" y="1535668"/>
            <a:ext cx="4419600" cy="369332"/>
          </a:xfrm>
          <a:prstGeom prst="rect">
            <a:avLst/>
          </a:prstGeom>
          <a:noFill/>
        </p:spPr>
        <p:txBody>
          <a:bodyPr wrap="square">
            <a:spAutoFit/>
          </a:bodyPr>
          <a:lstStyle/>
          <a:p>
            <a:pPr algn="r"/>
            <a:r>
              <a:rPr lang="en-US" sz="1800" b="0" dirty="0"/>
              <a:t>https://smartscale.virginia.gov/resources/</a:t>
            </a:r>
          </a:p>
        </p:txBody>
      </p:sp>
      <p:pic>
        <p:nvPicPr>
          <p:cNvPr id="13" name="Picture 12" descr="Graphical user interface&#10;&#10;Description automatically generated">
            <a:extLst>
              <a:ext uri="{FF2B5EF4-FFF2-40B4-BE49-F238E27FC236}">
                <a16:creationId xmlns:a16="http://schemas.microsoft.com/office/drawing/2014/main" id="{573E8552-DB27-EA5F-57C0-D46DEB3EC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770675"/>
            <a:ext cx="11875309" cy="4566056"/>
          </a:xfrm>
          <a:prstGeom prst="rect">
            <a:avLst/>
          </a:prstGeom>
        </p:spPr>
      </p:pic>
    </p:spTree>
    <p:extLst>
      <p:ext uri="{BB962C8B-B14F-4D97-AF65-F5344CB8AC3E}">
        <p14:creationId xmlns:p14="http://schemas.microsoft.com/office/powerpoint/2010/main" val="1226523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4188DA39-9612-C229-3677-401BC34D3C07}"/>
              </a:ext>
            </a:extLst>
          </p:cNvPr>
          <p:cNvSpPr txBox="1">
            <a:spLocks/>
          </p:cNvSpPr>
          <p:nvPr/>
        </p:nvSpPr>
        <p:spPr bwMode="auto">
          <a:xfrm>
            <a:off x="0" y="1600200"/>
            <a:ext cx="8686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69" indent="-231769" algn="l" rtl="0" fontAlgn="base">
              <a:spcBef>
                <a:spcPct val="20000"/>
              </a:spcBef>
              <a:spcAft>
                <a:spcPct val="0"/>
              </a:spcAft>
              <a:buChar char="•"/>
              <a:defRPr b="1">
                <a:solidFill>
                  <a:schemeClr val="tx1"/>
                </a:solidFill>
                <a:latin typeface="+mn-lt"/>
                <a:ea typeface="+mn-ea"/>
                <a:cs typeface="+mn-cs"/>
              </a:defRPr>
            </a:lvl1pPr>
            <a:lvl2pPr marL="688957" indent="-231769" algn="l" rtl="0" fontAlgn="base">
              <a:spcBef>
                <a:spcPct val="20000"/>
              </a:spcBef>
              <a:spcAft>
                <a:spcPct val="0"/>
              </a:spcAft>
              <a:buChar char="–"/>
              <a:defRPr sz="1600" b="1">
                <a:solidFill>
                  <a:schemeClr val="tx1"/>
                </a:solidFill>
                <a:latin typeface="+mn-lt"/>
                <a:ea typeface="+mn-ea"/>
              </a:defRPr>
            </a:lvl2pPr>
            <a:lvl3pPr marL="1142971" indent="-228594" algn="l" rtl="0" fontAlgn="base">
              <a:spcBef>
                <a:spcPct val="20000"/>
              </a:spcBef>
              <a:spcAft>
                <a:spcPct val="0"/>
              </a:spcAft>
              <a:buFont typeface="Arial" charset="0"/>
              <a:buChar char="–"/>
              <a:defRPr sz="1400">
                <a:solidFill>
                  <a:schemeClr val="tx1"/>
                </a:solidFill>
                <a:latin typeface="+mn-lt"/>
                <a:ea typeface="+mn-ea"/>
              </a:defRPr>
            </a:lvl3pPr>
            <a:lvl4pPr marL="1600160" indent="-228594" algn="l" rtl="0" fontAlgn="base">
              <a:spcBef>
                <a:spcPct val="20000"/>
              </a:spcBef>
              <a:spcAft>
                <a:spcPct val="0"/>
              </a:spcAft>
              <a:buChar char="–"/>
              <a:defRPr sz="1400">
                <a:solidFill>
                  <a:schemeClr val="tx1"/>
                </a:solidFill>
                <a:latin typeface="+mn-lt"/>
                <a:ea typeface="+mn-ea"/>
              </a:defRPr>
            </a:lvl4pPr>
            <a:lvl5pPr marL="2057349" indent="-228594" algn="l" rtl="0" fontAlgn="base">
              <a:spcBef>
                <a:spcPct val="20000"/>
              </a:spcBef>
              <a:spcAft>
                <a:spcPct val="0"/>
              </a:spcAft>
              <a:buChar char="»"/>
              <a:defRPr sz="1400">
                <a:solidFill>
                  <a:schemeClr val="tx1"/>
                </a:solidFill>
                <a:latin typeface="+mn-lt"/>
                <a:ea typeface="+mn-ea"/>
              </a:defRPr>
            </a:lvl5pPr>
            <a:lvl6pPr marL="2514537" indent="-228594" algn="l" rtl="0" fontAlgn="base">
              <a:spcBef>
                <a:spcPct val="20000"/>
              </a:spcBef>
              <a:spcAft>
                <a:spcPct val="0"/>
              </a:spcAft>
              <a:buChar char="»"/>
              <a:defRPr sz="1400">
                <a:solidFill>
                  <a:schemeClr val="tx1"/>
                </a:solidFill>
                <a:latin typeface="+mn-lt"/>
                <a:ea typeface="+mn-ea"/>
              </a:defRPr>
            </a:lvl6pPr>
            <a:lvl7pPr marL="2971726" indent="-228594" algn="l" rtl="0" fontAlgn="base">
              <a:spcBef>
                <a:spcPct val="20000"/>
              </a:spcBef>
              <a:spcAft>
                <a:spcPct val="0"/>
              </a:spcAft>
              <a:buChar char="»"/>
              <a:defRPr sz="1400">
                <a:solidFill>
                  <a:schemeClr val="tx1"/>
                </a:solidFill>
                <a:latin typeface="+mn-lt"/>
                <a:ea typeface="+mn-ea"/>
              </a:defRPr>
            </a:lvl7pPr>
            <a:lvl8pPr marL="3428914" indent="-228594" algn="l" rtl="0" fontAlgn="base">
              <a:spcBef>
                <a:spcPct val="20000"/>
              </a:spcBef>
              <a:spcAft>
                <a:spcPct val="0"/>
              </a:spcAft>
              <a:buChar char="»"/>
              <a:defRPr sz="1400">
                <a:solidFill>
                  <a:schemeClr val="tx1"/>
                </a:solidFill>
                <a:latin typeface="+mn-lt"/>
                <a:ea typeface="+mn-ea"/>
              </a:defRPr>
            </a:lvl8pPr>
            <a:lvl9pPr marL="3886103" indent="-228594" algn="l" rtl="0" fontAlgn="base">
              <a:spcBef>
                <a:spcPct val="20000"/>
              </a:spcBef>
              <a:spcAft>
                <a:spcPct val="0"/>
              </a:spcAft>
              <a:buChar char="»"/>
              <a:defRPr sz="1400">
                <a:solidFill>
                  <a:schemeClr val="tx1"/>
                </a:solidFill>
                <a:latin typeface="+mn-lt"/>
                <a:ea typeface="+mn-ea"/>
              </a:defRPr>
            </a:lvl9pPr>
          </a:lstStyle>
          <a:p>
            <a:pPr eaLnBrk="1" hangingPunct="1">
              <a:spcBef>
                <a:spcPts val="0"/>
              </a:spcBef>
              <a:spcAft>
                <a:spcPts val="0"/>
              </a:spcAft>
              <a:buFont typeface="Arial" panose="020B0604020202020204" pitchFamily="34" charset="0"/>
              <a:buChar char="•"/>
            </a:pPr>
            <a:r>
              <a:rPr lang="en-US" sz="2000" dirty="0">
                <a:latin typeface="Aptos" panose="020B0004020202020204" pitchFamily="34" charset="0"/>
              </a:rPr>
              <a:t>Interact VTrans - </a:t>
            </a:r>
            <a:r>
              <a:rPr lang="en-US" sz="2000" dirty="0">
                <a:solidFill>
                  <a:schemeClr val="bg1">
                    <a:lumMod val="65000"/>
                  </a:schemeClr>
                </a:solidFill>
                <a:latin typeface="Aptos" panose="020B0004020202020204" pitchFamily="34" charset="0"/>
                <a:hlinkClick r:id="rId3">
                  <a:extLst>
                    <a:ext uri="{A12FA001-AC4F-418D-AE19-62706E023703}">
                      <ahyp:hlinkClr xmlns:ahyp="http://schemas.microsoft.com/office/drawing/2018/hyperlinkcolor" val="tx"/>
                    </a:ext>
                  </a:extLst>
                </a:hlinkClick>
              </a:rPr>
              <a:t>vtrans.virginia.gov/</a:t>
            </a:r>
            <a:endParaRPr lang="en-US" sz="2000" dirty="0">
              <a:solidFill>
                <a:schemeClr val="bg1">
                  <a:lumMod val="65000"/>
                </a:schemeClr>
              </a:solidFill>
              <a:latin typeface="Aptos" panose="020B0004020202020204" pitchFamily="34" charset="0"/>
            </a:endParaRPr>
          </a:p>
          <a:p>
            <a:pPr eaLnBrk="1" hangingPunct="1">
              <a:spcBef>
                <a:spcPts val="0"/>
              </a:spcBef>
              <a:spcAft>
                <a:spcPts val="0"/>
              </a:spcAft>
              <a:buFont typeface="Arial" panose="020B0604020202020204" pitchFamily="34" charset="0"/>
              <a:buChar char="•"/>
            </a:pPr>
            <a:r>
              <a:rPr lang="en-US" sz="2000" dirty="0">
                <a:latin typeface="Aptos" panose="020B0004020202020204" pitchFamily="34" charset="0"/>
              </a:rPr>
              <a:t>P4P - </a:t>
            </a:r>
            <a:r>
              <a:rPr lang="en-US" sz="2000" dirty="0">
                <a:solidFill>
                  <a:schemeClr val="bg1">
                    <a:lumMod val="65000"/>
                  </a:schemeClr>
                </a:solidFill>
                <a:latin typeface="Aptos" panose="020B0004020202020204" pitchFamily="34" charset="0"/>
                <a:hlinkClick r:id="rId4">
                  <a:extLst>
                    <a:ext uri="{A12FA001-AC4F-418D-AE19-62706E023703}">
                      <ahyp:hlinkClr xmlns:ahyp="http://schemas.microsoft.com/office/drawing/2018/hyperlinkcolor" val="tx"/>
                    </a:ext>
                  </a:extLst>
                </a:hlinkClick>
              </a:rPr>
              <a:t>vdotp4p.com</a:t>
            </a:r>
            <a:endParaRPr lang="en-US" sz="2000" kern="0" dirty="0">
              <a:solidFill>
                <a:schemeClr val="bg1">
                  <a:lumMod val="65000"/>
                </a:schemeClr>
              </a:solidFill>
              <a:latin typeface="Aptos" panose="020B0004020202020204" pitchFamily="34" charset="0"/>
            </a:endParaRPr>
          </a:p>
          <a:p>
            <a:pPr lvl="1" eaLnBrk="1" hangingPunct="1">
              <a:spcBef>
                <a:spcPts val="0"/>
              </a:spcBef>
              <a:spcAft>
                <a:spcPts val="0"/>
              </a:spcAft>
              <a:buFont typeface="Courier New" panose="02070309020205020404" pitchFamily="49" charset="0"/>
              <a:buChar char="o"/>
            </a:pPr>
            <a:r>
              <a:rPr lang="en-US" sz="2000" b="0" kern="0" dirty="0">
                <a:latin typeface="Aptos" panose="020B0004020202020204" pitchFamily="34" charset="0"/>
              </a:rPr>
              <a:t>VDOT TMPD-Managed Data repository site</a:t>
            </a:r>
          </a:p>
          <a:p>
            <a:pPr marL="231769" lvl="1" eaLnBrk="1" hangingPunct="1">
              <a:spcBef>
                <a:spcPts val="0"/>
              </a:spcBef>
              <a:spcAft>
                <a:spcPts val="0"/>
              </a:spcAft>
              <a:buFont typeface="Arial" panose="020B0604020202020204" pitchFamily="34" charset="0"/>
              <a:buChar char="•"/>
            </a:pPr>
            <a:r>
              <a:rPr lang="en-US" sz="2000" dirty="0">
                <a:latin typeface="Aptos" panose="020B0004020202020204" pitchFamily="34" charset="0"/>
              </a:rPr>
              <a:t>Virginia Roads for Crash Data - </a:t>
            </a:r>
            <a:r>
              <a:rPr lang="en-US" sz="2000" dirty="0">
                <a:solidFill>
                  <a:schemeClr val="bg1">
                    <a:lumMod val="65000"/>
                  </a:schemeClr>
                </a:solidFill>
                <a:latin typeface="Aptos" panose="020B0004020202020204" pitchFamily="34" charset="0"/>
                <a:hlinkClick r:id="rId5">
                  <a:extLst>
                    <a:ext uri="{A12FA001-AC4F-418D-AE19-62706E023703}">
                      <ahyp:hlinkClr xmlns:ahyp="http://schemas.microsoft.com/office/drawing/2018/hyperlinkcolor" val="tx"/>
                    </a:ext>
                  </a:extLst>
                </a:hlinkClick>
              </a:rPr>
              <a:t>virginiaroads.org</a:t>
            </a:r>
            <a:endParaRPr lang="en-US" sz="2000" dirty="0">
              <a:solidFill>
                <a:schemeClr val="bg1">
                  <a:lumMod val="65000"/>
                </a:schemeClr>
              </a:solidFill>
              <a:latin typeface="Aptos" panose="020B0004020202020204" pitchFamily="34" charset="0"/>
            </a:endParaRPr>
          </a:p>
          <a:p>
            <a:pPr eaLnBrk="1" hangingPunct="1">
              <a:spcBef>
                <a:spcPts val="0"/>
              </a:spcBef>
              <a:spcAft>
                <a:spcPts val="0"/>
              </a:spcAft>
              <a:buFont typeface="Arial" panose="020B0604020202020204" pitchFamily="34" charset="0"/>
              <a:buChar char="•"/>
            </a:pPr>
            <a:r>
              <a:rPr lang="en-US" sz="2000" dirty="0">
                <a:solidFill>
                  <a:schemeClr val="bg1">
                    <a:lumMod val="65000"/>
                  </a:schemeClr>
                </a:solidFill>
                <a:latin typeface="Aptos" panose="020B0004020202020204" pitchFamily="34" charset="0"/>
                <a:hlinkClick r:id="rId6">
                  <a:extLst>
                    <a:ext uri="{A12FA001-AC4F-418D-AE19-62706E023703}">
                      <ahyp:hlinkClr xmlns:ahyp="http://schemas.microsoft.com/office/drawing/2018/hyperlinkcolor" val="tx"/>
                    </a:ext>
                  </a:extLst>
                </a:hlinkClick>
              </a:rPr>
              <a:t>U.S. Census On the Map</a:t>
            </a:r>
            <a:endParaRPr lang="en-US" sz="2000" dirty="0">
              <a:latin typeface="Aptos" panose="020B0004020202020204" pitchFamily="34" charset="0"/>
            </a:endParaRPr>
          </a:p>
          <a:p>
            <a:pPr eaLnBrk="1" hangingPunct="1">
              <a:spcBef>
                <a:spcPts val="0"/>
              </a:spcBef>
              <a:spcAft>
                <a:spcPts val="0"/>
              </a:spcAft>
              <a:buFont typeface="Arial" panose="020B0604020202020204" pitchFamily="34" charset="0"/>
              <a:buChar char="•"/>
            </a:pPr>
            <a:r>
              <a:rPr lang="en-US" sz="2000" dirty="0">
                <a:latin typeface="Aptos" panose="020B0004020202020204" pitchFamily="34" charset="0"/>
              </a:rPr>
              <a:t>Population Density, Points of Interest (HERE)</a:t>
            </a:r>
          </a:p>
          <a:p>
            <a:pPr lvl="1" eaLnBrk="1" hangingPunct="1">
              <a:spcBef>
                <a:spcPts val="0"/>
              </a:spcBef>
              <a:spcAft>
                <a:spcPts val="0"/>
              </a:spcAft>
              <a:buFont typeface="Courier New" panose="02070309020205020404" pitchFamily="49" charset="0"/>
              <a:buChar char="o"/>
            </a:pPr>
            <a:r>
              <a:rPr lang="en-US" sz="2000" dirty="0">
                <a:solidFill>
                  <a:schemeClr val="bg1">
                    <a:lumMod val="65000"/>
                  </a:schemeClr>
                </a:solidFill>
                <a:latin typeface="Aptos Display" panose="020B0004020202020204" pitchFamily="34" charset="0"/>
                <a:hlinkClick r:id="rId7">
                  <a:extLst>
                    <a:ext uri="{A12FA001-AC4F-418D-AE19-62706E023703}">
                      <ahyp:hlinkClr xmlns:ahyp="http://schemas.microsoft.com/office/drawing/2018/hyperlinkcolor" val="tx"/>
                    </a:ext>
                  </a:extLst>
                </a:hlinkClick>
              </a:rPr>
              <a:t>ArcGIS Online Map Population Density</a:t>
            </a:r>
            <a:endParaRPr lang="en-US" sz="2000" dirty="0">
              <a:solidFill>
                <a:schemeClr val="bg1">
                  <a:lumMod val="65000"/>
                </a:schemeClr>
              </a:solidFill>
              <a:latin typeface="Aptos Display" panose="020B0004020202020204" pitchFamily="34" charset="0"/>
            </a:endParaRPr>
          </a:p>
          <a:p>
            <a:pPr lvl="1" eaLnBrk="1" hangingPunct="1">
              <a:spcBef>
                <a:spcPts val="0"/>
              </a:spcBef>
              <a:spcAft>
                <a:spcPts val="0"/>
              </a:spcAft>
              <a:buFont typeface="Courier New" panose="02070309020205020404" pitchFamily="49" charset="0"/>
              <a:buChar char="o"/>
            </a:pPr>
            <a:r>
              <a:rPr lang="en-US" sz="2000" dirty="0">
                <a:solidFill>
                  <a:schemeClr val="bg1">
                    <a:lumMod val="65000"/>
                  </a:schemeClr>
                </a:solidFill>
                <a:latin typeface="Aptos Display" panose="020B0004020202020204" pitchFamily="34" charset="0"/>
                <a:hlinkClick r:id="rId8">
                  <a:extLst>
                    <a:ext uri="{A12FA001-AC4F-418D-AE19-62706E023703}">
                      <ahyp:hlinkClr xmlns:ahyp="http://schemas.microsoft.com/office/drawing/2018/hyperlinkcolor" val="tx"/>
                    </a:ext>
                  </a:extLst>
                </a:hlinkClick>
              </a:rPr>
              <a:t>Open Street Map Data </a:t>
            </a:r>
            <a:endParaRPr lang="en-US" sz="2000" dirty="0">
              <a:solidFill>
                <a:schemeClr val="bg1">
                  <a:lumMod val="65000"/>
                </a:schemeClr>
              </a:solidFill>
              <a:latin typeface="Aptos Display" panose="020B0004020202020204" pitchFamily="34" charset="0"/>
            </a:endParaRPr>
          </a:p>
          <a:p>
            <a:pPr eaLnBrk="1" hangingPunct="1">
              <a:spcBef>
                <a:spcPts val="0"/>
              </a:spcBef>
              <a:spcAft>
                <a:spcPts val="0"/>
              </a:spcAft>
            </a:pPr>
            <a:r>
              <a:rPr lang="en-US" sz="2000" dirty="0">
                <a:latin typeface="Aptos" panose="020B0004020202020204" pitchFamily="34" charset="0"/>
              </a:rPr>
              <a:t>Economic Development – </a:t>
            </a:r>
            <a:r>
              <a:rPr lang="en-US" sz="2000" dirty="0">
                <a:solidFill>
                  <a:schemeClr val="bg1">
                    <a:lumMod val="65000"/>
                  </a:schemeClr>
                </a:solidFill>
                <a:latin typeface="Aptos" panose="020B0004020202020204" pitchFamily="34" charset="0"/>
                <a:hlinkClick r:id="rId9">
                  <a:extLst>
                    <a:ext uri="{A12FA001-AC4F-418D-AE19-62706E023703}">
                      <ahyp:hlinkClr xmlns:ahyp="http://schemas.microsoft.com/office/drawing/2018/hyperlinkcolor" val="tx"/>
                    </a:ext>
                  </a:extLst>
                </a:hlinkClick>
              </a:rPr>
              <a:t>VEDP Sites </a:t>
            </a:r>
            <a:endParaRPr lang="en-US" sz="2000" dirty="0">
              <a:solidFill>
                <a:schemeClr val="bg1">
                  <a:lumMod val="65000"/>
                </a:schemeClr>
              </a:solidFill>
              <a:latin typeface="Aptos" panose="020B0004020202020204" pitchFamily="34" charset="0"/>
            </a:endParaRPr>
          </a:p>
          <a:p>
            <a:pPr eaLnBrk="1" hangingPunct="1">
              <a:spcBef>
                <a:spcPts val="0"/>
              </a:spcBef>
              <a:spcAft>
                <a:spcPts val="0"/>
              </a:spcAft>
              <a:buFont typeface="Arial" panose="020B0604020202020204" pitchFamily="34" charset="0"/>
              <a:buChar char="•"/>
            </a:pPr>
            <a:r>
              <a:rPr lang="en-US" sz="2000" dirty="0">
                <a:latin typeface="Aptos" panose="020B0004020202020204" pitchFamily="34" charset="0"/>
              </a:rPr>
              <a:t>VDOT Tools Homepage - vdot.virginia.gov/doing-business/tools/</a:t>
            </a:r>
          </a:p>
          <a:p>
            <a:pPr lvl="1" eaLnBrk="1" hangingPunct="1">
              <a:spcBef>
                <a:spcPts val="0"/>
              </a:spcBef>
              <a:spcAft>
                <a:spcPts val="0"/>
              </a:spcAft>
              <a:buFont typeface="Courier New" panose="02070309020205020404" pitchFamily="49" charset="0"/>
              <a:buChar char="o"/>
            </a:pPr>
            <a:r>
              <a:rPr lang="en-US" sz="2000" dirty="0">
                <a:solidFill>
                  <a:schemeClr val="bg1">
                    <a:lumMod val="65000"/>
                  </a:schemeClr>
                </a:solidFill>
                <a:latin typeface="Aptos Display" panose="020B0004020202020204" pitchFamily="34" charset="0"/>
                <a:hlinkClick r:id="rId10">
                  <a:extLst>
                    <a:ext uri="{A12FA001-AC4F-418D-AE19-62706E023703}">
                      <ahyp:hlinkClr xmlns:ahyp="http://schemas.microsoft.com/office/drawing/2018/hyperlinkcolor" val="tx"/>
                    </a:ext>
                  </a:extLst>
                </a:hlinkClick>
              </a:rPr>
              <a:t>VDOT Junction Screening Tool – </a:t>
            </a:r>
            <a:r>
              <a:rPr lang="en-US" sz="2000" dirty="0" err="1">
                <a:solidFill>
                  <a:schemeClr val="bg1">
                    <a:lumMod val="65000"/>
                  </a:schemeClr>
                </a:solidFill>
                <a:latin typeface="Aptos Display" panose="020B0004020202020204" pitchFamily="34" charset="0"/>
                <a:hlinkClick r:id="rId10">
                  <a:extLst>
                    <a:ext uri="{A12FA001-AC4F-418D-AE19-62706E023703}">
                      <ahyp:hlinkClr xmlns:ahyp="http://schemas.microsoft.com/office/drawing/2018/hyperlinkcolor" val="tx"/>
                    </a:ext>
                  </a:extLst>
                </a:hlinkClick>
              </a:rPr>
              <a:t>VJuST</a:t>
            </a:r>
            <a:endParaRPr lang="en-US" sz="2000" dirty="0">
              <a:solidFill>
                <a:schemeClr val="bg1">
                  <a:lumMod val="65000"/>
                </a:schemeClr>
              </a:solidFill>
              <a:latin typeface="Aptos Display" panose="020B0004020202020204" pitchFamily="34" charset="0"/>
            </a:endParaRPr>
          </a:p>
          <a:p>
            <a:pPr lvl="1" eaLnBrk="1" hangingPunct="1">
              <a:spcBef>
                <a:spcPts val="0"/>
              </a:spcBef>
              <a:spcAft>
                <a:spcPts val="0"/>
              </a:spcAft>
              <a:buFont typeface="Courier New" panose="02070309020205020404" pitchFamily="49" charset="0"/>
              <a:buChar char="o"/>
            </a:pPr>
            <a:r>
              <a:rPr lang="en-US" sz="2000" dirty="0">
                <a:solidFill>
                  <a:schemeClr val="bg1">
                    <a:lumMod val="65000"/>
                  </a:schemeClr>
                </a:solidFill>
                <a:latin typeface="Aptos Display" panose="020B0004020202020204" pitchFamily="34" charset="0"/>
                <a:hlinkClick r:id="rId11" tooltip="VDOT Online Forms">
                  <a:extLst>
                    <a:ext uri="{A12FA001-AC4F-418D-AE19-62706E023703}">
                      <ahyp:hlinkClr xmlns:ahyp="http://schemas.microsoft.com/office/drawing/2018/hyperlinkcolor" val="tx"/>
                    </a:ext>
                  </a:extLst>
                </a:hlinkClick>
              </a:rPr>
              <a:t>VDOT Online Forms</a:t>
            </a:r>
            <a:endParaRPr lang="en-US" sz="2000" dirty="0">
              <a:solidFill>
                <a:schemeClr val="bg1">
                  <a:lumMod val="65000"/>
                </a:schemeClr>
              </a:solidFill>
              <a:latin typeface="Aptos Display" panose="020B0004020202020204" pitchFamily="34" charset="0"/>
            </a:endParaRPr>
          </a:p>
          <a:p>
            <a:pPr eaLnBrk="1" hangingPunct="1">
              <a:spcBef>
                <a:spcPts val="0"/>
              </a:spcBef>
              <a:spcAft>
                <a:spcPts val="0"/>
              </a:spcAft>
              <a:buFont typeface="Arial" panose="020B0604020202020204" pitchFamily="34" charset="0"/>
              <a:buChar char="•"/>
            </a:pPr>
            <a:r>
              <a:rPr lang="en-US" sz="2000" dirty="0">
                <a:latin typeface="Aptos" panose="020B0004020202020204" pitchFamily="34" charset="0"/>
              </a:rPr>
              <a:t>Virginia Open Data Portal - </a:t>
            </a:r>
            <a:r>
              <a:rPr lang="en-US" sz="2000" dirty="0">
                <a:solidFill>
                  <a:schemeClr val="bg1">
                    <a:lumMod val="65000"/>
                  </a:schemeClr>
                </a:solidFill>
                <a:latin typeface="Aptos" panose="020B0004020202020204" pitchFamily="34" charset="0"/>
                <a:hlinkClick r:id="rId12">
                  <a:extLst>
                    <a:ext uri="{A12FA001-AC4F-418D-AE19-62706E023703}">
                      <ahyp:hlinkClr xmlns:ahyp="http://schemas.microsoft.com/office/drawing/2018/hyperlinkcolor" val="tx"/>
                    </a:ext>
                  </a:extLst>
                </a:hlinkClick>
              </a:rPr>
              <a:t>https://data.virginia.gov/</a:t>
            </a:r>
            <a:endParaRPr lang="en-US" sz="2000" dirty="0">
              <a:solidFill>
                <a:schemeClr val="bg1">
                  <a:lumMod val="65000"/>
                </a:schemeClr>
              </a:solidFill>
              <a:latin typeface="Aptos" panose="020B0004020202020204" pitchFamily="34" charset="0"/>
            </a:endParaRPr>
          </a:p>
          <a:p>
            <a:pPr eaLnBrk="1" hangingPunct="1">
              <a:spcBef>
                <a:spcPts val="0"/>
              </a:spcBef>
              <a:spcAft>
                <a:spcPts val="0"/>
              </a:spcAft>
              <a:buFont typeface="Arial" panose="020B0604020202020204" pitchFamily="34" charset="0"/>
              <a:buChar char="•"/>
            </a:pPr>
            <a:r>
              <a:rPr lang="en-US" sz="2000" dirty="0">
                <a:latin typeface="Aptos" panose="020B0004020202020204" pitchFamily="34" charset="0"/>
              </a:rPr>
              <a:t>Applicant-Provided Data - </a:t>
            </a:r>
            <a:r>
              <a:rPr lang="en-US" sz="2000" b="0" dirty="0">
                <a:latin typeface="Aptos" panose="020B0004020202020204" pitchFamily="34" charset="0"/>
              </a:rPr>
              <a:t>Regional Travel Demand Models, Traffic and Planning Studies – Volumes and Growth</a:t>
            </a:r>
          </a:p>
          <a:p>
            <a:pPr lvl="1" eaLnBrk="1" hangingPunct="1">
              <a:spcBef>
                <a:spcPts val="0"/>
              </a:spcBef>
              <a:spcAft>
                <a:spcPts val="0"/>
              </a:spcAft>
              <a:buFont typeface="Courier New" panose="02070309020205020404" pitchFamily="49" charset="0"/>
              <a:buChar char="o"/>
            </a:pPr>
            <a:endParaRPr lang="en-US" sz="2000" dirty="0">
              <a:solidFill>
                <a:schemeClr val="bg1">
                  <a:lumMod val="65000"/>
                </a:schemeClr>
              </a:solidFill>
              <a:latin typeface="Aptos Display" panose="020B0004020202020204" pitchFamily="34" charset="0"/>
            </a:endParaRPr>
          </a:p>
          <a:p>
            <a:pPr lvl="1" eaLnBrk="1" hangingPunct="1">
              <a:spcBef>
                <a:spcPts val="0"/>
              </a:spcBef>
              <a:spcAft>
                <a:spcPts val="0"/>
              </a:spcAft>
              <a:buFont typeface="Courier New" panose="02070309020205020404" pitchFamily="49" charset="0"/>
              <a:buChar char="o"/>
            </a:pPr>
            <a:endParaRPr lang="en-US" sz="2000" dirty="0">
              <a:solidFill>
                <a:schemeClr val="bg1">
                  <a:lumMod val="65000"/>
                </a:schemeClr>
              </a:solidFill>
              <a:latin typeface="Aptos Display" panose="020B0004020202020204" pitchFamily="34" charset="0"/>
            </a:endParaRPr>
          </a:p>
          <a:p>
            <a:pPr eaLnBrk="1" hangingPunct="1">
              <a:spcBef>
                <a:spcPts val="500"/>
              </a:spcBef>
              <a:spcAft>
                <a:spcPts val="300"/>
              </a:spcAft>
              <a:buFont typeface="Arial" panose="020B0604020202020204" pitchFamily="34" charset="0"/>
              <a:buChar char="•"/>
            </a:pPr>
            <a:endParaRPr lang="en-US" sz="2800" kern="0" dirty="0">
              <a:latin typeface="Aptos Display" panose="020B0004020202020204" pitchFamily="34" charset="0"/>
            </a:endParaRPr>
          </a:p>
          <a:p>
            <a:pPr lvl="1" eaLnBrk="1" hangingPunct="1">
              <a:spcBef>
                <a:spcPts val="500"/>
              </a:spcBef>
              <a:spcAft>
                <a:spcPts val="300"/>
              </a:spcAft>
              <a:buFont typeface="Courier New" panose="02070309020205020404" pitchFamily="49" charset="0"/>
              <a:buChar char="o"/>
            </a:pPr>
            <a:endParaRPr lang="en-US" sz="2000" kern="0" dirty="0">
              <a:latin typeface="Aptos Display" panose="020B0004020202020204" pitchFamily="34" charset="0"/>
              <a:cs typeface="+mn-cs"/>
            </a:endParaRPr>
          </a:p>
          <a:p>
            <a:pPr lvl="2" eaLnBrk="1" hangingPunct="1">
              <a:spcBef>
                <a:spcPts val="500"/>
              </a:spcBef>
              <a:spcAft>
                <a:spcPts val="300"/>
              </a:spcAft>
              <a:buFont typeface="Arial" panose="020B0604020202020204" pitchFamily="34" charset="0"/>
              <a:buChar char="•"/>
            </a:pPr>
            <a:endParaRPr lang="en-US" sz="1600" b="0" kern="0" dirty="0">
              <a:latin typeface="Aptos Display" panose="020B0004020202020204" pitchFamily="34" charset="0"/>
            </a:endParaRPr>
          </a:p>
        </p:txBody>
      </p:sp>
      <p:sp>
        <p:nvSpPr>
          <p:cNvPr id="3" name="Slide Number Placeholder 2">
            <a:extLst>
              <a:ext uri="{FF2B5EF4-FFF2-40B4-BE49-F238E27FC236}">
                <a16:creationId xmlns:a16="http://schemas.microsoft.com/office/drawing/2014/main" id="{0564B8E2-0091-BD1D-98A5-DBFA422C8510}"/>
              </a:ext>
            </a:extLst>
          </p:cNvPr>
          <p:cNvSpPr>
            <a:spLocks noGrp="1"/>
          </p:cNvSpPr>
          <p:nvPr>
            <p:ph type="sldNum" sz="quarter" idx="10"/>
          </p:nvPr>
        </p:nvSpPr>
        <p:spPr/>
        <p:txBody>
          <a:bodyPr/>
          <a:lstStyle/>
          <a:p>
            <a:fld id="{2D053006-FB26-45B1-80AA-6376C0DF0BE0}" type="slidenum">
              <a:rPr lang="en-US" smtClean="0"/>
              <a:pPr/>
              <a:t>15</a:t>
            </a:fld>
            <a:endParaRPr lang="en-US" dirty="0"/>
          </a:p>
        </p:txBody>
      </p:sp>
      <p:sp>
        <p:nvSpPr>
          <p:cNvPr id="6" name="Title 3">
            <a:extLst>
              <a:ext uri="{FF2B5EF4-FFF2-40B4-BE49-F238E27FC236}">
                <a16:creationId xmlns:a16="http://schemas.microsoft.com/office/drawing/2014/main" id="{ED542CBA-3CD1-3671-B2A1-CCF069E387EC}"/>
              </a:ext>
            </a:extLst>
          </p:cNvPr>
          <p:cNvSpPr txBox="1">
            <a:spLocks/>
          </p:cNvSpPr>
          <p:nvPr/>
        </p:nvSpPr>
        <p:spPr bwMode="auto">
          <a:xfrm>
            <a:off x="406400" y="320040"/>
            <a:ext cx="1140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ea typeface="ＭＳ Ｐゴシック" pitchFamily="1" charset="-128"/>
              </a:defRPr>
            </a:lvl2pPr>
            <a:lvl3pPr algn="l" rtl="0" fontAlgn="base">
              <a:spcBef>
                <a:spcPct val="0"/>
              </a:spcBef>
              <a:spcAft>
                <a:spcPct val="0"/>
              </a:spcAft>
              <a:defRPr sz="2400" b="1">
                <a:solidFill>
                  <a:schemeClr val="tx1"/>
                </a:solidFill>
                <a:latin typeface="Arial" charset="0"/>
                <a:ea typeface="ＭＳ Ｐゴシック" pitchFamily="1" charset="-128"/>
              </a:defRPr>
            </a:lvl3pPr>
            <a:lvl4pPr algn="l" rtl="0" fontAlgn="base">
              <a:spcBef>
                <a:spcPct val="0"/>
              </a:spcBef>
              <a:spcAft>
                <a:spcPct val="0"/>
              </a:spcAft>
              <a:defRPr sz="2400" b="1">
                <a:solidFill>
                  <a:schemeClr val="tx1"/>
                </a:solidFill>
                <a:latin typeface="Arial" charset="0"/>
                <a:ea typeface="ＭＳ Ｐゴシック" pitchFamily="1" charset="-128"/>
              </a:defRPr>
            </a:lvl4pPr>
            <a:lvl5pPr algn="l" rtl="0" fontAlgn="base">
              <a:spcBef>
                <a:spcPct val="0"/>
              </a:spcBef>
              <a:spcAft>
                <a:spcPct val="0"/>
              </a:spcAft>
              <a:defRPr sz="2400" b="1">
                <a:solidFill>
                  <a:schemeClr val="tx1"/>
                </a:solidFill>
                <a:latin typeface="Arial" charset="0"/>
                <a:ea typeface="ＭＳ Ｐゴシック" pitchFamily="1" charset="-128"/>
              </a:defRPr>
            </a:lvl5pPr>
            <a:lvl6pPr marL="457189" algn="l" rtl="0" fontAlgn="base">
              <a:spcBef>
                <a:spcPct val="0"/>
              </a:spcBef>
              <a:spcAft>
                <a:spcPct val="0"/>
              </a:spcAft>
              <a:defRPr sz="2400" b="1">
                <a:solidFill>
                  <a:schemeClr val="tx1"/>
                </a:solidFill>
                <a:latin typeface="Arial" charset="0"/>
                <a:ea typeface="ＭＳ Ｐゴシック" pitchFamily="1" charset="-128"/>
              </a:defRPr>
            </a:lvl6pPr>
            <a:lvl7pPr marL="914377" algn="l" rtl="0" fontAlgn="base">
              <a:spcBef>
                <a:spcPct val="0"/>
              </a:spcBef>
              <a:spcAft>
                <a:spcPct val="0"/>
              </a:spcAft>
              <a:defRPr sz="2400" b="1">
                <a:solidFill>
                  <a:schemeClr val="tx1"/>
                </a:solidFill>
                <a:latin typeface="Arial" charset="0"/>
                <a:ea typeface="ＭＳ Ｐゴシック" pitchFamily="1" charset="-128"/>
              </a:defRPr>
            </a:lvl7pPr>
            <a:lvl8pPr marL="1371566" algn="l" rtl="0" fontAlgn="base">
              <a:spcBef>
                <a:spcPct val="0"/>
              </a:spcBef>
              <a:spcAft>
                <a:spcPct val="0"/>
              </a:spcAft>
              <a:defRPr sz="2400" b="1">
                <a:solidFill>
                  <a:schemeClr val="tx1"/>
                </a:solidFill>
                <a:latin typeface="Arial" charset="0"/>
                <a:ea typeface="ＭＳ Ｐゴシック" pitchFamily="1" charset="-128"/>
              </a:defRPr>
            </a:lvl8pPr>
            <a:lvl9pPr marL="1828754" algn="l" rtl="0" fontAlgn="base">
              <a:spcBef>
                <a:spcPct val="0"/>
              </a:spcBef>
              <a:spcAft>
                <a:spcPct val="0"/>
              </a:spcAft>
              <a:defRPr sz="2400" b="1">
                <a:solidFill>
                  <a:schemeClr val="tx1"/>
                </a:solidFill>
                <a:latin typeface="Arial" charset="0"/>
                <a:ea typeface="ＭＳ Ｐゴシック" pitchFamily="1" charset="-128"/>
              </a:defRPr>
            </a:lvl9pPr>
          </a:lstStyle>
          <a:p>
            <a:pPr eaLnBrk="1" hangingPunct="1"/>
            <a:r>
              <a:rPr lang="en-US" sz="3200" kern="0" dirty="0">
                <a:latin typeface="Aptos Display" panose="020B0004020202020204" pitchFamily="34" charset="0"/>
              </a:rPr>
              <a:t>Publicly Available Data Sources</a:t>
            </a:r>
          </a:p>
        </p:txBody>
      </p:sp>
      <p:sp>
        <p:nvSpPr>
          <p:cNvPr id="2" name="Rectangle 1">
            <a:extLst>
              <a:ext uri="{FF2B5EF4-FFF2-40B4-BE49-F238E27FC236}">
                <a16:creationId xmlns:a16="http://schemas.microsoft.com/office/drawing/2014/main" id="{CF74EDFF-E2F3-0B48-D0AD-0568920DA52A}"/>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2"/>
            </a:pPr>
            <a:r>
              <a:rPr lang="en-US" sz="1400" dirty="0"/>
              <a:t>Process Overview and Support</a:t>
            </a:r>
          </a:p>
        </p:txBody>
      </p:sp>
      <p:pic>
        <p:nvPicPr>
          <p:cNvPr id="5" name="Picture 4">
            <a:extLst>
              <a:ext uri="{FF2B5EF4-FFF2-40B4-BE49-F238E27FC236}">
                <a16:creationId xmlns:a16="http://schemas.microsoft.com/office/drawing/2014/main" id="{A74F9051-6CEE-EC05-9B85-7EFB67EACDFC}"/>
              </a:ext>
            </a:extLst>
          </p:cNvPr>
          <p:cNvPicPr>
            <a:picLocks noChangeAspect="1"/>
          </p:cNvPicPr>
          <p:nvPr/>
        </p:nvPicPr>
        <p:blipFill>
          <a:blip r:embed="rId13"/>
          <a:stretch>
            <a:fillRect/>
          </a:stretch>
        </p:blipFill>
        <p:spPr>
          <a:xfrm>
            <a:off x="7743662" y="0"/>
            <a:ext cx="4448338" cy="4677385"/>
          </a:xfrm>
          <a:prstGeom prst="rect">
            <a:avLst/>
          </a:prstGeom>
        </p:spPr>
      </p:pic>
      <p:pic>
        <p:nvPicPr>
          <p:cNvPr id="9" name="Content Placeholder 8">
            <a:extLst>
              <a:ext uri="{FF2B5EF4-FFF2-40B4-BE49-F238E27FC236}">
                <a16:creationId xmlns:a16="http://schemas.microsoft.com/office/drawing/2014/main" id="{F3AA06D4-6151-2EB8-B4CF-6C4D64E85654}"/>
              </a:ext>
            </a:extLst>
          </p:cNvPr>
          <p:cNvPicPr>
            <a:picLocks noGrp="1" noChangeAspect="1"/>
          </p:cNvPicPr>
          <p:nvPr>
            <p:ph idx="1"/>
          </p:nvPr>
        </p:nvPicPr>
        <p:blipFill>
          <a:blip r:embed="rId14"/>
          <a:srcRect l="12878" t="12290" r="11726"/>
          <a:stretch/>
        </p:blipFill>
        <p:spPr>
          <a:xfrm>
            <a:off x="8305800" y="3922672"/>
            <a:ext cx="3886200" cy="2956945"/>
          </a:xfrm>
        </p:spPr>
      </p:pic>
    </p:spTree>
    <p:extLst>
      <p:ext uri="{BB962C8B-B14F-4D97-AF65-F5344CB8AC3E}">
        <p14:creationId xmlns:p14="http://schemas.microsoft.com/office/powerpoint/2010/main" val="120463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D053006-FB26-45B1-80AA-6376C0DF0BE0}" type="slidenum">
              <a:rPr lang="en-US" smtClean="0"/>
              <a:pPr/>
              <a:t>16</a:t>
            </a:fld>
            <a:endParaRPr lang="en-US" dirty="0"/>
          </a:p>
        </p:txBody>
      </p:sp>
      <p:sp>
        <p:nvSpPr>
          <p:cNvPr id="10" name="Title 3">
            <a:extLst>
              <a:ext uri="{FF2B5EF4-FFF2-40B4-BE49-F238E27FC236}">
                <a16:creationId xmlns:a16="http://schemas.microsoft.com/office/drawing/2014/main" id="{3AB32937-848E-6281-C626-5373F9F07EEF}"/>
              </a:ext>
            </a:extLst>
          </p:cNvPr>
          <p:cNvSpPr txBox="1">
            <a:spLocks/>
          </p:cNvSpPr>
          <p:nvPr/>
        </p:nvSpPr>
        <p:spPr bwMode="auto">
          <a:xfrm>
            <a:off x="406400" y="320040"/>
            <a:ext cx="1140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ea typeface="ＭＳ Ｐゴシック" pitchFamily="1" charset="-128"/>
              </a:defRPr>
            </a:lvl2pPr>
            <a:lvl3pPr algn="l" rtl="0" fontAlgn="base">
              <a:spcBef>
                <a:spcPct val="0"/>
              </a:spcBef>
              <a:spcAft>
                <a:spcPct val="0"/>
              </a:spcAft>
              <a:defRPr sz="2400" b="1">
                <a:solidFill>
                  <a:schemeClr val="tx1"/>
                </a:solidFill>
                <a:latin typeface="Arial" charset="0"/>
                <a:ea typeface="ＭＳ Ｐゴシック" pitchFamily="1" charset="-128"/>
              </a:defRPr>
            </a:lvl3pPr>
            <a:lvl4pPr algn="l" rtl="0" fontAlgn="base">
              <a:spcBef>
                <a:spcPct val="0"/>
              </a:spcBef>
              <a:spcAft>
                <a:spcPct val="0"/>
              </a:spcAft>
              <a:defRPr sz="2400" b="1">
                <a:solidFill>
                  <a:schemeClr val="tx1"/>
                </a:solidFill>
                <a:latin typeface="Arial" charset="0"/>
                <a:ea typeface="ＭＳ Ｐゴシック" pitchFamily="1" charset="-128"/>
              </a:defRPr>
            </a:lvl4pPr>
            <a:lvl5pPr algn="l" rtl="0" fontAlgn="base">
              <a:spcBef>
                <a:spcPct val="0"/>
              </a:spcBef>
              <a:spcAft>
                <a:spcPct val="0"/>
              </a:spcAft>
              <a:defRPr sz="2400" b="1">
                <a:solidFill>
                  <a:schemeClr val="tx1"/>
                </a:solidFill>
                <a:latin typeface="Arial" charset="0"/>
                <a:ea typeface="ＭＳ Ｐゴシック" pitchFamily="1" charset="-128"/>
              </a:defRPr>
            </a:lvl5pPr>
            <a:lvl6pPr marL="457189" algn="l" rtl="0" fontAlgn="base">
              <a:spcBef>
                <a:spcPct val="0"/>
              </a:spcBef>
              <a:spcAft>
                <a:spcPct val="0"/>
              </a:spcAft>
              <a:defRPr sz="2400" b="1">
                <a:solidFill>
                  <a:schemeClr val="tx1"/>
                </a:solidFill>
                <a:latin typeface="Arial" charset="0"/>
                <a:ea typeface="ＭＳ Ｐゴシック" pitchFamily="1" charset="-128"/>
              </a:defRPr>
            </a:lvl6pPr>
            <a:lvl7pPr marL="914377" algn="l" rtl="0" fontAlgn="base">
              <a:spcBef>
                <a:spcPct val="0"/>
              </a:spcBef>
              <a:spcAft>
                <a:spcPct val="0"/>
              </a:spcAft>
              <a:defRPr sz="2400" b="1">
                <a:solidFill>
                  <a:schemeClr val="tx1"/>
                </a:solidFill>
                <a:latin typeface="Arial" charset="0"/>
                <a:ea typeface="ＭＳ Ｐゴシック" pitchFamily="1" charset="-128"/>
              </a:defRPr>
            </a:lvl7pPr>
            <a:lvl8pPr marL="1371566" algn="l" rtl="0" fontAlgn="base">
              <a:spcBef>
                <a:spcPct val="0"/>
              </a:spcBef>
              <a:spcAft>
                <a:spcPct val="0"/>
              </a:spcAft>
              <a:defRPr sz="2400" b="1">
                <a:solidFill>
                  <a:schemeClr val="tx1"/>
                </a:solidFill>
                <a:latin typeface="Arial" charset="0"/>
                <a:ea typeface="ＭＳ Ｐゴシック" pitchFamily="1" charset="-128"/>
              </a:defRPr>
            </a:lvl8pPr>
            <a:lvl9pPr marL="1828754" algn="l" rtl="0" fontAlgn="base">
              <a:spcBef>
                <a:spcPct val="0"/>
              </a:spcBef>
              <a:spcAft>
                <a:spcPct val="0"/>
              </a:spcAft>
              <a:defRPr sz="2400" b="1">
                <a:solidFill>
                  <a:schemeClr val="tx1"/>
                </a:solidFill>
                <a:latin typeface="Arial" charset="0"/>
                <a:ea typeface="ＭＳ Ｐゴシック" pitchFamily="1" charset="-128"/>
              </a:defRPr>
            </a:lvl9pPr>
          </a:lstStyle>
          <a:p>
            <a:pPr eaLnBrk="1" hangingPunct="1"/>
            <a:r>
              <a:rPr lang="en-US" sz="3200" dirty="0">
                <a:latin typeface="Aptos Display" panose="020B0004020202020204" pitchFamily="34" charset="0"/>
              </a:rPr>
              <a:t>Regional Organizations Adopting SMART SCALE Like Processes</a:t>
            </a:r>
          </a:p>
        </p:txBody>
      </p:sp>
      <p:sp>
        <p:nvSpPr>
          <p:cNvPr id="11" name="Content Placeholder 1">
            <a:extLst>
              <a:ext uri="{FF2B5EF4-FFF2-40B4-BE49-F238E27FC236}">
                <a16:creationId xmlns:a16="http://schemas.microsoft.com/office/drawing/2014/main" id="{BEE2857B-AF35-7DED-7A1F-4223407B49A3}"/>
              </a:ext>
            </a:extLst>
          </p:cNvPr>
          <p:cNvSpPr>
            <a:spLocks noGrp="1"/>
          </p:cNvSpPr>
          <p:nvPr>
            <p:ph idx="1"/>
          </p:nvPr>
        </p:nvSpPr>
        <p:spPr>
          <a:xfrm>
            <a:off x="76200" y="1676400"/>
            <a:ext cx="11963400" cy="4572000"/>
          </a:xfrm>
        </p:spPr>
        <p:txBody>
          <a:bodyPr/>
          <a:lstStyle/>
          <a:p>
            <a:pPr>
              <a:spcBef>
                <a:spcPts val="500"/>
              </a:spcBef>
              <a:spcAft>
                <a:spcPts val="300"/>
              </a:spcAft>
              <a:buFont typeface="Arial" panose="020B0604020202020204" pitchFamily="34" charset="0"/>
              <a:buChar char="•"/>
            </a:pPr>
            <a:r>
              <a:rPr lang="en-US" sz="2400" dirty="0">
                <a:latin typeface="Aptos Display" panose="020B0004020202020204" pitchFamily="34" charset="0"/>
              </a:rPr>
              <a:t>Central Virginia Transportation Authority (CVTA) - </a:t>
            </a:r>
            <a:r>
              <a:rPr lang="en-US" sz="2400" dirty="0">
                <a:solidFill>
                  <a:schemeClr val="bg1">
                    <a:lumMod val="75000"/>
                  </a:schemeClr>
                </a:solidFill>
                <a:latin typeface="Aptos Display" panose="020B0004020202020204" pitchFamily="34" charset="0"/>
                <a:hlinkClick r:id="rId3">
                  <a:extLst>
                    <a:ext uri="{A12FA001-AC4F-418D-AE19-62706E023703}">
                      <ahyp:hlinkClr xmlns:ahyp="http://schemas.microsoft.com/office/drawing/2018/hyperlinkcolor" val="tx"/>
                    </a:ext>
                  </a:extLst>
                </a:hlinkClick>
              </a:rPr>
              <a:t>Regional Project Selection and Allocation Framework Page 9/PDF Page 11</a:t>
            </a:r>
          </a:p>
          <a:p>
            <a:pPr>
              <a:spcBef>
                <a:spcPts val="500"/>
              </a:spcBef>
              <a:spcAft>
                <a:spcPts val="300"/>
              </a:spcAft>
              <a:buFont typeface="Arial" panose="020B0604020202020204" pitchFamily="34" charset="0"/>
              <a:buChar char="•"/>
            </a:pPr>
            <a:r>
              <a:rPr lang="en-US" sz="2400" dirty="0">
                <a:latin typeface="Aptos Display" panose="020B0004020202020204" pitchFamily="34" charset="0"/>
              </a:rPr>
              <a:t>Staunton-Augusta-Waynesboro Metropolitan Planning Organization (SAWMPO) - </a:t>
            </a:r>
            <a:r>
              <a:rPr lang="en-US" sz="2400" dirty="0">
                <a:solidFill>
                  <a:schemeClr val="bg1">
                    <a:lumMod val="75000"/>
                  </a:schemeClr>
                </a:solidFill>
                <a:latin typeface="Aptos Display" panose="020B0004020202020204" pitchFamily="34" charset="0"/>
                <a:hlinkClick r:id="rId4">
                  <a:extLst>
                    <a:ext uri="{A12FA001-AC4F-418D-AE19-62706E023703}">
                      <ahyp:hlinkClr xmlns:ahyp="http://schemas.microsoft.com/office/drawing/2018/hyperlinkcolor" val="tx"/>
                    </a:ext>
                  </a:extLst>
                </a:hlinkClick>
              </a:rPr>
              <a:t>Chapter 6: Performance-Based Programming and Project Evaluation</a:t>
            </a:r>
            <a:endParaRPr lang="en-US" sz="2400" dirty="0">
              <a:solidFill>
                <a:schemeClr val="bg1">
                  <a:lumMod val="75000"/>
                </a:schemeClr>
              </a:solidFill>
              <a:latin typeface="Aptos Display" panose="020B0004020202020204" pitchFamily="34" charset="0"/>
            </a:endParaRPr>
          </a:p>
          <a:p>
            <a:pPr marL="0" lvl="1" indent="0">
              <a:spcBef>
                <a:spcPts val="500"/>
              </a:spcBef>
              <a:spcAft>
                <a:spcPts val="300"/>
              </a:spcAft>
              <a:buNone/>
            </a:pPr>
            <a:endParaRPr lang="en-US" sz="2400" b="0" i="1" dirty="0">
              <a:latin typeface="Aptos Display" panose="020B0004020202020204" pitchFamily="34" charset="0"/>
              <a:cs typeface="+mn-cs"/>
            </a:endParaRPr>
          </a:p>
          <a:p>
            <a:pPr marL="0" lvl="1" indent="0">
              <a:spcBef>
                <a:spcPts val="500"/>
              </a:spcBef>
              <a:spcAft>
                <a:spcPts val="300"/>
              </a:spcAft>
              <a:buNone/>
            </a:pPr>
            <a:r>
              <a:rPr lang="en-US" sz="2400" b="0" i="1" dirty="0">
                <a:latin typeface="Aptos Display" panose="020B0004020202020204" pitchFamily="34" charset="0"/>
                <a:cs typeface="+mn-cs"/>
              </a:rPr>
              <a:t>In Round 6, Staunton and Richmond District captured 11 of 14 HPP Projects.</a:t>
            </a:r>
            <a:endParaRPr lang="en-US" sz="2400" b="0" i="1" dirty="0">
              <a:latin typeface="Aptos Display" panose="020B0004020202020204" pitchFamily="34" charset="0"/>
              <a:cs typeface="+mn-cs"/>
              <a:hlinkClick r:id="rId3">
                <a:extLst>
                  <a:ext uri="{A12FA001-AC4F-418D-AE19-62706E023703}">
                    <ahyp:hlinkClr xmlns:ahyp="http://schemas.microsoft.com/office/drawing/2018/hyperlinkcolor" val="tx"/>
                  </a:ext>
                </a:extLst>
              </a:hlinkClick>
            </a:endParaRPr>
          </a:p>
          <a:p>
            <a:pPr marL="231769" lvl="1">
              <a:spcBef>
                <a:spcPts val="500"/>
              </a:spcBef>
              <a:spcAft>
                <a:spcPts val="300"/>
              </a:spcAft>
              <a:buFont typeface="Arial" panose="020B0604020202020204" pitchFamily="34" charset="0"/>
              <a:buChar char="•"/>
            </a:pPr>
            <a:endParaRPr lang="en-US" sz="2000" i="1" dirty="0">
              <a:latin typeface="Cambria Math" panose="02040503050406030204" pitchFamily="18" charset="0"/>
              <a:cs typeface="+mn-cs"/>
            </a:endParaRPr>
          </a:p>
          <a:p>
            <a:pPr marL="231769" lvl="1">
              <a:spcBef>
                <a:spcPts val="500"/>
              </a:spcBef>
              <a:spcAft>
                <a:spcPts val="300"/>
              </a:spcAft>
              <a:buFont typeface="Arial" panose="020B0604020202020204" pitchFamily="34" charset="0"/>
              <a:buChar char="•"/>
            </a:pPr>
            <a:endParaRPr lang="en-US" sz="2000" dirty="0">
              <a:latin typeface="Aptos Display" panose="020B0004020202020204" pitchFamily="34" charset="0"/>
              <a:cs typeface="+mn-cs"/>
            </a:endParaRPr>
          </a:p>
          <a:p>
            <a:pPr marL="0" lvl="1" indent="0">
              <a:spcBef>
                <a:spcPts val="500"/>
              </a:spcBef>
              <a:spcAft>
                <a:spcPts val="300"/>
              </a:spcAft>
              <a:buNone/>
            </a:pPr>
            <a:endParaRPr lang="en-US" sz="2000" dirty="0">
              <a:latin typeface="Aptos Display" panose="020B0004020202020204" pitchFamily="34" charset="0"/>
              <a:cs typeface="+mn-cs"/>
            </a:endParaRPr>
          </a:p>
          <a:p>
            <a:pPr marL="457188" lvl="1" indent="0">
              <a:spcBef>
                <a:spcPts val="500"/>
              </a:spcBef>
              <a:spcAft>
                <a:spcPts val="300"/>
              </a:spcAft>
              <a:buNone/>
            </a:pPr>
            <a:endParaRPr lang="en-US" sz="1800" dirty="0">
              <a:latin typeface="Aptos Display" panose="020B0004020202020204" pitchFamily="34" charset="0"/>
            </a:endParaRPr>
          </a:p>
          <a:p>
            <a:pPr marL="231769" lvl="1">
              <a:spcBef>
                <a:spcPts val="500"/>
              </a:spcBef>
              <a:spcAft>
                <a:spcPts val="300"/>
              </a:spcAft>
              <a:buFont typeface="Arial" panose="020B0604020202020204" pitchFamily="34" charset="0"/>
              <a:buChar char="•"/>
            </a:pPr>
            <a:endParaRPr lang="en-US" sz="2000" dirty="0">
              <a:latin typeface="Aptos Display" panose="020B0004020202020204" pitchFamily="34" charset="0"/>
              <a:cs typeface="+mn-cs"/>
            </a:endParaRPr>
          </a:p>
          <a:p>
            <a:pPr lvl="2">
              <a:spcBef>
                <a:spcPts val="500"/>
              </a:spcBef>
              <a:spcAft>
                <a:spcPts val="300"/>
              </a:spcAft>
              <a:buFont typeface="Arial" panose="020B0604020202020204" pitchFamily="34" charset="0"/>
              <a:buChar char="•"/>
            </a:pPr>
            <a:endParaRPr lang="en-US" sz="1600" b="0" dirty="0">
              <a:latin typeface="Aptos Display" panose="020B0004020202020204" pitchFamily="34" charset="0"/>
            </a:endParaRPr>
          </a:p>
        </p:txBody>
      </p:sp>
      <p:sp>
        <p:nvSpPr>
          <p:cNvPr id="2" name="Rectangle 1">
            <a:extLst>
              <a:ext uri="{FF2B5EF4-FFF2-40B4-BE49-F238E27FC236}">
                <a16:creationId xmlns:a16="http://schemas.microsoft.com/office/drawing/2014/main" id="{38104D10-E5A1-2791-B41A-D9AEF8373FAC}"/>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2"/>
            </a:pPr>
            <a:r>
              <a:rPr lang="en-US" sz="1400" dirty="0"/>
              <a:t>Process Overview and Support</a:t>
            </a:r>
          </a:p>
        </p:txBody>
      </p:sp>
    </p:spTree>
    <p:extLst>
      <p:ext uri="{BB962C8B-B14F-4D97-AF65-F5344CB8AC3E}">
        <p14:creationId xmlns:p14="http://schemas.microsoft.com/office/powerpoint/2010/main" val="3105185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A7F3CE-C67C-5518-7201-954772294B50}"/>
              </a:ext>
            </a:extLst>
          </p:cNvPr>
          <p:cNvSpPr>
            <a:spLocks noGrp="1"/>
          </p:cNvSpPr>
          <p:nvPr>
            <p:ph idx="1"/>
          </p:nvPr>
        </p:nvSpPr>
        <p:spPr/>
        <p:txBody>
          <a:bodyPr/>
          <a:lstStyle/>
          <a:p>
            <a:pPr marL="457200" lvl="1" indent="-457200">
              <a:buFont typeface="+mj-lt"/>
              <a:buAutoNum type="arabicPeriod"/>
            </a:pPr>
            <a:r>
              <a:rPr lang="en-US" sz="2400" dirty="0">
                <a:latin typeface="Aptos Display" panose="020B0004020202020204" pitchFamily="34" charset="0"/>
                <a:cs typeface="+mn-cs"/>
              </a:rPr>
              <a:t>VTrans Prioritized Needs - Benefit score is project's impact to needs/problems</a:t>
            </a:r>
          </a:p>
          <a:p>
            <a:pPr marL="457200" lvl="1" indent="-457200">
              <a:buFont typeface="+mj-lt"/>
              <a:buAutoNum type="arabicPeriod"/>
            </a:pPr>
            <a:r>
              <a:rPr lang="en-US" sz="2400" dirty="0">
                <a:latin typeface="Aptos Display" panose="020B0004020202020204" pitchFamily="34" charset="0"/>
              </a:rPr>
              <a:t>Identify the Right Solutions to Needs – Value Engineering</a:t>
            </a:r>
          </a:p>
          <a:p>
            <a:pPr marL="457200" lvl="1" indent="-457200">
              <a:buFont typeface="+mj-lt"/>
              <a:buAutoNum type="arabicPeriod"/>
            </a:pPr>
            <a:r>
              <a:rPr lang="en-US" sz="2400" dirty="0">
                <a:latin typeface="Aptos Display" panose="020B0004020202020204" pitchFamily="34" charset="0"/>
              </a:rPr>
              <a:t>Cost Effectiveness</a:t>
            </a:r>
          </a:p>
          <a:p>
            <a:pPr marL="457200" lvl="1" indent="-457200">
              <a:buFont typeface="+mj-lt"/>
              <a:buAutoNum type="arabicPeriod"/>
            </a:pPr>
            <a:endParaRPr lang="en-US" sz="2400" dirty="0">
              <a:latin typeface="Aptos Display" panose="020B0004020202020204" pitchFamily="34" charset="0"/>
            </a:endParaRPr>
          </a:p>
        </p:txBody>
      </p:sp>
      <p:sp>
        <p:nvSpPr>
          <p:cNvPr id="3" name="Slide Number Placeholder 2">
            <a:extLst>
              <a:ext uri="{FF2B5EF4-FFF2-40B4-BE49-F238E27FC236}">
                <a16:creationId xmlns:a16="http://schemas.microsoft.com/office/drawing/2014/main" id="{844ABC06-9BB1-11AB-A465-4CC7A81F554B}"/>
              </a:ext>
            </a:extLst>
          </p:cNvPr>
          <p:cNvSpPr>
            <a:spLocks noGrp="1"/>
          </p:cNvSpPr>
          <p:nvPr>
            <p:ph type="sldNum" sz="quarter" idx="10"/>
          </p:nvPr>
        </p:nvSpPr>
        <p:spPr/>
        <p:txBody>
          <a:bodyPr/>
          <a:lstStyle/>
          <a:p>
            <a:fld id="{2D053006-FB26-45B1-80AA-6376C0DF0BE0}" type="slidenum">
              <a:rPr lang="en-US" smtClean="0"/>
              <a:pPr/>
              <a:t>17</a:t>
            </a:fld>
            <a:endParaRPr lang="en-US" dirty="0"/>
          </a:p>
        </p:txBody>
      </p:sp>
      <p:sp>
        <p:nvSpPr>
          <p:cNvPr id="5" name="Rectangle 4">
            <a:extLst>
              <a:ext uri="{FF2B5EF4-FFF2-40B4-BE49-F238E27FC236}">
                <a16:creationId xmlns:a16="http://schemas.microsoft.com/office/drawing/2014/main" id="{15454F79-FC19-706D-7E65-D61E1B9D0577}"/>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3"/>
            </a:pPr>
            <a:r>
              <a:rPr lang="en-US" sz="1400" dirty="0"/>
              <a:t>Performance-Based Planning</a:t>
            </a:r>
          </a:p>
        </p:txBody>
      </p:sp>
      <p:sp>
        <p:nvSpPr>
          <p:cNvPr id="8" name="Title 3">
            <a:extLst>
              <a:ext uri="{FF2B5EF4-FFF2-40B4-BE49-F238E27FC236}">
                <a16:creationId xmlns:a16="http://schemas.microsoft.com/office/drawing/2014/main" id="{13CCAFF5-4BB0-44A6-86C1-319FD68CCE12}"/>
              </a:ext>
            </a:extLst>
          </p:cNvPr>
          <p:cNvSpPr txBox="1">
            <a:spLocks/>
          </p:cNvSpPr>
          <p:nvPr/>
        </p:nvSpPr>
        <p:spPr bwMode="auto">
          <a:xfrm>
            <a:off x="406400" y="320040"/>
            <a:ext cx="1140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ea typeface="ＭＳ Ｐゴシック" pitchFamily="1" charset="-128"/>
              </a:defRPr>
            </a:lvl2pPr>
            <a:lvl3pPr algn="l" rtl="0" fontAlgn="base">
              <a:spcBef>
                <a:spcPct val="0"/>
              </a:spcBef>
              <a:spcAft>
                <a:spcPct val="0"/>
              </a:spcAft>
              <a:defRPr sz="2400" b="1">
                <a:solidFill>
                  <a:schemeClr val="tx1"/>
                </a:solidFill>
                <a:latin typeface="Arial" charset="0"/>
                <a:ea typeface="ＭＳ Ｐゴシック" pitchFamily="1" charset="-128"/>
              </a:defRPr>
            </a:lvl3pPr>
            <a:lvl4pPr algn="l" rtl="0" fontAlgn="base">
              <a:spcBef>
                <a:spcPct val="0"/>
              </a:spcBef>
              <a:spcAft>
                <a:spcPct val="0"/>
              </a:spcAft>
              <a:defRPr sz="2400" b="1">
                <a:solidFill>
                  <a:schemeClr val="tx1"/>
                </a:solidFill>
                <a:latin typeface="Arial" charset="0"/>
                <a:ea typeface="ＭＳ Ｐゴシック" pitchFamily="1" charset="-128"/>
              </a:defRPr>
            </a:lvl4pPr>
            <a:lvl5pPr algn="l" rtl="0" fontAlgn="base">
              <a:spcBef>
                <a:spcPct val="0"/>
              </a:spcBef>
              <a:spcAft>
                <a:spcPct val="0"/>
              </a:spcAft>
              <a:defRPr sz="2400" b="1">
                <a:solidFill>
                  <a:schemeClr val="tx1"/>
                </a:solidFill>
                <a:latin typeface="Arial" charset="0"/>
                <a:ea typeface="ＭＳ Ｐゴシック" pitchFamily="1" charset="-128"/>
              </a:defRPr>
            </a:lvl5pPr>
            <a:lvl6pPr marL="457189" algn="l" rtl="0" fontAlgn="base">
              <a:spcBef>
                <a:spcPct val="0"/>
              </a:spcBef>
              <a:spcAft>
                <a:spcPct val="0"/>
              </a:spcAft>
              <a:defRPr sz="2400" b="1">
                <a:solidFill>
                  <a:schemeClr val="tx1"/>
                </a:solidFill>
                <a:latin typeface="Arial" charset="0"/>
                <a:ea typeface="ＭＳ Ｐゴシック" pitchFamily="1" charset="-128"/>
              </a:defRPr>
            </a:lvl6pPr>
            <a:lvl7pPr marL="914377" algn="l" rtl="0" fontAlgn="base">
              <a:spcBef>
                <a:spcPct val="0"/>
              </a:spcBef>
              <a:spcAft>
                <a:spcPct val="0"/>
              </a:spcAft>
              <a:defRPr sz="2400" b="1">
                <a:solidFill>
                  <a:schemeClr val="tx1"/>
                </a:solidFill>
                <a:latin typeface="Arial" charset="0"/>
                <a:ea typeface="ＭＳ Ｐゴシック" pitchFamily="1" charset="-128"/>
              </a:defRPr>
            </a:lvl7pPr>
            <a:lvl8pPr marL="1371566" algn="l" rtl="0" fontAlgn="base">
              <a:spcBef>
                <a:spcPct val="0"/>
              </a:spcBef>
              <a:spcAft>
                <a:spcPct val="0"/>
              </a:spcAft>
              <a:defRPr sz="2400" b="1">
                <a:solidFill>
                  <a:schemeClr val="tx1"/>
                </a:solidFill>
                <a:latin typeface="Arial" charset="0"/>
                <a:ea typeface="ＭＳ Ｐゴシック" pitchFamily="1" charset="-128"/>
              </a:defRPr>
            </a:lvl8pPr>
            <a:lvl9pPr marL="1828754" algn="l" rtl="0" fontAlgn="base">
              <a:spcBef>
                <a:spcPct val="0"/>
              </a:spcBef>
              <a:spcAft>
                <a:spcPct val="0"/>
              </a:spcAft>
              <a:defRPr sz="2400" b="1">
                <a:solidFill>
                  <a:schemeClr val="tx1"/>
                </a:solidFill>
                <a:latin typeface="Arial" charset="0"/>
                <a:ea typeface="ＭＳ Ｐゴシック" pitchFamily="1" charset="-128"/>
              </a:defRPr>
            </a:lvl9pPr>
          </a:lstStyle>
          <a:p>
            <a:pPr eaLnBrk="1" hangingPunct="1"/>
            <a:r>
              <a:rPr lang="en-US" sz="3200" dirty="0">
                <a:latin typeface="Aptos Display" panose="020B0004020202020204" pitchFamily="34" charset="0"/>
              </a:rPr>
              <a:t>Performance-Based Planning</a:t>
            </a:r>
          </a:p>
        </p:txBody>
      </p:sp>
    </p:spTree>
    <p:extLst>
      <p:ext uri="{BB962C8B-B14F-4D97-AF65-F5344CB8AC3E}">
        <p14:creationId xmlns:p14="http://schemas.microsoft.com/office/powerpoint/2010/main" val="2282487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400" y="320040"/>
            <a:ext cx="11404600" cy="1143000"/>
          </a:xfrm>
        </p:spPr>
        <p:txBody>
          <a:bodyPr/>
          <a:lstStyle/>
          <a:p>
            <a:r>
              <a:rPr lang="en-US" sz="3200" dirty="0">
                <a:latin typeface="Aptos Display" panose="020B0004020202020204" pitchFamily="34" charset="0"/>
              </a:rPr>
              <a:t>VTrans Prioritized Needs</a:t>
            </a:r>
          </a:p>
        </p:txBody>
      </p:sp>
      <p:sp>
        <p:nvSpPr>
          <p:cNvPr id="3" name="Slide Number Placeholder 2"/>
          <p:cNvSpPr>
            <a:spLocks noGrp="1"/>
          </p:cNvSpPr>
          <p:nvPr>
            <p:ph type="sldNum" sz="quarter" idx="10"/>
          </p:nvPr>
        </p:nvSpPr>
        <p:spPr/>
        <p:txBody>
          <a:bodyPr/>
          <a:lstStyle/>
          <a:p>
            <a:fld id="{2D053006-FB26-45B1-80AA-6376C0DF0BE0}" type="slidenum">
              <a:rPr lang="en-US" smtClean="0"/>
              <a:pPr/>
              <a:t>18</a:t>
            </a:fld>
            <a:endParaRPr lang="en-US" dirty="0"/>
          </a:p>
        </p:txBody>
      </p:sp>
      <p:sp>
        <p:nvSpPr>
          <p:cNvPr id="2" name="Content Placeholder 1">
            <a:extLst>
              <a:ext uri="{FF2B5EF4-FFF2-40B4-BE49-F238E27FC236}">
                <a16:creationId xmlns:a16="http://schemas.microsoft.com/office/drawing/2014/main" id="{DA9F5400-937F-37F6-FC5C-79402B2698E5}"/>
              </a:ext>
            </a:extLst>
          </p:cNvPr>
          <p:cNvSpPr>
            <a:spLocks noGrp="1"/>
          </p:cNvSpPr>
          <p:nvPr>
            <p:ph idx="1"/>
          </p:nvPr>
        </p:nvSpPr>
        <p:spPr>
          <a:xfrm>
            <a:off x="76197" y="1752600"/>
            <a:ext cx="11734803" cy="4038600"/>
          </a:xfrm>
        </p:spPr>
        <p:txBody>
          <a:bodyPr/>
          <a:lstStyle/>
          <a:p>
            <a:pPr>
              <a:spcBef>
                <a:spcPts val="500"/>
              </a:spcBef>
              <a:spcAft>
                <a:spcPts val="300"/>
              </a:spcAft>
              <a:buFont typeface="Arial" panose="020B0604020202020204" pitchFamily="34" charset="0"/>
              <a:buChar char="•"/>
            </a:pPr>
            <a:r>
              <a:rPr lang="en-US" sz="2400" dirty="0">
                <a:latin typeface="Aptos Display" panose="020B0004020202020204" pitchFamily="34" charset="0"/>
              </a:rPr>
              <a:t>ANY Mid-Term Need is acceptable for SMART SCALE </a:t>
            </a:r>
          </a:p>
          <a:p>
            <a:pPr>
              <a:spcBef>
                <a:spcPts val="500"/>
              </a:spcBef>
              <a:spcAft>
                <a:spcPts val="300"/>
              </a:spcAft>
              <a:buFont typeface="Arial" panose="020B0604020202020204" pitchFamily="34" charset="0"/>
              <a:buChar char="•"/>
            </a:pPr>
            <a:r>
              <a:rPr lang="en-US" sz="2400" dirty="0">
                <a:latin typeface="Aptos Display" panose="020B0004020202020204" pitchFamily="34" charset="0"/>
              </a:rPr>
              <a:t>Locations with the </a:t>
            </a:r>
            <a:r>
              <a:rPr lang="en-US" sz="2400" u="sng" dirty="0">
                <a:latin typeface="Aptos Display" panose="020B0004020202020204" pitchFamily="34" charset="0"/>
              </a:rPr>
              <a:t>greatest needs are VTrans Prioritized Needs</a:t>
            </a:r>
          </a:p>
          <a:p>
            <a:pPr lvl="1">
              <a:spcBef>
                <a:spcPts val="500"/>
              </a:spcBef>
              <a:spcAft>
                <a:spcPts val="300"/>
              </a:spcAft>
              <a:buFont typeface="Courier New" panose="02070309020205020404" pitchFamily="49" charset="0"/>
              <a:buChar char="o"/>
            </a:pPr>
            <a:r>
              <a:rPr lang="en-US" sz="2200" b="0" dirty="0">
                <a:latin typeface="Aptos Display" panose="020B0004020202020204" pitchFamily="34" charset="0"/>
              </a:rPr>
              <a:t>Priority 1 and 2 locations established in VTrans become eligible for study funding under the Project Pipeline program</a:t>
            </a:r>
          </a:p>
          <a:p>
            <a:pPr>
              <a:spcBef>
                <a:spcPts val="500"/>
              </a:spcBef>
              <a:spcAft>
                <a:spcPts val="300"/>
              </a:spcAft>
              <a:buFont typeface="Arial" panose="020B0604020202020204" pitchFamily="34" charset="0"/>
              <a:buChar char="•"/>
            </a:pPr>
            <a:r>
              <a:rPr lang="en-US" sz="2400" dirty="0">
                <a:latin typeface="Aptos" panose="020B0004020202020204" pitchFamily="34" charset="0"/>
              </a:rPr>
              <a:t>Priority Needs are ranked 1 - worst 1%, 2 – worst 5%, 3 – worst 15%, 4 - remaining</a:t>
            </a:r>
            <a:endParaRPr lang="en-US" sz="2000" dirty="0">
              <a:latin typeface="Aptos" panose="020B0004020202020204" pitchFamily="34" charset="0"/>
            </a:endParaRPr>
          </a:p>
          <a:p>
            <a:pPr>
              <a:spcBef>
                <a:spcPts val="500"/>
              </a:spcBef>
              <a:spcAft>
                <a:spcPts val="300"/>
              </a:spcAft>
              <a:buFont typeface="Arial" panose="020B0604020202020204" pitchFamily="34" charset="0"/>
              <a:buChar char="•"/>
            </a:pPr>
            <a:endParaRPr lang="en-US" sz="2400" dirty="0">
              <a:latin typeface="Aptos Display" panose="020B0004020202020204" pitchFamily="34" charset="0"/>
            </a:endParaRPr>
          </a:p>
          <a:p>
            <a:pPr>
              <a:spcBef>
                <a:spcPts val="500"/>
              </a:spcBef>
              <a:spcAft>
                <a:spcPts val="300"/>
              </a:spcAft>
              <a:buFont typeface="Courier New" panose="02070309020205020404" pitchFamily="49" charset="0"/>
              <a:buChar char="o"/>
            </a:pPr>
            <a:endParaRPr lang="en-US" sz="2000" b="0" dirty="0">
              <a:latin typeface="Aptos Display" panose="020B0004020202020204" pitchFamily="34" charset="0"/>
            </a:endParaRPr>
          </a:p>
        </p:txBody>
      </p:sp>
      <p:sp>
        <p:nvSpPr>
          <p:cNvPr id="5" name="Rectangle 4">
            <a:extLst>
              <a:ext uri="{FF2B5EF4-FFF2-40B4-BE49-F238E27FC236}">
                <a16:creationId xmlns:a16="http://schemas.microsoft.com/office/drawing/2014/main" id="{F152E1D8-B1F9-7676-A790-DD8BBA13F971}"/>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3"/>
            </a:pPr>
            <a:r>
              <a:rPr lang="en-US" sz="1400" dirty="0"/>
              <a:t>Performance-Based Planning</a:t>
            </a:r>
          </a:p>
        </p:txBody>
      </p:sp>
    </p:spTree>
    <p:extLst>
      <p:ext uri="{BB962C8B-B14F-4D97-AF65-F5344CB8AC3E}">
        <p14:creationId xmlns:p14="http://schemas.microsoft.com/office/powerpoint/2010/main" val="753497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400" y="320040"/>
            <a:ext cx="11404600" cy="1143000"/>
          </a:xfrm>
        </p:spPr>
        <p:txBody>
          <a:bodyPr/>
          <a:lstStyle/>
          <a:p>
            <a:r>
              <a:rPr lang="en-US" sz="3200" dirty="0">
                <a:latin typeface="Aptos Display" panose="020B0004020202020204" pitchFamily="34" charset="0"/>
              </a:rPr>
              <a:t>VTrans Prioritized Needs</a:t>
            </a:r>
            <a:br>
              <a:rPr lang="en-US" sz="3200" dirty="0">
                <a:latin typeface="Aptos Display" panose="020B0004020202020204" pitchFamily="34" charset="0"/>
              </a:rPr>
            </a:br>
            <a:r>
              <a:rPr lang="en-US" sz="3200" dirty="0">
                <a:latin typeface="Aptos Display" panose="020B0004020202020204" pitchFamily="34" charset="0"/>
              </a:rPr>
              <a:t>Construction District Priority </a:t>
            </a:r>
          </a:p>
        </p:txBody>
      </p:sp>
      <p:sp>
        <p:nvSpPr>
          <p:cNvPr id="3" name="Slide Number Placeholder 2"/>
          <p:cNvSpPr>
            <a:spLocks noGrp="1"/>
          </p:cNvSpPr>
          <p:nvPr>
            <p:ph type="sldNum" sz="quarter" idx="10"/>
          </p:nvPr>
        </p:nvSpPr>
        <p:spPr/>
        <p:txBody>
          <a:bodyPr/>
          <a:lstStyle/>
          <a:p>
            <a:fld id="{2D053006-FB26-45B1-80AA-6376C0DF0BE0}" type="slidenum">
              <a:rPr lang="en-US" smtClean="0"/>
              <a:pPr/>
              <a:t>19</a:t>
            </a:fld>
            <a:endParaRPr lang="en-US" dirty="0"/>
          </a:p>
        </p:txBody>
      </p:sp>
      <p:sp>
        <p:nvSpPr>
          <p:cNvPr id="10" name="TextBox 9">
            <a:extLst>
              <a:ext uri="{FF2B5EF4-FFF2-40B4-BE49-F238E27FC236}">
                <a16:creationId xmlns:a16="http://schemas.microsoft.com/office/drawing/2014/main" id="{61A9591C-91EB-A461-8110-93BEA69FF998}"/>
              </a:ext>
            </a:extLst>
          </p:cNvPr>
          <p:cNvSpPr txBox="1"/>
          <p:nvPr/>
        </p:nvSpPr>
        <p:spPr>
          <a:xfrm>
            <a:off x="406400" y="5816199"/>
            <a:ext cx="8092807" cy="461665"/>
          </a:xfrm>
          <a:prstGeom prst="rect">
            <a:avLst/>
          </a:prstGeom>
          <a:noFill/>
        </p:spPr>
        <p:txBody>
          <a:bodyPr wrap="square">
            <a:spAutoFit/>
          </a:bodyPr>
          <a:lstStyle/>
          <a:p>
            <a:r>
              <a:rPr lang="en-US" dirty="0"/>
              <a:t>https://vtrans.virginia.gov/interactvtrans/map-explorer</a:t>
            </a:r>
          </a:p>
        </p:txBody>
      </p:sp>
      <p:sp>
        <p:nvSpPr>
          <p:cNvPr id="5" name="Content Placeholder 1">
            <a:extLst>
              <a:ext uri="{FF2B5EF4-FFF2-40B4-BE49-F238E27FC236}">
                <a16:creationId xmlns:a16="http://schemas.microsoft.com/office/drawing/2014/main" id="{11F4107E-296B-F56D-5AAB-B124995C1DD9}"/>
              </a:ext>
            </a:extLst>
          </p:cNvPr>
          <p:cNvSpPr txBox="1">
            <a:spLocks/>
          </p:cNvSpPr>
          <p:nvPr/>
        </p:nvSpPr>
        <p:spPr bwMode="auto">
          <a:xfrm>
            <a:off x="278018" y="1988111"/>
            <a:ext cx="5805282" cy="3828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69" indent="-231769" algn="l" rtl="0" fontAlgn="base">
              <a:spcBef>
                <a:spcPct val="20000"/>
              </a:spcBef>
              <a:spcAft>
                <a:spcPct val="0"/>
              </a:spcAft>
              <a:buChar char="•"/>
              <a:defRPr b="1">
                <a:solidFill>
                  <a:schemeClr val="tx1"/>
                </a:solidFill>
                <a:latin typeface="+mn-lt"/>
                <a:ea typeface="+mn-ea"/>
                <a:cs typeface="+mn-cs"/>
              </a:defRPr>
            </a:lvl1pPr>
            <a:lvl2pPr marL="688957" indent="-231769" algn="l" rtl="0" fontAlgn="base">
              <a:spcBef>
                <a:spcPct val="20000"/>
              </a:spcBef>
              <a:spcAft>
                <a:spcPct val="0"/>
              </a:spcAft>
              <a:buChar char="–"/>
              <a:defRPr sz="1600" b="1">
                <a:solidFill>
                  <a:schemeClr val="tx1"/>
                </a:solidFill>
                <a:latin typeface="+mn-lt"/>
                <a:ea typeface="+mn-ea"/>
              </a:defRPr>
            </a:lvl2pPr>
            <a:lvl3pPr marL="1142971" indent="-228594" algn="l" rtl="0" fontAlgn="base">
              <a:spcBef>
                <a:spcPct val="20000"/>
              </a:spcBef>
              <a:spcAft>
                <a:spcPct val="0"/>
              </a:spcAft>
              <a:buFont typeface="Arial" charset="0"/>
              <a:buChar char="–"/>
              <a:defRPr sz="1400">
                <a:solidFill>
                  <a:schemeClr val="tx1"/>
                </a:solidFill>
                <a:latin typeface="+mn-lt"/>
                <a:ea typeface="+mn-ea"/>
              </a:defRPr>
            </a:lvl3pPr>
            <a:lvl4pPr marL="1600160" indent="-228594" algn="l" rtl="0" fontAlgn="base">
              <a:spcBef>
                <a:spcPct val="20000"/>
              </a:spcBef>
              <a:spcAft>
                <a:spcPct val="0"/>
              </a:spcAft>
              <a:buChar char="–"/>
              <a:defRPr sz="1400">
                <a:solidFill>
                  <a:schemeClr val="tx1"/>
                </a:solidFill>
                <a:latin typeface="+mn-lt"/>
                <a:ea typeface="+mn-ea"/>
              </a:defRPr>
            </a:lvl4pPr>
            <a:lvl5pPr marL="2057349" indent="-228594" algn="l" rtl="0" fontAlgn="base">
              <a:spcBef>
                <a:spcPct val="20000"/>
              </a:spcBef>
              <a:spcAft>
                <a:spcPct val="0"/>
              </a:spcAft>
              <a:buChar char="»"/>
              <a:defRPr sz="1400">
                <a:solidFill>
                  <a:schemeClr val="tx1"/>
                </a:solidFill>
                <a:latin typeface="+mn-lt"/>
                <a:ea typeface="+mn-ea"/>
              </a:defRPr>
            </a:lvl5pPr>
            <a:lvl6pPr marL="2514537" indent="-228594" algn="l" rtl="0" fontAlgn="base">
              <a:spcBef>
                <a:spcPct val="20000"/>
              </a:spcBef>
              <a:spcAft>
                <a:spcPct val="0"/>
              </a:spcAft>
              <a:buChar char="»"/>
              <a:defRPr sz="1400">
                <a:solidFill>
                  <a:schemeClr val="tx1"/>
                </a:solidFill>
                <a:latin typeface="+mn-lt"/>
                <a:ea typeface="+mn-ea"/>
              </a:defRPr>
            </a:lvl6pPr>
            <a:lvl7pPr marL="2971726" indent="-228594" algn="l" rtl="0" fontAlgn="base">
              <a:spcBef>
                <a:spcPct val="20000"/>
              </a:spcBef>
              <a:spcAft>
                <a:spcPct val="0"/>
              </a:spcAft>
              <a:buChar char="»"/>
              <a:defRPr sz="1400">
                <a:solidFill>
                  <a:schemeClr val="tx1"/>
                </a:solidFill>
                <a:latin typeface="+mn-lt"/>
                <a:ea typeface="+mn-ea"/>
              </a:defRPr>
            </a:lvl7pPr>
            <a:lvl8pPr marL="3428914" indent="-228594" algn="l" rtl="0" fontAlgn="base">
              <a:spcBef>
                <a:spcPct val="20000"/>
              </a:spcBef>
              <a:spcAft>
                <a:spcPct val="0"/>
              </a:spcAft>
              <a:buChar char="»"/>
              <a:defRPr sz="1400">
                <a:solidFill>
                  <a:schemeClr val="tx1"/>
                </a:solidFill>
                <a:latin typeface="+mn-lt"/>
                <a:ea typeface="+mn-ea"/>
              </a:defRPr>
            </a:lvl8pPr>
            <a:lvl9pPr marL="3886103" indent="-228594" algn="l" rtl="0" fontAlgn="base">
              <a:spcBef>
                <a:spcPct val="20000"/>
              </a:spcBef>
              <a:spcAft>
                <a:spcPct val="0"/>
              </a:spcAft>
              <a:buChar char="»"/>
              <a:defRPr sz="1400">
                <a:solidFill>
                  <a:schemeClr val="tx1"/>
                </a:solidFill>
                <a:latin typeface="+mn-lt"/>
                <a:ea typeface="+mn-ea"/>
              </a:defRPr>
            </a:lvl9pPr>
          </a:lstStyle>
          <a:p>
            <a:pPr>
              <a:spcBef>
                <a:spcPts val="500"/>
              </a:spcBef>
              <a:spcAft>
                <a:spcPts val="300"/>
              </a:spcAft>
            </a:pPr>
            <a:r>
              <a:rPr lang="en-US" dirty="0">
                <a:latin typeface="Aptos Display" panose="020B0004020202020204" pitchFamily="34" charset="0"/>
              </a:rPr>
              <a:t>Priority 1 is highest need (red)</a:t>
            </a:r>
          </a:p>
          <a:p>
            <a:pPr>
              <a:spcBef>
                <a:spcPts val="500"/>
              </a:spcBef>
              <a:spcAft>
                <a:spcPts val="300"/>
              </a:spcAft>
            </a:pPr>
            <a:r>
              <a:rPr lang="en-US" dirty="0">
                <a:solidFill>
                  <a:srgbClr val="0060AA"/>
                </a:solidFill>
                <a:latin typeface="Aptos Display" panose="020B0004020202020204" pitchFamily="34" charset="0"/>
                <a:ea typeface="+mn-ea"/>
              </a:rPr>
              <a:t>43 out of 53 (80%) </a:t>
            </a:r>
            <a:r>
              <a:rPr lang="en-US" b="0" dirty="0">
                <a:solidFill>
                  <a:srgbClr val="0060AA"/>
                </a:solidFill>
                <a:latin typeface="Aptos Display" panose="020B0004020202020204" pitchFamily="34" charset="0"/>
                <a:ea typeface="+mn-ea"/>
              </a:rPr>
              <a:t>of all Funded Statewide  were </a:t>
            </a:r>
            <a:r>
              <a:rPr lang="en-US" b="0" dirty="0">
                <a:latin typeface="Aptos Display" panose="020B0004020202020204" pitchFamily="34" charset="0"/>
                <a:ea typeface="+mn-ea"/>
              </a:rPr>
              <a:t>located on a Priority 1 or 2 Construction District Priority </a:t>
            </a:r>
            <a:r>
              <a:rPr lang="en-US" b="0" dirty="0">
                <a:solidFill>
                  <a:srgbClr val="0060AA"/>
                </a:solidFill>
                <a:latin typeface="Aptos Display" panose="020B0004020202020204" pitchFamily="34" charset="0"/>
                <a:ea typeface="+mn-ea"/>
              </a:rPr>
              <a:t>Need</a:t>
            </a:r>
          </a:p>
          <a:p>
            <a:pPr>
              <a:spcBef>
                <a:spcPts val="500"/>
              </a:spcBef>
              <a:spcAft>
                <a:spcPts val="300"/>
              </a:spcAft>
            </a:pPr>
            <a:r>
              <a:rPr lang="en-US" dirty="0">
                <a:solidFill>
                  <a:srgbClr val="0060AA"/>
                </a:solidFill>
                <a:latin typeface="Aptos Display" panose="020B0004020202020204" pitchFamily="34" charset="0"/>
                <a:ea typeface="+mn-ea"/>
              </a:rPr>
              <a:t>14 out of 14 (100%) </a:t>
            </a:r>
            <a:r>
              <a:rPr lang="en-US" b="0" dirty="0">
                <a:solidFill>
                  <a:srgbClr val="0060AA"/>
                </a:solidFill>
                <a:latin typeface="Aptos Display" panose="020B0004020202020204" pitchFamily="34" charset="0"/>
                <a:ea typeface="+mn-ea"/>
              </a:rPr>
              <a:t>of HPP Projects Funded Statewide were </a:t>
            </a:r>
            <a:r>
              <a:rPr lang="en-US" b="0" dirty="0">
                <a:latin typeface="Aptos Display" panose="020B0004020202020204" pitchFamily="34" charset="0"/>
                <a:ea typeface="+mn-ea"/>
              </a:rPr>
              <a:t>located on a Priority 1 or 2 Construction District Priority Need</a:t>
            </a:r>
          </a:p>
          <a:p>
            <a:pPr marL="457188" lvl="1">
              <a:spcBef>
                <a:spcPts val="500"/>
              </a:spcBef>
              <a:spcAft>
                <a:spcPts val="300"/>
              </a:spcAft>
            </a:pPr>
            <a:endParaRPr lang="en-US" sz="1800" b="0" dirty="0">
              <a:latin typeface="Aptos Display" panose="020B0004020202020204" pitchFamily="34" charset="0"/>
              <a:ea typeface="+mn-ea"/>
            </a:endParaRPr>
          </a:p>
          <a:p>
            <a:pPr eaLnBrk="1" hangingPunct="1">
              <a:spcBef>
                <a:spcPts val="500"/>
              </a:spcBef>
              <a:spcAft>
                <a:spcPts val="300"/>
              </a:spcAft>
              <a:buFont typeface="Arial" panose="020B0604020202020204" pitchFamily="34" charset="0"/>
              <a:buChar char="•"/>
            </a:pPr>
            <a:endParaRPr lang="en-US" sz="2800" kern="0" dirty="0">
              <a:latin typeface="Aptos Display" panose="020B0004020202020204" pitchFamily="34" charset="0"/>
            </a:endParaRPr>
          </a:p>
          <a:p>
            <a:pPr lvl="1" eaLnBrk="1" hangingPunct="1">
              <a:spcBef>
                <a:spcPts val="500"/>
              </a:spcBef>
              <a:spcAft>
                <a:spcPts val="300"/>
              </a:spcAft>
              <a:buFont typeface="Courier New" panose="02070309020205020404" pitchFamily="49" charset="0"/>
              <a:buChar char="o"/>
            </a:pPr>
            <a:endParaRPr lang="en-US" sz="2000" kern="0" dirty="0">
              <a:latin typeface="Aptos Display" panose="020B0004020202020204" pitchFamily="34" charset="0"/>
              <a:cs typeface="+mn-cs"/>
            </a:endParaRPr>
          </a:p>
          <a:p>
            <a:pPr lvl="2" eaLnBrk="1" hangingPunct="1">
              <a:spcBef>
                <a:spcPts val="500"/>
              </a:spcBef>
              <a:spcAft>
                <a:spcPts val="300"/>
              </a:spcAft>
              <a:buFont typeface="Arial" panose="020B0604020202020204" pitchFamily="34" charset="0"/>
              <a:buChar char="•"/>
            </a:pPr>
            <a:endParaRPr lang="en-US" sz="1600" b="0" kern="0" dirty="0">
              <a:latin typeface="Aptos Display" panose="020B0004020202020204" pitchFamily="34" charset="0"/>
            </a:endParaRPr>
          </a:p>
        </p:txBody>
      </p:sp>
      <p:sp>
        <p:nvSpPr>
          <p:cNvPr id="2" name="Rectangle 1">
            <a:extLst>
              <a:ext uri="{FF2B5EF4-FFF2-40B4-BE49-F238E27FC236}">
                <a16:creationId xmlns:a16="http://schemas.microsoft.com/office/drawing/2014/main" id="{17D719D6-402F-8358-C211-535836DF5267}"/>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3"/>
            </a:pPr>
            <a:r>
              <a:rPr lang="en-US" sz="1400" dirty="0"/>
              <a:t>Performance-Based Planning</a:t>
            </a:r>
          </a:p>
        </p:txBody>
      </p:sp>
      <p:pic>
        <p:nvPicPr>
          <p:cNvPr id="9" name="Picture 8">
            <a:extLst>
              <a:ext uri="{FF2B5EF4-FFF2-40B4-BE49-F238E27FC236}">
                <a16:creationId xmlns:a16="http://schemas.microsoft.com/office/drawing/2014/main" id="{145FEF4E-57AD-5CED-7AC9-4F2B549EA379}"/>
              </a:ext>
            </a:extLst>
          </p:cNvPr>
          <p:cNvPicPr>
            <a:picLocks noChangeAspect="1"/>
          </p:cNvPicPr>
          <p:nvPr/>
        </p:nvPicPr>
        <p:blipFill>
          <a:blip r:embed="rId3"/>
          <a:stretch>
            <a:fillRect/>
          </a:stretch>
        </p:blipFill>
        <p:spPr>
          <a:xfrm>
            <a:off x="6108700" y="1988111"/>
            <a:ext cx="5805282" cy="3796178"/>
          </a:xfrm>
          <a:prstGeom prst="rect">
            <a:avLst/>
          </a:prstGeom>
          <a:ln>
            <a:solidFill>
              <a:schemeClr val="bg2"/>
            </a:solidFill>
          </a:ln>
        </p:spPr>
      </p:pic>
    </p:spTree>
    <p:extLst>
      <p:ext uri="{BB962C8B-B14F-4D97-AF65-F5344CB8AC3E}">
        <p14:creationId xmlns:p14="http://schemas.microsoft.com/office/powerpoint/2010/main" val="2628777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2DB9F9-71BF-6436-62A8-808298C812E6}"/>
              </a:ext>
            </a:extLst>
          </p:cNvPr>
          <p:cNvSpPr>
            <a:spLocks noGrp="1"/>
          </p:cNvSpPr>
          <p:nvPr>
            <p:ph idx="1"/>
          </p:nvPr>
        </p:nvSpPr>
        <p:spPr>
          <a:xfrm>
            <a:off x="406400" y="1676400"/>
            <a:ext cx="11404600" cy="4038600"/>
          </a:xfrm>
        </p:spPr>
        <p:txBody>
          <a:bodyPr/>
          <a:lstStyle/>
          <a:p>
            <a:pPr marL="457200" indent="-457200">
              <a:spcBef>
                <a:spcPts val="600"/>
              </a:spcBef>
              <a:spcAft>
                <a:spcPts val="600"/>
              </a:spcAft>
              <a:buFont typeface="+mj-lt"/>
              <a:buAutoNum type="arabicPeriod"/>
            </a:pPr>
            <a:r>
              <a:rPr lang="en-US" sz="2400" dirty="0">
                <a:latin typeface="Aptos Display" panose="020B0004020202020204" pitchFamily="34" charset="0"/>
              </a:rPr>
              <a:t>SMART SCALE FY 2026 Round 6 Overview</a:t>
            </a:r>
          </a:p>
          <a:p>
            <a:pPr marL="457200" indent="-457200">
              <a:spcBef>
                <a:spcPts val="600"/>
              </a:spcBef>
              <a:spcAft>
                <a:spcPts val="600"/>
              </a:spcAft>
              <a:buFont typeface="+mj-lt"/>
              <a:buAutoNum type="arabicPeriod"/>
            </a:pPr>
            <a:r>
              <a:rPr lang="en-US" sz="2400" dirty="0">
                <a:latin typeface="Aptos Display" panose="020B0004020202020204" pitchFamily="34" charset="0"/>
              </a:rPr>
              <a:t>Process Overview and Support</a:t>
            </a:r>
          </a:p>
          <a:p>
            <a:pPr marL="457200" indent="-457200">
              <a:spcBef>
                <a:spcPts val="600"/>
              </a:spcBef>
              <a:spcAft>
                <a:spcPts val="600"/>
              </a:spcAft>
              <a:buFont typeface="+mj-lt"/>
              <a:buAutoNum type="arabicPeriod"/>
            </a:pPr>
            <a:r>
              <a:rPr lang="en-US" sz="2400" dirty="0">
                <a:latin typeface="Aptos Display" panose="020B0004020202020204" pitchFamily="34" charset="0"/>
              </a:rPr>
              <a:t>Performance-Based Planning</a:t>
            </a:r>
          </a:p>
          <a:p>
            <a:pPr marL="457200" indent="-457200">
              <a:spcBef>
                <a:spcPts val="600"/>
              </a:spcBef>
              <a:spcAft>
                <a:spcPts val="600"/>
              </a:spcAft>
              <a:buFont typeface="+mj-lt"/>
              <a:buAutoNum type="arabicPeriod"/>
            </a:pPr>
            <a:r>
              <a:rPr lang="en-US" sz="2400" dirty="0">
                <a:latin typeface="Aptos Display" panose="020B0004020202020204" pitchFamily="34" charset="0"/>
              </a:rPr>
              <a:t>Scoring Questions</a:t>
            </a:r>
          </a:p>
          <a:p>
            <a:pPr marL="0" indent="0">
              <a:spcBef>
                <a:spcPts val="0"/>
              </a:spcBef>
              <a:spcAft>
                <a:spcPts val="200"/>
              </a:spcAft>
              <a:buNone/>
            </a:pPr>
            <a:endParaRPr lang="en-US" sz="2400" dirty="0">
              <a:latin typeface="Aptos Display" panose="020B0004020202020204" pitchFamily="34" charset="0"/>
            </a:endParaRPr>
          </a:p>
          <a:p>
            <a:pPr marL="0" indent="0">
              <a:buNone/>
            </a:pPr>
            <a:endParaRPr lang="en-US" sz="2400" dirty="0"/>
          </a:p>
        </p:txBody>
      </p:sp>
      <p:sp>
        <p:nvSpPr>
          <p:cNvPr id="3" name="Slide Number Placeholder 2">
            <a:extLst>
              <a:ext uri="{FF2B5EF4-FFF2-40B4-BE49-F238E27FC236}">
                <a16:creationId xmlns:a16="http://schemas.microsoft.com/office/drawing/2014/main" id="{6C389B81-748D-B733-FD70-949A9AFB6EB9}"/>
              </a:ext>
            </a:extLst>
          </p:cNvPr>
          <p:cNvSpPr>
            <a:spLocks noGrp="1"/>
          </p:cNvSpPr>
          <p:nvPr>
            <p:ph type="sldNum" sz="quarter" idx="10"/>
          </p:nvPr>
        </p:nvSpPr>
        <p:spPr/>
        <p:txBody>
          <a:bodyPr/>
          <a:lstStyle/>
          <a:p>
            <a:fld id="{2D053006-FB26-45B1-80AA-6376C0DF0BE0}" type="slidenum">
              <a:rPr lang="en-US" smtClean="0"/>
              <a:pPr/>
              <a:t>2</a:t>
            </a:fld>
            <a:endParaRPr lang="en-US" dirty="0"/>
          </a:p>
        </p:txBody>
      </p:sp>
      <p:sp>
        <p:nvSpPr>
          <p:cNvPr id="4" name="Title 3">
            <a:extLst>
              <a:ext uri="{FF2B5EF4-FFF2-40B4-BE49-F238E27FC236}">
                <a16:creationId xmlns:a16="http://schemas.microsoft.com/office/drawing/2014/main" id="{9F8559AC-8F03-6D99-C529-B634736D886E}"/>
              </a:ext>
            </a:extLst>
          </p:cNvPr>
          <p:cNvSpPr>
            <a:spLocks noGrp="1"/>
          </p:cNvSpPr>
          <p:nvPr>
            <p:ph type="title"/>
          </p:nvPr>
        </p:nvSpPr>
        <p:spPr>
          <a:xfrm>
            <a:off x="406400" y="320040"/>
            <a:ext cx="11404600" cy="1143000"/>
          </a:xfrm>
        </p:spPr>
        <p:txBody>
          <a:bodyPr/>
          <a:lstStyle/>
          <a:p>
            <a:r>
              <a:rPr lang="en-US" sz="3200" dirty="0">
                <a:latin typeface="Aptos Display" panose="020B0004020202020204" pitchFamily="34" charset="0"/>
              </a:rPr>
              <a:t>Agenda/Contents</a:t>
            </a:r>
          </a:p>
        </p:txBody>
      </p:sp>
    </p:spTree>
    <p:extLst>
      <p:ext uri="{BB962C8B-B14F-4D97-AF65-F5344CB8AC3E}">
        <p14:creationId xmlns:p14="http://schemas.microsoft.com/office/powerpoint/2010/main" val="117751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B7D600CF-FD04-E701-682F-6106ADF8E066}"/>
              </a:ext>
            </a:extLst>
          </p:cNvPr>
          <p:cNvSpPr txBox="1">
            <a:spLocks/>
          </p:cNvSpPr>
          <p:nvPr/>
        </p:nvSpPr>
        <p:spPr bwMode="auto">
          <a:xfrm>
            <a:off x="289940" y="1676400"/>
            <a:ext cx="11825859"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69" indent="-231769" algn="l" rtl="0" fontAlgn="base">
              <a:spcBef>
                <a:spcPct val="20000"/>
              </a:spcBef>
              <a:spcAft>
                <a:spcPct val="0"/>
              </a:spcAft>
              <a:buChar char="•"/>
              <a:defRPr b="1">
                <a:solidFill>
                  <a:schemeClr val="tx1"/>
                </a:solidFill>
                <a:latin typeface="+mn-lt"/>
                <a:ea typeface="+mn-ea"/>
                <a:cs typeface="+mn-cs"/>
              </a:defRPr>
            </a:lvl1pPr>
            <a:lvl2pPr marL="688957" indent="-231769" algn="l" rtl="0" fontAlgn="base">
              <a:spcBef>
                <a:spcPct val="20000"/>
              </a:spcBef>
              <a:spcAft>
                <a:spcPct val="0"/>
              </a:spcAft>
              <a:buChar char="–"/>
              <a:defRPr sz="1600" b="1">
                <a:solidFill>
                  <a:schemeClr val="tx1"/>
                </a:solidFill>
                <a:latin typeface="+mn-lt"/>
                <a:ea typeface="+mn-ea"/>
              </a:defRPr>
            </a:lvl2pPr>
            <a:lvl3pPr marL="1142971" indent="-228594" algn="l" rtl="0" fontAlgn="base">
              <a:spcBef>
                <a:spcPct val="20000"/>
              </a:spcBef>
              <a:spcAft>
                <a:spcPct val="0"/>
              </a:spcAft>
              <a:buFont typeface="Arial" charset="0"/>
              <a:buChar char="–"/>
              <a:defRPr sz="1400">
                <a:solidFill>
                  <a:schemeClr val="tx1"/>
                </a:solidFill>
                <a:latin typeface="+mn-lt"/>
                <a:ea typeface="+mn-ea"/>
              </a:defRPr>
            </a:lvl3pPr>
            <a:lvl4pPr marL="1600160" indent="-228594" algn="l" rtl="0" fontAlgn="base">
              <a:spcBef>
                <a:spcPct val="20000"/>
              </a:spcBef>
              <a:spcAft>
                <a:spcPct val="0"/>
              </a:spcAft>
              <a:buChar char="–"/>
              <a:defRPr sz="1400">
                <a:solidFill>
                  <a:schemeClr val="tx1"/>
                </a:solidFill>
                <a:latin typeface="+mn-lt"/>
                <a:ea typeface="+mn-ea"/>
              </a:defRPr>
            </a:lvl4pPr>
            <a:lvl5pPr marL="2057349" indent="-228594" algn="l" rtl="0" fontAlgn="base">
              <a:spcBef>
                <a:spcPct val="20000"/>
              </a:spcBef>
              <a:spcAft>
                <a:spcPct val="0"/>
              </a:spcAft>
              <a:buChar char="»"/>
              <a:defRPr sz="1400">
                <a:solidFill>
                  <a:schemeClr val="tx1"/>
                </a:solidFill>
                <a:latin typeface="+mn-lt"/>
                <a:ea typeface="+mn-ea"/>
              </a:defRPr>
            </a:lvl5pPr>
            <a:lvl6pPr marL="2514537" indent="-228594" algn="l" rtl="0" fontAlgn="base">
              <a:spcBef>
                <a:spcPct val="20000"/>
              </a:spcBef>
              <a:spcAft>
                <a:spcPct val="0"/>
              </a:spcAft>
              <a:buChar char="»"/>
              <a:defRPr sz="1400">
                <a:solidFill>
                  <a:schemeClr val="tx1"/>
                </a:solidFill>
                <a:latin typeface="+mn-lt"/>
                <a:ea typeface="+mn-ea"/>
              </a:defRPr>
            </a:lvl6pPr>
            <a:lvl7pPr marL="2971726" indent="-228594" algn="l" rtl="0" fontAlgn="base">
              <a:spcBef>
                <a:spcPct val="20000"/>
              </a:spcBef>
              <a:spcAft>
                <a:spcPct val="0"/>
              </a:spcAft>
              <a:buChar char="»"/>
              <a:defRPr sz="1400">
                <a:solidFill>
                  <a:schemeClr val="tx1"/>
                </a:solidFill>
                <a:latin typeface="+mn-lt"/>
                <a:ea typeface="+mn-ea"/>
              </a:defRPr>
            </a:lvl7pPr>
            <a:lvl8pPr marL="3428914" indent="-228594" algn="l" rtl="0" fontAlgn="base">
              <a:spcBef>
                <a:spcPct val="20000"/>
              </a:spcBef>
              <a:spcAft>
                <a:spcPct val="0"/>
              </a:spcAft>
              <a:buChar char="»"/>
              <a:defRPr sz="1400">
                <a:solidFill>
                  <a:schemeClr val="tx1"/>
                </a:solidFill>
                <a:latin typeface="+mn-lt"/>
                <a:ea typeface="+mn-ea"/>
              </a:defRPr>
            </a:lvl8pPr>
            <a:lvl9pPr marL="3886103" indent="-228594" algn="l" rtl="0" fontAlgn="base">
              <a:spcBef>
                <a:spcPct val="20000"/>
              </a:spcBef>
              <a:spcAft>
                <a:spcPct val="0"/>
              </a:spcAft>
              <a:buChar char="»"/>
              <a:defRPr sz="1400">
                <a:solidFill>
                  <a:schemeClr val="tx1"/>
                </a:solidFill>
                <a:latin typeface="+mn-lt"/>
                <a:ea typeface="+mn-ea"/>
              </a:defRPr>
            </a:lvl9pPr>
          </a:lstStyle>
          <a:p>
            <a:pPr marL="0" indent="0">
              <a:spcBef>
                <a:spcPts val="500"/>
              </a:spcBef>
              <a:spcAft>
                <a:spcPts val="300"/>
              </a:spcAft>
              <a:buNone/>
            </a:pPr>
            <a:r>
              <a:rPr lang="en-US" dirty="0">
                <a:latin typeface="Aptos Display" panose="020B0004020202020204" pitchFamily="34" charset="0"/>
              </a:rPr>
              <a:t>Funding Comparison by District</a:t>
            </a:r>
            <a:endParaRPr lang="en-US" sz="1800" b="0" dirty="0">
              <a:latin typeface="Aptos Display" panose="020B0004020202020204" pitchFamily="34" charset="0"/>
              <a:ea typeface="+mn-ea"/>
            </a:endParaRPr>
          </a:p>
          <a:p>
            <a:pPr eaLnBrk="1" hangingPunct="1">
              <a:spcBef>
                <a:spcPts val="500"/>
              </a:spcBef>
              <a:spcAft>
                <a:spcPts val="300"/>
              </a:spcAft>
              <a:buFont typeface="Arial" panose="020B0604020202020204" pitchFamily="34" charset="0"/>
              <a:buChar char="•"/>
            </a:pPr>
            <a:endParaRPr lang="en-US" sz="2800" kern="0" dirty="0">
              <a:latin typeface="Aptos Display" panose="020B0004020202020204" pitchFamily="34" charset="0"/>
            </a:endParaRPr>
          </a:p>
          <a:p>
            <a:pPr lvl="1" eaLnBrk="1" hangingPunct="1">
              <a:spcBef>
                <a:spcPts val="500"/>
              </a:spcBef>
              <a:spcAft>
                <a:spcPts val="300"/>
              </a:spcAft>
              <a:buFont typeface="Courier New" panose="02070309020205020404" pitchFamily="49" charset="0"/>
              <a:buChar char="o"/>
            </a:pPr>
            <a:endParaRPr lang="en-US" sz="2000" kern="0" dirty="0">
              <a:latin typeface="Aptos Display" panose="020B0004020202020204" pitchFamily="34" charset="0"/>
              <a:cs typeface="+mn-cs"/>
            </a:endParaRPr>
          </a:p>
          <a:p>
            <a:pPr lvl="2" eaLnBrk="1" hangingPunct="1">
              <a:spcBef>
                <a:spcPts val="500"/>
              </a:spcBef>
              <a:spcAft>
                <a:spcPts val="300"/>
              </a:spcAft>
              <a:buFont typeface="Arial" panose="020B0604020202020204" pitchFamily="34" charset="0"/>
              <a:buChar char="•"/>
            </a:pPr>
            <a:endParaRPr lang="en-US" sz="1600" b="0" kern="0" dirty="0">
              <a:latin typeface="Aptos Display" panose="020B0004020202020204" pitchFamily="34" charset="0"/>
            </a:endParaRPr>
          </a:p>
        </p:txBody>
      </p:sp>
      <p:sp>
        <p:nvSpPr>
          <p:cNvPr id="4" name="Title 3"/>
          <p:cNvSpPr>
            <a:spLocks noGrp="1"/>
          </p:cNvSpPr>
          <p:nvPr>
            <p:ph type="title"/>
          </p:nvPr>
        </p:nvSpPr>
        <p:spPr>
          <a:xfrm>
            <a:off x="406400" y="320040"/>
            <a:ext cx="11404600" cy="1143000"/>
          </a:xfrm>
        </p:spPr>
        <p:txBody>
          <a:bodyPr/>
          <a:lstStyle/>
          <a:p>
            <a:r>
              <a:rPr lang="en-US" sz="3200" dirty="0">
                <a:latin typeface="Aptos Display" panose="020B0004020202020204" pitchFamily="34" charset="0"/>
              </a:rPr>
              <a:t>VTrans Prioritized Needs</a:t>
            </a:r>
            <a:br>
              <a:rPr lang="en-US" sz="3200" dirty="0">
                <a:latin typeface="Aptos Display" panose="020B0004020202020204" pitchFamily="34" charset="0"/>
              </a:rPr>
            </a:br>
            <a:r>
              <a:rPr lang="en-US" sz="3200" dirty="0">
                <a:latin typeface="Aptos Display" panose="020B0004020202020204" pitchFamily="34" charset="0"/>
              </a:rPr>
              <a:t>Construction District Priority </a:t>
            </a:r>
          </a:p>
        </p:txBody>
      </p:sp>
      <p:sp>
        <p:nvSpPr>
          <p:cNvPr id="3" name="Slide Number Placeholder 2"/>
          <p:cNvSpPr>
            <a:spLocks noGrp="1"/>
          </p:cNvSpPr>
          <p:nvPr>
            <p:ph type="sldNum" sz="quarter" idx="10"/>
          </p:nvPr>
        </p:nvSpPr>
        <p:spPr/>
        <p:txBody>
          <a:bodyPr/>
          <a:lstStyle/>
          <a:p>
            <a:fld id="{2D053006-FB26-45B1-80AA-6376C0DF0BE0}" type="slidenum">
              <a:rPr lang="en-US" smtClean="0"/>
              <a:pPr/>
              <a:t>20</a:t>
            </a:fld>
            <a:endParaRPr lang="en-US" dirty="0"/>
          </a:p>
        </p:txBody>
      </p:sp>
      <p:sp>
        <p:nvSpPr>
          <p:cNvPr id="5" name="Rectangle 4">
            <a:extLst>
              <a:ext uri="{FF2B5EF4-FFF2-40B4-BE49-F238E27FC236}">
                <a16:creationId xmlns:a16="http://schemas.microsoft.com/office/drawing/2014/main" id="{DC0FC7F3-7D14-478B-BB44-4AD201285D9C}"/>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3"/>
            </a:pPr>
            <a:r>
              <a:rPr lang="en-US" sz="1400" dirty="0"/>
              <a:t>Performance-Based Planning</a:t>
            </a:r>
          </a:p>
        </p:txBody>
      </p:sp>
      <p:sp>
        <p:nvSpPr>
          <p:cNvPr id="6" name="TextBox 5">
            <a:extLst>
              <a:ext uri="{FF2B5EF4-FFF2-40B4-BE49-F238E27FC236}">
                <a16:creationId xmlns:a16="http://schemas.microsoft.com/office/drawing/2014/main" id="{B0E8995B-C483-7BA7-E2DA-E2807F714C5A}"/>
              </a:ext>
            </a:extLst>
          </p:cNvPr>
          <p:cNvSpPr txBox="1"/>
          <p:nvPr/>
        </p:nvSpPr>
        <p:spPr>
          <a:xfrm>
            <a:off x="2218752" y="5406209"/>
            <a:ext cx="1700784" cy="276999"/>
          </a:xfrm>
          <a:prstGeom prst="rect">
            <a:avLst/>
          </a:prstGeom>
          <a:noFill/>
        </p:spPr>
        <p:txBody>
          <a:bodyPr wrap="square" rtlCol="0">
            <a:spAutoFit/>
          </a:bodyPr>
          <a:lstStyle/>
          <a:p>
            <a:pPr algn="ctr"/>
            <a:r>
              <a:rPr lang="en-US" sz="1200" b="0" dirty="0"/>
              <a:t>35% Success Rate</a:t>
            </a:r>
          </a:p>
        </p:txBody>
      </p:sp>
      <p:sp>
        <p:nvSpPr>
          <p:cNvPr id="7" name="TextBox 6">
            <a:extLst>
              <a:ext uri="{FF2B5EF4-FFF2-40B4-BE49-F238E27FC236}">
                <a16:creationId xmlns:a16="http://schemas.microsoft.com/office/drawing/2014/main" id="{8B2E590D-6640-C0F9-C0E9-9EECFCBB3A8B}"/>
              </a:ext>
            </a:extLst>
          </p:cNvPr>
          <p:cNvSpPr txBox="1"/>
          <p:nvPr/>
        </p:nvSpPr>
        <p:spPr>
          <a:xfrm>
            <a:off x="3861816" y="5410199"/>
            <a:ext cx="1700784" cy="276999"/>
          </a:xfrm>
          <a:prstGeom prst="rect">
            <a:avLst/>
          </a:prstGeom>
          <a:noFill/>
        </p:spPr>
        <p:txBody>
          <a:bodyPr wrap="square" rtlCol="0">
            <a:spAutoFit/>
          </a:bodyPr>
          <a:lstStyle>
            <a:defPPr>
              <a:defRPr lang="en-US"/>
            </a:defPPr>
            <a:lvl1pPr algn="ctr">
              <a:defRPr sz="1200" b="0"/>
            </a:lvl1pPr>
          </a:lstStyle>
          <a:p>
            <a:r>
              <a:rPr lang="en-US" dirty="0"/>
              <a:t>19% Success Rate</a:t>
            </a:r>
          </a:p>
        </p:txBody>
      </p:sp>
      <p:sp>
        <p:nvSpPr>
          <p:cNvPr id="8" name="TextBox 7">
            <a:extLst>
              <a:ext uri="{FF2B5EF4-FFF2-40B4-BE49-F238E27FC236}">
                <a16:creationId xmlns:a16="http://schemas.microsoft.com/office/drawing/2014/main" id="{5548F894-4B2E-29CB-FC53-8E19A47B532D}"/>
              </a:ext>
            </a:extLst>
          </p:cNvPr>
          <p:cNvSpPr txBox="1"/>
          <p:nvPr/>
        </p:nvSpPr>
        <p:spPr>
          <a:xfrm>
            <a:off x="5614416" y="5420496"/>
            <a:ext cx="1700784" cy="276999"/>
          </a:xfrm>
          <a:prstGeom prst="rect">
            <a:avLst/>
          </a:prstGeom>
          <a:noFill/>
        </p:spPr>
        <p:txBody>
          <a:bodyPr wrap="square" rtlCol="0">
            <a:spAutoFit/>
          </a:bodyPr>
          <a:lstStyle>
            <a:defPPr>
              <a:defRPr lang="en-US"/>
            </a:defPPr>
            <a:lvl1pPr algn="ctr">
              <a:defRPr sz="1200" b="0"/>
            </a:lvl1pPr>
          </a:lstStyle>
          <a:p>
            <a:r>
              <a:rPr lang="en-US" dirty="0"/>
              <a:t>10% Success Rate</a:t>
            </a:r>
          </a:p>
        </p:txBody>
      </p:sp>
      <p:graphicFrame>
        <p:nvGraphicFramePr>
          <p:cNvPr id="10" name="Table 9">
            <a:extLst>
              <a:ext uri="{FF2B5EF4-FFF2-40B4-BE49-F238E27FC236}">
                <a16:creationId xmlns:a16="http://schemas.microsoft.com/office/drawing/2014/main" id="{7E6C9B58-3325-9D61-9765-B82F20CC071E}"/>
              </a:ext>
            </a:extLst>
          </p:cNvPr>
          <p:cNvGraphicFramePr>
            <a:graphicFrameLocks noGrp="1"/>
          </p:cNvGraphicFramePr>
          <p:nvPr>
            <p:extLst>
              <p:ext uri="{D42A27DB-BD31-4B8C-83A1-F6EECF244321}">
                <p14:modId xmlns:p14="http://schemas.microsoft.com/office/powerpoint/2010/main" val="3837574310"/>
              </p:ext>
            </p:extLst>
          </p:nvPr>
        </p:nvGraphicFramePr>
        <p:xfrm>
          <a:off x="289941" y="2362200"/>
          <a:ext cx="6991351" cy="2971795"/>
        </p:xfrm>
        <a:graphic>
          <a:graphicData uri="http://schemas.openxmlformats.org/drawingml/2006/table">
            <a:tbl>
              <a:tblPr/>
              <a:tblGrid>
                <a:gridCol w="1199296">
                  <a:extLst>
                    <a:ext uri="{9D8B030D-6E8A-4147-A177-3AD203B41FA5}">
                      <a16:colId xmlns:a16="http://schemas.microsoft.com/office/drawing/2014/main" val="1157592668"/>
                    </a:ext>
                  </a:extLst>
                </a:gridCol>
                <a:gridCol w="763188">
                  <a:extLst>
                    <a:ext uri="{9D8B030D-6E8A-4147-A177-3AD203B41FA5}">
                      <a16:colId xmlns:a16="http://schemas.microsoft.com/office/drawing/2014/main" val="1877687103"/>
                    </a:ext>
                  </a:extLst>
                </a:gridCol>
                <a:gridCol w="558763">
                  <a:extLst>
                    <a:ext uri="{9D8B030D-6E8A-4147-A177-3AD203B41FA5}">
                      <a16:colId xmlns:a16="http://schemas.microsoft.com/office/drawing/2014/main" val="1595248858"/>
                    </a:ext>
                  </a:extLst>
                </a:gridCol>
                <a:gridCol w="558763">
                  <a:extLst>
                    <a:ext uri="{9D8B030D-6E8A-4147-A177-3AD203B41FA5}">
                      <a16:colId xmlns:a16="http://schemas.microsoft.com/office/drawing/2014/main" val="430688809"/>
                    </a:ext>
                  </a:extLst>
                </a:gridCol>
                <a:gridCol w="558763">
                  <a:extLst>
                    <a:ext uri="{9D8B030D-6E8A-4147-A177-3AD203B41FA5}">
                      <a16:colId xmlns:a16="http://schemas.microsoft.com/office/drawing/2014/main" val="301516143"/>
                    </a:ext>
                  </a:extLst>
                </a:gridCol>
                <a:gridCol w="558763">
                  <a:extLst>
                    <a:ext uri="{9D8B030D-6E8A-4147-A177-3AD203B41FA5}">
                      <a16:colId xmlns:a16="http://schemas.microsoft.com/office/drawing/2014/main" val="585375453"/>
                    </a:ext>
                  </a:extLst>
                </a:gridCol>
                <a:gridCol w="558763">
                  <a:extLst>
                    <a:ext uri="{9D8B030D-6E8A-4147-A177-3AD203B41FA5}">
                      <a16:colId xmlns:a16="http://schemas.microsoft.com/office/drawing/2014/main" val="2334296968"/>
                    </a:ext>
                  </a:extLst>
                </a:gridCol>
                <a:gridCol w="558763">
                  <a:extLst>
                    <a:ext uri="{9D8B030D-6E8A-4147-A177-3AD203B41FA5}">
                      <a16:colId xmlns:a16="http://schemas.microsoft.com/office/drawing/2014/main" val="366695930"/>
                    </a:ext>
                  </a:extLst>
                </a:gridCol>
                <a:gridCol w="558763">
                  <a:extLst>
                    <a:ext uri="{9D8B030D-6E8A-4147-A177-3AD203B41FA5}">
                      <a16:colId xmlns:a16="http://schemas.microsoft.com/office/drawing/2014/main" val="3360701196"/>
                    </a:ext>
                  </a:extLst>
                </a:gridCol>
                <a:gridCol w="558763">
                  <a:extLst>
                    <a:ext uri="{9D8B030D-6E8A-4147-A177-3AD203B41FA5}">
                      <a16:colId xmlns:a16="http://schemas.microsoft.com/office/drawing/2014/main" val="2393306325"/>
                    </a:ext>
                  </a:extLst>
                </a:gridCol>
                <a:gridCol w="558763">
                  <a:extLst>
                    <a:ext uri="{9D8B030D-6E8A-4147-A177-3AD203B41FA5}">
                      <a16:colId xmlns:a16="http://schemas.microsoft.com/office/drawing/2014/main" val="1319436355"/>
                    </a:ext>
                  </a:extLst>
                </a:gridCol>
              </a:tblGrid>
              <a:tr h="229440">
                <a:tc>
                  <a:txBody>
                    <a:bodyPr/>
                    <a:lstStyle/>
                    <a:p>
                      <a:pPr algn="l" rtl="0" fontAlgn="b"/>
                      <a:r>
                        <a:rPr lang="en-US" sz="1200" b="1"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C0E6F5"/>
                    </a:solidFill>
                  </a:tcPr>
                </a:tc>
                <a:tc>
                  <a:txBody>
                    <a:bodyPr/>
                    <a:lstStyle/>
                    <a:p>
                      <a:pPr algn="l" rtl="0" fontAlgn="b"/>
                      <a:r>
                        <a:rPr lang="en-US" sz="1200" b="1"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0E6F5"/>
                    </a:solidFill>
                  </a:tcPr>
                </a:tc>
                <a:tc gridSpan="3">
                  <a:txBody>
                    <a:bodyPr/>
                    <a:lstStyle/>
                    <a:p>
                      <a:pPr algn="ctr" rtl="0" fontAlgn="b"/>
                      <a:r>
                        <a:rPr lang="en-US" sz="1200" b="1" i="0" u="none" strike="noStrike">
                          <a:solidFill>
                            <a:srgbClr val="000000"/>
                          </a:solidFill>
                          <a:effectLst/>
                          <a:latin typeface="Aptos Narrow" panose="020B0004020202020204" pitchFamily="34" charset="0"/>
                        </a:rPr>
                        <a:t>Priority 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0E6F5"/>
                    </a:solidFill>
                  </a:tcPr>
                </a:tc>
                <a:tc hMerge="1">
                  <a:txBody>
                    <a:bodyPr/>
                    <a:lstStyle/>
                    <a:p>
                      <a:endParaRPr lang="en-US"/>
                    </a:p>
                  </a:txBody>
                  <a:tcPr/>
                </a:tc>
                <a:tc hMerge="1">
                  <a:txBody>
                    <a:bodyPr/>
                    <a:lstStyle/>
                    <a:p>
                      <a:endParaRPr lang="en-US"/>
                    </a:p>
                  </a:txBody>
                  <a:tcPr/>
                </a:tc>
                <a:tc gridSpan="3">
                  <a:txBody>
                    <a:bodyPr/>
                    <a:lstStyle/>
                    <a:p>
                      <a:pPr algn="ctr" rtl="0" fontAlgn="b"/>
                      <a:r>
                        <a:rPr lang="en-US" sz="1200" b="1" i="0" u="none" strike="noStrike">
                          <a:solidFill>
                            <a:srgbClr val="000000"/>
                          </a:solidFill>
                          <a:effectLst/>
                          <a:latin typeface="Aptos Narrow" panose="020B0004020202020204" pitchFamily="34" charset="0"/>
                        </a:rPr>
                        <a:t>Priority 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0E6F5"/>
                    </a:solidFill>
                  </a:tcPr>
                </a:tc>
                <a:tc hMerge="1">
                  <a:txBody>
                    <a:bodyPr/>
                    <a:lstStyle/>
                    <a:p>
                      <a:endParaRPr lang="en-US"/>
                    </a:p>
                  </a:txBody>
                  <a:tcPr/>
                </a:tc>
                <a:tc hMerge="1">
                  <a:txBody>
                    <a:bodyPr/>
                    <a:lstStyle/>
                    <a:p>
                      <a:endParaRPr lang="en-US"/>
                    </a:p>
                  </a:txBody>
                  <a:tcPr/>
                </a:tc>
                <a:tc gridSpan="3">
                  <a:txBody>
                    <a:bodyPr/>
                    <a:lstStyle/>
                    <a:p>
                      <a:pPr algn="ctr" rtl="0" fontAlgn="b"/>
                      <a:r>
                        <a:rPr lang="en-US" sz="1200" b="1" i="0" u="none" strike="noStrike">
                          <a:solidFill>
                            <a:srgbClr val="000000"/>
                          </a:solidFill>
                          <a:effectLst/>
                          <a:latin typeface="Aptos Narrow" panose="020B0004020202020204" pitchFamily="34" charset="0"/>
                        </a:rPr>
                        <a:t>All Other Locations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0E6F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6609953"/>
                  </a:ext>
                </a:extLst>
              </a:tr>
              <a:tr h="437029">
                <a:tc>
                  <a:txBody>
                    <a:bodyPr/>
                    <a:lstStyle/>
                    <a:p>
                      <a:pPr algn="l" rtl="0" fontAlgn="ctr"/>
                      <a:r>
                        <a:rPr lang="en-US" sz="1200" b="1" i="0" u="none" strike="noStrike">
                          <a:solidFill>
                            <a:srgbClr val="000000"/>
                          </a:solidFill>
                          <a:effectLst/>
                          <a:latin typeface="Aptos Narrow" panose="020B0004020202020204" pitchFamily="34" charset="0"/>
                        </a:rPr>
                        <a:t>District</a:t>
                      </a:r>
                    </a:p>
                  </a:txBody>
                  <a:tcPr marL="9525" marR="9525" marT="9525" marB="0" anchor="ctr">
                    <a:lnL w="12700" cap="flat" cmpd="sng" algn="ctr">
                      <a:solidFill>
                        <a:schemeClr val="tx1"/>
                      </a:solidFill>
                      <a:prstDash val="solid"/>
                      <a:round/>
                      <a:headEnd type="none" w="med" len="med"/>
                      <a:tailEnd type="none" w="med" len="med"/>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rtl="0" fontAlgn="ctr"/>
                      <a:r>
                        <a:rPr lang="en-US" sz="1200" b="1" i="0" u="none" strike="noStrike">
                          <a:solidFill>
                            <a:srgbClr val="000000"/>
                          </a:solidFill>
                          <a:effectLst/>
                          <a:latin typeface="Aptos Narrow" panose="020B0004020202020204" pitchFamily="34" charset="0"/>
                        </a:rPr>
                        <a:t>Total Apps</a:t>
                      </a:r>
                    </a:p>
                  </a:txBody>
                  <a:tcPr marL="9525" marR="9525" marT="9525" marB="0" anchor="ctr">
                    <a:lnL>
                      <a:noFill/>
                    </a:lnL>
                    <a:lnR w="12700" cap="flat" cmpd="sng" algn="ctr">
                      <a:solidFill>
                        <a:srgbClr val="000000"/>
                      </a:solidFill>
                      <a:prstDash val="solid"/>
                      <a:round/>
                      <a:headEnd type="none" w="med" len="med"/>
                      <a:tailEnd type="none" w="med" len="med"/>
                    </a:lnR>
                    <a:lnT>
                      <a:noFill/>
                    </a:lnT>
                    <a:lnB w="6350" cap="flat" cmpd="sng" algn="ctr">
                      <a:solidFill>
                        <a:srgbClr val="156082"/>
                      </a:solidFill>
                      <a:prstDash val="solid"/>
                      <a:round/>
                      <a:headEnd type="none" w="med" len="med"/>
                      <a:tailEnd type="none" w="med" len="med"/>
                    </a:lnB>
                    <a:solidFill>
                      <a:srgbClr val="C0E6F5"/>
                    </a:solidFill>
                  </a:tcPr>
                </a:tc>
                <a:tc>
                  <a:txBody>
                    <a:bodyPr/>
                    <a:lstStyle/>
                    <a:p>
                      <a:pPr algn="ctr" rtl="0" fontAlgn="ctr"/>
                      <a:r>
                        <a:rPr lang="en-US" sz="1200" b="1" i="0" u="none" strike="noStrike">
                          <a:solidFill>
                            <a:srgbClr val="000000"/>
                          </a:solidFill>
                          <a:effectLst/>
                          <a:latin typeface="Aptos Narrow" panose="020B00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en-US" sz="1200" b="1" i="0" u="none" strike="noStrike">
                          <a:solidFill>
                            <a:srgbClr val="000000"/>
                          </a:solidFill>
                          <a:effectLst/>
                          <a:latin typeface="Aptos Narrow" panose="020B0004020202020204" pitchFamily="34" charset="0"/>
                        </a:rPr>
                        <a:t>Funded</a:t>
                      </a:r>
                    </a:p>
                  </a:txBody>
                  <a:tcPr marL="9525" marR="9525" marT="9525" marB="0" anchor="ctr">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en-US" sz="1200" b="1" i="0" u="none" strike="noStrike">
                          <a:solidFill>
                            <a:srgbClr val="000000"/>
                          </a:solidFill>
                          <a:effectLst/>
                          <a:latin typeface="Aptos Narrow" panose="020B0004020202020204" pitchFamily="34" charset="0"/>
                        </a:rPr>
                        <a:t>Not</a:t>
                      </a:r>
                      <a:br>
                        <a:rPr lang="en-US" sz="1200" b="1" i="0" u="none" strike="noStrike">
                          <a:solidFill>
                            <a:srgbClr val="000000"/>
                          </a:solidFill>
                          <a:effectLst/>
                          <a:latin typeface="Aptos Narrow" panose="020B0004020202020204" pitchFamily="34" charset="0"/>
                        </a:rPr>
                      </a:br>
                      <a:r>
                        <a:rPr lang="en-US" sz="1200" b="1" i="0" u="none" strike="noStrike">
                          <a:solidFill>
                            <a:srgbClr val="000000"/>
                          </a:solidFill>
                          <a:effectLst/>
                          <a:latin typeface="Aptos Narrow" panose="020B0004020202020204" pitchFamily="34" charset="0"/>
                        </a:rPr>
                        <a:t>Funded</a:t>
                      </a:r>
                    </a:p>
                  </a:txBody>
                  <a:tcPr marL="9525" marR="9525" marT="9525" marB="0" anchor="ctr">
                    <a:lnL>
                      <a:noFill/>
                    </a:lnL>
                    <a:lnR w="12700" cap="flat" cmpd="sng" algn="ctr">
                      <a:solidFill>
                        <a:srgbClr val="000000"/>
                      </a:solidFill>
                      <a:prstDash val="solid"/>
                      <a:round/>
                      <a:headEnd type="none" w="med" len="med"/>
                      <a:tailEnd type="none" w="med" len="med"/>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rtl="0" fontAlgn="ctr"/>
                      <a:r>
                        <a:rPr lang="en-US" sz="1200" b="1" i="0" u="none" strike="noStrike" dirty="0">
                          <a:solidFill>
                            <a:srgbClr val="000000"/>
                          </a:solidFill>
                          <a:effectLst/>
                          <a:latin typeface="Aptos Narrow" panose="020B00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156082"/>
                      </a:solidFill>
                      <a:prstDash val="solid"/>
                      <a:round/>
                      <a:headEnd type="none" w="med" len="med"/>
                      <a:tailEnd type="none" w="med" len="med"/>
                    </a:lnB>
                    <a:solidFill>
                      <a:srgbClr val="C0E6F5"/>
                    </a:solidFill>
                  </a:tcPr>
                </a:tc>
                <a:tc>
                  <a:txBody>
                    <a:bodyPr/>
                    <a:lstStyle/>
                    <a:p>
                      <a:pPr algn="ctr" rtl="0" fontAlgn="ctr"/>
                      <a:r>
                        <a:rPr lang="en-US" sz="1200" b="1" i="0" u="none" strike="noStrike">
                          <a:solidFill>
                            <a:srgbClr val="000000"/>
                          </a:solidFill>
                          <a:effectLst/>
                          <a:latin typeface="Aptos Narrow" panose="020B0004020202020204" pitchFamily="34" charset="0"/>
                        </a:rPr>
                        <a:t>Funded</a:t>
                      </a:r>
                    </a:p>
                  </a:txBody>
                  <a:tcPr marL="9525" marR="9525" marT="9525" marB="0" anchor="ctr">
                    <a:lnL>
                      <a:noFill/>
                    </a:lnL>
                    <a:lnR>
                      <a:noFill/>
                    </a:lnR>
                    <a:lnT>
                      <a:noFill/>
                    </a:lnT>
                    <a:lnB w="6350" cap="flat" cmpd="sng" algn="ctr">
                      <a:solidFill>
                        <a:srgbClr val="156082"/>
                      </a:solidFill>
                      <a:prstDash val="solid"/>
                      <a:round/>
                      <a:headEnd type="none" w="med" len="med"/>
                      <a:tailEnd type="none" w="med" len="med"/>
                    </a:lnB>
                    <a:solidFill>
                      <a:srgbClr val="C0E6F5"/>
                    </a:solidFill>
                  </a:tcPr>
                </a:tc>
                <a:tc>
                  <a:txBody>
                    <a:bodyPr/>
                    <a:lstStyle/>
                    <a:p>
                      <a:pPr algn="ctr" rtl="0" fontAlgn="ctr"/>
                      <a:r>
                        <a:rPr lang="en-US" sz="1200" b="1" i="0" u="none" strike="noStrike">
                          <a:solidFill>
                            <a:srgbClr val="000000"/>
                          </a:solidFill>
                          <a:effectLst/>
                          <a:latin typeface="Aptos Narrow" panose="020B0004020202020204" pitchFamily="34" charset="0"/>
                        </a:rPr>
                        <a:t>Not</a:t>
                      </a:r>
                      <a:br>
                        <a:rPr lang="en-US" sz="1200" b="1" i="0" u="none" strike="noStrike">
                          <a:solidFill>
                            <a:srgbClr val="000000"/>
                          </a:solidFill>
                          <a:effectLst/>
                          <a:latin typeface="Aptos Narrow" panose="020B0004020202020204" pitchFamily="34" charset="0"/>
                        </a:rPr>
                      </a:br>
                      <a:r>
                        <a:rPr lang="en-US" sz="1200" b="1" i="0" u="none" strike="noStrike">
                          <a:solidFill>
                            <a:srgbClr val="000000"/>
                          </a:solidFill>
                          <a:effectLst/>
                          <a:latin typeface="Aptos Narrow" panose="020B0004020202020204" pitchFamily="34" charset="0"/>
                        </a:rPr>
                        <a:t>Funded</a:t>
                      </a:r>
                    </a:p>
                  </a:txBody>
                  <a:tcPr marL="9525" marR="9525" marT="9525" marB="0" anchor="ctr">
                    <a:lnL>
                      <a:noFill/>
                    </a:lnL>
                    <a:lnR w="12700" cap="flat" cmpd="sng" algn="ctr">
                      <a:solidFill>
                        <a:srgbClr val="000000"/>
                      </a:solidFill>
                      <a:prstDash val="solid"/>
                      <a:round/>
                      <a:headEnd type="none" w="med" len="med"/>
                      <a:tailEnd type="none" w="med" len="med"/>
                    </a:lnR>
                    <a:lnT>
                      <a:noFill/>
                    </a:lnT>
                    <a:lnB w="6350" cap="flat" cmpd="sng" algn="ctr">
                      <a:solidFill>
                        <a:srgbClr val="156082"/>
                      </a:solidFill>
                      <a:prstDash val="solid"/>
                      <a:round/>
                      <a:headEnd type="none" w="med" len="med"/>
                      <a:tailEnd type="none" w="med" len="med"/>
                    </a:lnB>
                    <a:solidFill>
                      <a:srgbClr val="C0E6F5"/>
                    </a:solidFill>
                  </a:tcPr>
                </a:tc>
                <a:tc>
                  <a:txBody>
                    <a:bodyPr/>
                    <a:lstStyle/>
                    <a:p>
                      <a:pPr algn="ctr" rtl="0" fontAlgn="ctr"/>
                      <a:r>
                        <a:rPr lang="en-US" sz="1200" b="1" i="0" u="none" strike="noStrike">
                          <a:solidFill>
                            <a:srgbClr val="000000"/>
                          </a:solidFill>
                          <a:effectLst/>
                          <a:latin typeface="Aptos Narrow" panose="020B00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156082"/>
                      </a:solidFill>
                      <a:prstDash val="solid"/>
                      <a:round/>
                      <a:headEnd type="none" w="med" len="med"/>
                      <a:tailEnd type="none" w="med" len="med"/>
                    </a:lnB>
                    <a:solidFill>
                      <a:srgbClr val="C0E6F5"/>
                    </a:solidFill>
                  </a:tcPr>
                </a:tc>
                <a:tc>
                  <a:txBody>
                    <a:bodyPr/>
                    <a:lstStyle/>
                    <a:p>
                      <a:pPr algn="ctr" rtl="0" fontAlgn="ctr"/>
                      <a:r>
                        <a:rPr lang="en-US" sz="1200" b="1" i="0" u="none" strike="noStrike">
                          <a:solidFill>
                            <a:srgbClr val="000000"/>
                          </a:solidFill>
                          <a:effectLst/>
                          <a:latin typeface="Aptos Narrow" panose="020B0004020202020204" pitchFamily="34" charset="0"/>
                        </a:rPr>
                        <a:t>Funded</a:t>
                      </a:r>
                    </a:p>
                  </a:txBody>
                  <a:tcPr marL="9525" marR="9525" marT="9525" marB="0" anchor="ctr">
                    <a:lnL>
                      <a:noFill/>
                    </a:lnL>
                    <a:lnR>
                      <a:noFill/>
                    </a:lnR>
                    <a:lnT>
                      <a:noFill/>
                    </a:lnT>
                    <a:lnB w="6350" cap="flat" cmpd="sng" algn="ctr">
                      <a:solidFill>
                        <a:srgbClr val="156082"/>
                      </a:solidFill>
                      <a:prstDash val="solid"/>
                      <a:round/>
                      <a:headEnd type="none" w="med" len="med"/>
                      <a:tailEnd type="none" w="med" len="med"/>
                    </a:lnB>
                    <a:solidFill>
                      <a:srgbClr val="C0E6F5"/>
                    </a:solidFill>
                  </a:tcPr>
                </a:tc>
                <a:tc>
                  <a:txBody>
                    <a:bodyPr/>
                    <a:lstStyle/>
                    <a:p>
                      <a:pPr algn="ctr" rtl="0" fontAlgn="ctr"/>
                      <a:r>
                        <a:rPr lang="en-US" sz="1200" b="1" i="0" u="none" strike="noStrike">
                          <a:solidFill>
                            <a:srgbClr val="000000"/>
                          </a:solidFill>
                          <a:effectLst/>
                          <a:latin typeface="Aptos Narrow" panose="020B0004020202020204" pitchFamily="34" charset="0"/>
                        </a:rPr>
                        <a:t>Not</a:t>
                      </a:r>
                      <a:br>
                        <a:rPr lang="en-US" sz="1200" b="1" i="0" u="none" strike="noStrike">
                          <a:solidFill>
                            <a:srgbClr val="000000"/>
                          </a:solidFill>
                          <a:effectLst/>
                          <a:latin typeface="Aptos Narrow" panose="020B0004020202020204" pitchFamily="34" charset="0"/>
                        </a:rPr>
                      </a:br>
                      <a:r>
                        <a:rPr lang="en-US" sz="1200" b="1" i="0" u="none" strike="noStrike">
                          <a:solidFill>
                            <a:srgbClr val="000000"/>
                          </a:solidFill>
                          <a:effectLst/>
                          <a:latin typeface="Aptos Narrow" panose="020B0004020202020204" pitchFamily="34" charset="0"/>
                        </a:rPr>
                        <a:t>Funded</a:t>
                      </a:r>
                    </a:p>
                  </a:txBody>
                  <a:tcPr marL="9525" marR="9525" marT="9525" marB="0" anchor="ctr">
                    <a:lnL>
                      <a:noFill/>
                    </a:lnL>
                    <a:lnR w="12700" cap="flat" cmpd="sng" algn="ctr">
                      <a:solidFill>
                        <a:schemeClr val="tx1"/>
                      </a:solidFill>
                      <a:prstDash val="solid"/>
                      <a:round/>
                      <a:headEnd type="none" w="med" len="med"/>
                      <a:tailEnd type="none" w="med" len="med"/>
                    </a:lnR>
                    <a:lnT>
                      <a:noFill/>
                    </a:lnT>
                    <a:lnB w="6350" cap="flat" cmpd="sng" algn="ctr">
                      <a:solidFill>
                        <a:srgbClr val="156082"/>
                      </a:solidFill>
                      <a:prstDash val="solid"/>
                      <a:round/>
                      <a:headEnd type="none" w="med" len="med"/>
                      <a:tailEnd type="none" w="med" len="med"/>
                    </a:lnB>
                    <a:solidFill>
                      <a:srgbClr val="C0E6F5"/>
                    </a:solidFill>
                  </a:tcPr>
                </a:tc>
                <a:extLst>
                  <a:ext uri="{0D108BD9-81ED-4DB2-BD59-A6C34878D82A}">
                    <a16:rowId xmlns:a16="http://schemas.microsoft.com/office/drawing/2014/main" val="802224299"/>
                  </a:ext>
                </a:extLst>
              </a:tr>
              <a:tr h="229440">
                <a:tc>
                  <a:txBody>
                    <a:bodyPr/>
                    <a:lstStyle/>
                    <a:p>
                      <a:pPr algn="l" rtl="0" fontAlgn="b"/>
                      <a:r>
                        <a:rPr lang="en-US" sz="1200" b="0" i="0" u="none" strike="noStrike">
                          <a:solidFill>
                            <a:srgbClr val="000000"/>
                          </a:solidFill>
                          <a:effectLst/>
                          <a:latin typeface="Aptos Narrow" panose="020B0004020202020204" pitchFamily="34" charset="0"/>
                        </a:rPr>
                        <a:t>Bristol</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20</a:t>
                      </a:r>
                    </a:p>
                  </a:txBody>
                  <a:tcPr marL="7620" marR="7620" marT="7620" marB="0" anchor="b">
                    <a:lnL>
                      <a:noFill/>
                    </a:lnL>
                    <a:lnR w="12700" cap="flat" cmpd="sng" algn="ctr">
                      <a:solidFill>
                        <a:srgbClr val="000000"/>
                      </a:solidFill>
                      <a:prstDash val="solid"/>
                      <a:round/>
                      <a:headEnd type="none" w="med" len="med"/>
                      <a:tailEnd type="none" w="med" len="med"/>
                    </a:lnR>
                    <a:lnT w="6350" cap="flat" cmpd="sng" algn="ctr">
                      <a:solidFill>
                        <a:srgbClr val="156082"/>
                      </a:solidFill>
                      <a:prstDash val="solid"/>
                      <a:round/>
                      <a:headEnd type="none" w="med" len="med"/>
                      <a:tailEnd type="none" w="med" len="med"/>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3</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a:noFill/>
                    </a:lnB>
                    <a:solidFill>
                      <a:srgbClr val="FA9D75"/>
                    </a:solidFill>
                  </a:tcPr>
                </a:tc>
                <a:tc>
                  <a:txBody>
                    <a:bodyPr/>
                    <a:lstStyle/>
                    <a:p>
                      <a:pPr algn="ctr" rtl="0" fontAlgn="b"/>
                      <a:r>
                        <a:rPr lang="en-US" sz="1200" b="0" i="0" u="none" strike="noStrike">
                          <a:solidFill>
                            <a:srgbClr val="000000"/>
                          </a:solidFill>
                          <a:effectLst/>
                          <a:latin typeface="Aptos Narrow" panose="020B0004020202020204" pitchFamily="34" charset="0"/>
                        </a:rPr>
                        <a:t>1</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ctr" rtl="0" fontAlgn="b"/>
                      <a:r>
                        <a:rPr lang="en-US" sz="1200" b="0" i="0" u="none" strike="noStrike" dirty="0">
                          <a:solidFill>
                            <a:srgbClr val="000000"/>
                          </a:solidFill>
                          <a:effectLst/>
                          <a:latin typeface="Aptos Narrow" panose="020B0004020202020204" pitchFamily="34" charset="0"/>
                        </a:rPr>
                        <a:t>2</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44B3E1"/>
                      </a:solidFill>
                      <a:prstDash val="solid"/>
                      <a:round/>
                      <a:headEnd type="none" w="med" len="med"/>
                      <a:tailEnd type="none" w="med" len="med"/>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4</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a:noFill/>
                    </a:lnB>
                    <a:solidFill>
                      <a:srgbClr val="F8696B"/>
                    </a:solidFill>
                  </a:tcPr>
                </a:tc>
                <a:tc>
                  <a:txBody>
                    <a:bodyPr/>
                    <a:lstStyle/>
                    <a:p>
                      <a:pPr algn="ctr" rtl="0" fontAlgn="b"/>
                      <a:r>
                        <a:rPr lang="en-US" sz="1200" b="0" i="0" u="none" strike="noStrike">
                          <a:solidFill>
                            <a:srgbClr val="000000"/>
                          </a:solidFill>
                          <a:effectLst/>
                          <a:latin typeface="Aptos Narrow" panose="020B0004020202020204" pitchFamily="34" charset="0"/>
                        </a:rPr>
                        <a:t> 0</a:t>
                      </a:r>
                    </a:p>
                  </a:txBody>
                  <a:tcPr marL="9525" marR="9525" marT="9525" marB="0" anchor="b">
                    <a:lnL>
                      <a:noFill/>
                    </a:lnL>
                    <a:lnR>
                      <a:noFill/>
                    </a:lnR>
                    <a:lnT w="6350" cap="flat" cmpd="sng" algn="ctr">
                      <a:solidFill>
                        <a:srgbClr val="156082"/>
                      </a:solidFill>
                      <a:prstDash val="solid"/>
                      <a:round/>
                      <a:headEnd type="none" w="med" len="med"/>
                      <a:tailEnd type="none" w="med" len="med"/>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4</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156082"/>
                      </a:solidFill>
                      <a:prstDash val="solid"/>
                      <a:round/>
                      <a:headEnd type="none" w="med" len="med"/>
                      <a:tailEnd type="none" w="med" len="med"/>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13</a:t>
                      </a:r>
                    </a:p>
                  </a:txBody>
                  <a:tcPr marL="7620" marR="7620" marT="7620" marB="0" anchor="b">
                    <a:lnL w="12700" cap="flat" cmpd="sng" algn="ctr">
                      <a:solidFill>
                        <a:srgbClr val="000000"/>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2</a:t>
                      </a:r>
                    </a:p>
                  </a:txBody>
                  <a:tcPr marL="7620" marR="7620" marT="7620" marB="0" anchor="b">
                    <a:lnL>
                      <a:noFill/>
                    </a:lnL>
                    <a:lnR>
                      <a:noFill/>
                    </a:lnR>
                    <a:lnT w="6350" cap="flat" cmpd="sng" algn="ctr">
                      <a:solidFill>
                        <a:srgbClr val="156082"/>
                      </a:solidFill>
                      <a:prstDash val="solid"/>
                      <a:round/>
                      <a:headEnd type="none" w="med" len="med"/>
                      <a:tailEnd type="none" w="med" len="med"/>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11</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156082"/>
                      </a:solidFill>
                      <a:prstDash val="solid"/>
                      <a:round/>
                      <a:headEnd type="none" w="med" len="med"/>
                      <a:tailEnd type="none" w="med" len="med"/>
                    </a:lnT>
                    <a:lnB>
                      <a:noFill/>
                    </a:lnB>
                    <a:noFill/>
                  </a:tcPr>
                </a:tc>
                <a:extLst>
                  <a:ext uri="{0D108BD9-81ED-4DB2-BD59-A6C34878D82A}">
                    <a16:rowId xmlns:a16="http://schemas.microsoft.com/office/drawing/2014/main" val="4182036696"/>
                  </a:ext>
                </a:extLst>
              </a:tr>
              <a:tr h="229440">
                <a:tc>
                  <a:txBody>
                    <a:bodyPr/>
                    <a:lstStyle/>
                    <a:p>
                      <a:pPr algn="l" rtl="0" fontAlgn="b"/>
                      <a:r>
                        <a:rPr lang="en-US" sz="1200" b="0" i="0" u="none" strike="noStrike">
                          <a:solidFill>
                            <a:srgbClr val="000000"/>
                          </a:solidFill>
                          <a:effectLst/>
                          <a:latin typeface="Aptos Narrow" panose="020B0004020202020204" pitchFamily="34" charset="0"/>
                        </a:rPr>
                        <a:t>Culpeper</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24</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6</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EB84"/>
                    </a:solidFill>
                  </a:tcPr>
                </a:tc>
                <a:tc>
                  <a:txBody>
                    <a:bodyPr/>
                    <a:lstStyle/>
                    <a:p>
                      <a:pPr algn="ctr" rtl="0" fontAlgn="b"/>
                      <a:r>
                        <a:rPr lang="en-US" sz="1200" b="0" i="0" u="none" strike="noStrike">
                          <a:solidFill>
                            <a:srgbClr val="000000"/>
                          </a:solidFill>
                          <a:effectLst/>
                          <a:latin typeface="Aptos Narrow" panose="020B0004020202020204" pitchFamily="34" charset="0"/>
                        </a:rPr>
                        <a:t>2</a:t>
                      </a:r>
                    </a:p>
                  </a:txBody>
                  <a:tcPr marL="9525" marR="9525" marT="9525" marB="0" anchor="b">
                    <a:lnL>
                      <a:noFill/>
                    </a:lnL>
                    <a:lnR>
                      <a:noFill/>
                    </a:lnR>
                    <a:lnT>
                      <a:noFill/>
                    </a:lnT>
                    <a:lnB>
                      <a:noFill/>
                    </a:lnB>
                    <a:noFill/>
                  </a:tcPr>
                </a:tc>
                <a:tc>
                  <a:txBody>
                    <a:bodyPr/>
                    <a:lstStyle/>
                    <a:p>
                      <a:pPr algn="ctr" rtl="0" fontAlgn="b"/>
                      <a:r>
                        <a:rPr lang="en-US" sz="1200" b="0" i="0" u="none" strike="noStrike" dirty="0">
                          <a:solidFill>
                            <a:srgbClr val="000000"/>
                          </a:solidFill>
                          <a:effectLst/>
                          <a:latin typeface="Aptos Narrow" panose="020B0004020202020204" pitchFamily="34" charset="0"/>
                        </a:rPr>
                        <a:t>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12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3DF82"/>
                    </a:solidFill>
                  </a:tcPr>
                </a:tc>
                <a:tc>
                  <a:txBody>
                    <a:bodyPr/>
                    <a:lstStyle/>
                    <a:p>
                      <a:pPr algn="ctr" rtl="0" fontAlgn="b"/>
                      <a:r>
                        <a:rPr lang="en-US" sz="1200" b="0" i="0" u="none" strike="noStrike">
                          <a:solidFill>
                            <a:srgbClr val="000000"/>
                          </a:solidFill>
                          <a:effectLst/>
                          <a:latin typeface="Aptos Narrow" panose="020B0004020202020204" pitchFamily="34" charset="0"/>
                        </a:rPr>
                        <a:t>2</a:t>
                      </a:r>
                    </a:p>
                  </a:txBody>
                  <a:tcPr marL="9525" marR="9525" marT="9525" marB="0" anchor="b">
                    <a:lnL>
                      <a:noFill/>
                    </a:lnL>
                    <a:lnR>
                      <a:noFill/>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10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6</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0</a:t>
                      </a:r>
                    </a:p>
                  </a:txBody>
                  <a:tcPr marL="7620" marR="7620" marT="7620" marB="0" anchor="b">
                    <a:lnL>
                      <a:noFill/>
                    </a:lnL>
                    <a:lnR>
                      <a:noFill/>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6</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40561293"/>
                  </a:ext>
                </a:extLst>
              </a:tr>
              <a:tr h="229440">
                <a:tc>
                  <a:txBody>
                    <a:bodyPr/>
                    <a:lstStyle/>
                    <a:p>
                      <a:pPr algn="l" rtl="0" fontAlgn="b"/>
                      <a:r>
                        <a:rPr lang="en-US" sz="1200" b="0" i="0" u="none" strike="noStrike">
                          <a:solidFill>
                            <a:srgbClr val="000000"/>
                          </a:solidFill>
                          <a:effectLst/>
                          <a:latin typeface="Aptos Narrow" panose="020B0004020202020204" pitchFamily="34" charset="0"/>
                        </a:rPr>
                        <a:t>Fredericksburg</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defTabSz="914377" rtl="0" eaLnBrk="1" fontAlgn="b" latinLnBrk="0" hangingPunct="1"/>
                      <a:r>
                        <a:rPr lang="en-US" sz="1200" b="0" i="0" u="none" strike="noStrike" kern="1200">
                          <a:solidFill>
                            <a:srgbClr val="000000"/>
                          </a:solidFill>
                          <a:effectLst/>
                          <a:latin typeface="Aptos Narrow" panose="020B0004020202020204" pitchFamily="34" charset="0"/>
                          <a:ea typeface="+mn-ea"/>
                          <a:cs typeface="+mn-cs"/>
                        </a:rPr>
                        <a:t>34</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6</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EB84"/>
                    </a:solidFill>
                  </a:tcPr>
                </a:tc>
                <a:tc>
                  <a:txBody>
                    <a:bodyPr/>
                    <a:lstStyle/>
                    <a:p>
                      <a:pPr algn="ctr" rtl="0" fontAlgn="b"/>
                      <a:r>
                        <a:rPr lang="en-US" sz="1200" b="0" i="0" u="none" strike="noStrike">
                          <a:solidFill>
                            <a:srgbClr val="000000"/>
                          </a:solidFill>
                          <a:effectLst/>
                          <a:latin typeface="Aptos Narrow" panose="020B0004020202020204" pitchFamily="34" charset="0"/>
                        </a:rPr>
                        <a:t>2</a:t>
                      </a:r>
                    </a:p>
                  </a:txBody>
                  <a:tcPr marL="9525" marR="9525" marT="9525" marB="0" anchor="b">
                    <a:lnL>
                      <a:noFill/>
                    </a:lnL>
                    <a:lnR>
                      <a:noFill/>
                    </a:lnR>
                    <a:lnT>
                      <a:noFill/>
                    </a:lnT>
                    <a:lnB>
                      <a:noFill/>
                    </a:lnB>
                    <a:noFill/>
                  </a:tcPr>
                </a:tc>
                <a:tc>
                  <a:txBody>
                    <a:bodyPr/>
                    <a:lstStyle/>
                    <a:p>
                      <a:pPr algn="ctr" rtl="0" fontAlgn="b"/>
                      <a:r>
                        <a:rPr lang="en-US" sz="1200" b="0" i="0" u="none" strike="noStrike" dirty="0">
                          <a:solidFill>
                            <a:srgbClr val="000000"/>
                          </a:solidFill>
                          <a:effectLst/>
                          <a:latin typeface="Aptos Narrow" panose="020B0004020202020204" pitchFamily="34" charset="0"/>
                        </a:rPr>
                        <a:t>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14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BDD881"/>
                    </a:solidFill>
                  </a:tcPr>
                </a:tc>
                <a:tc>
                  <a:txBody>
                    <a:bodyPr/>
                    <a:lstStyle/>
                    <a:p>
                      <a:pPr algn="ctr" rtl="0" fontAlgn="b"/>
                      <a:r>
                        <a:rPr lang="en-US" sz="1200" b="0" i="0" u="none" strike="noStrike">
                          <a:solidFill>
                            <a:srgbClr val="000000"/>
                          </a:solidFill>
                          <a:effectLst/>
                          <a:latin typeface="Aptos Narrow" panose="020B0004020202020204" pitchFamily="34" charset="0"/>
                        </a:rPr>
                        <a:t>1</a:t>
                      </a:r>
                    </a:p>
                  </a:txBody>
                  <a:tcPr marL="9525" marR="9525" marT="9525" marB="0" anchor="b">
                    <a:lnL>
                      <a:noFill/>
                    </a:lnL>
                    <a:lnR>
                      <a:noFill/>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13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14</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1</a:t>
                      </a:r>
                    </a:p>
                  </a:txBody>
                  <a:tcPr marL="7620" marR="7620" marT="7620" marB="0" anchor="b">
                    <a:lnL>
                      <a:noFill/>
                    </a:lnL>
                    <a:lnR>
                      <a:noFill/>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13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839683742"/>
                  </a:ext>
                </a:extLst>
              </a:tr>
              <a:tr h="229440">
                <a:tc>
                  <a:txBody>
                    <a:bodyPr/>
                    <a:lstStyle/>
                    <a:p>
                      <a:pPr algn="l" rtl="0" fontAlgn="b"/>
                      <a:r>
                        <a:rPr lang="en-US" sz="1200" b="0" i="0" u="none" strike="noStrike">
                          <a:solidFill>
                            <a:srgbClr val="000000"/>
                          </a:solidFill>
                          <a:effectLst/>
                          <a:latin typeface="Aptos Narrow" panose="020B0004020202020204" pitchFamily="34" charset="0"/>
                        </a:rPr>
                        <a:t>Hampton Roads</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31</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11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BED981"/>
                    </a:solidFill>
                  </a:tcPr>
                </a:tc>
                <a:tc>
                  <a:txBody>
                    <a:bodyPr/>
                    <a:lstStyle/>
                    <a:p>
                      <a:pPr algn="ctr" rtl="0" fontAlgn="b"/>
                      <a:r>
                        <a:rPr lang="en-US" sz="1200" b="0" i="0" u="none" strike="noStrike">
                          <a:solidFill>
                            <a:srgbClr val="000000"/>
                          </a:solidFill>
                          <a:effectLst/>
                          <a:latin typeface="Aptos Narrow" panose="020B0004020202020204" pitchFamily="34" charset="0"/>
                        </a:rPr>
                        <a:t>6</a:t>
                      </a:r>
                    </a:p>
                  </a:txBody>
                  <a:tcPr marL="9525" marR="9525" marT="9525" marB="0" anchor="b">
                    <a:lnL>
                      <a:noFill/>
                    </a:lnL>
                    <a:lnR>
                      <a:noFill/>
                    </a:lnR>
                    <a:lnT>
                      <a:noFill/>
                    </a:lnT>
                    <a:lnB>
                      <a:noFill/>
                    </a:lnB>
                    <a:noFill/>
                  </a:tcPr>
                </a:tc>
                <a:tc>
                  <a:txBody>
                    <a:bodyPr/>
                    <a:lstStyle/>
                    <a:p>
                      <a:pPr algn="ctr" rtl="0" fontAlgn="b"/>
                      <a:r>
                        <a:rPr lang="en-US" sz="1200" b="0" i="0" u="none" strike="noStrike" dirty="0">
                          <a:solidFill>
                            <a:srgbClr val="000000"/>
                          </a:solidFill>
                          <a:effectLst/>
                          <a:latin typeface="Aptos Narrow" panose="020B0004020202020204" pitchFamily="34" charset="0"/>
                        </a:rPr>
                        <a:t>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8</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EB84"/>
                    </a:solidFill>
                  </a:tcPr>
                </a:tc>
                <a:tc>
                  <a:txBody>
                    <a:bodyPr/>
                    <a:lstStyle/>
                    <a:p>
                      <a:pPr algn="ctr" rtl="0" fontAlgn="b"/>
                      <a:r>
                        <a:rPr lang="en-US" sz="1200" b="0" i="0" u="none" strike="noStrike">
                          <a:solidFill>
                            <a:srgbClr val="000000"/>
                          </a:solidFill>
                          <a:effectLst/>
                          <a:latin typeface="Aptos Narrow" panose="020B0004020202020204" pitchFamily="34" charset="0"/>
                        </a:rPr>
                        <a:t>3</a:t>
                      </a:r>
                    </a:p>
                  </a:txBody>
                  <a:tcPr marL="9525" marR="9525" marT="9525" marB="0" anchor="b">
                    <a:lnL>
                      <a:noFill/>
                    </a:lnL>
                    <a:lnR>
                      <a:noFill/>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12</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2</a:t>
                      </a:r>
                    </a:p>
                  </a:txBody>
                  <a:tcPr marL="7620" marR="7620" marT="7620" marB="0" anchor="b">
                    <a:lnL>
                      <a:noFill/>
                    </a:lnL>
                    <a:lnR>
                      <a:noFill/>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10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701966726"/>
                  </a:ext>
                </a:extLst>
              </a:tr>
              <a:tr h="229440">
                <a:tc>
                  <a:txBody>
                    <a:bodyPr/>
                    <a:lstStyle/>
                    <a:p>
                      <a:pPr algn="l" rtl="0" fontAlgn="b"/>
                      <a:r>
                        <a:rPr lang="en-US" sz="1200" b="0" i="0" u="none" strike="noStrike">
                          <a:solidFill>
                            <a:srgbClr val="000000"/>
                          </a:solidFill>
                          <a:effectLst/>
                          <a:latin typeface="Aptos Narrow" panose="020B0004020202020204" pitchFamily="34" charset="0"/>
                        </a:rPr>
                        <a:t>Lynchburg</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12</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ctr" rtl="0" fontAlgn="b"/>
                      <a:r>
                        <a:rPr lang="en-US" sz="1200" b="0" i="0" u="none" strike="noStrike" dirty="0">
                          <a:solidFill>
                            <a:srgbClr val="000000"/>
                          </a:solidFill>
                          <a:effectLst/>
                          <a:latin typeface="Aptos Narrow" panose="020B0004020202020204" pitchFamily="34" charset="0"/>
                        </a:rPr>
                        <a:t>1</a:t>
                      </a:r>
                    </a:p>
                  </a:txBody>
                  <a:tcPr marL="9525" marR="9525" marT="9525" marB="0" anchor="b">
                    <a:lnL>
                      <a:noFill/>
                    </a:lnL>
                    <a:lnR>
                      <a:noFill/>
                    </a:lnR>
                    <a:lnT>
                      <a:noFill/>
                    </a:lnT>
                    <a:lnB>
                      <a:noFill/>
                    </a:lnB>
                    <a:noFill/>
                  </a:tcPr>
                </a:tc>
                <a:tc>
                  <a:txBody>
                    <a:bodyPr/>
                    <a:lstStyle/>
                    <a:p>
                      <a:pPr algn="ctr" rtl="0" fontAlgn="b"/>
                      <a:r>
                        <a:rPr lang="en-US" sz="1200" b="0" i="0" u="none" strike="noStrike" dirty="0">
                          <a:solidFill>
                            <a:srgbClr val="000000"/>
                          </a:solidFill>
                          <a:effectLst/>
                          <a:latin typeface="Aptos Narrow" panose="020B0004020202020204" pitchFamily="34" charset="0"/>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ctr" rtl="0" fontAlgn="b"/>
                      <a:r>
                        <a:rPr lang="en-US" sz="1200" b="0" i="0" u="none" strike="noStrike">
                          <a:solidFill>
                            <a:srgbClr val="000000"/>
                          </a:solidFill>
                          <a:effectLst/>
                          <a:latin typeface="Aptos Narrow" panose="020B0004020202020204" pitchFamily="34" charset="0"/>
                        </a:rPr>
                        <a:t>2</a:t>
                      </a:r>
                    </a:p>
                  </a:txBody>
                  <a:tcPr marL="9525" marR="9525" marT="9525" marB="0" anchor="b">
                    <a:lnL>
                      <a:noFill/>
                    </a:lnL>
                    <a:lnR>
                      <a:noFill/>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7</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1</a:t>
                      </a:r>
                    </a:p>
                  </a:txBody>
                  <a:tcPr marL="7620" marR="7620" marT="7620" marB="0" anchor="b">
                    <a:lnL>
                      <a:noFill/>
                    </a:lnL>
                    <a:lnR>
                      <a:noFill/>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6</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926620322"/>
                  </a:ext>
                </a:extLst>
              </a:tr>
              <a:tr h="229440">
                <a:tc>
                  <a:txBody>
                    <a:bodyPr/>
                    <a:lstStyle/>
                    <a:p>
                      <a:pPr algn="l" rtl="0" fontAlgn="b"/>
                      <a:r>
                        <a:rPr lang="en-US" sz="1200" b="0" i="0" u="none" strike="noStrike">
                          <a:solidFill>
                            <a:srgbClr val="000000"/>
                          </a:solidFill>
                          <a:effectLst/>
                          <a:latin typeface="Aptos Narrow" panose="020B0004020202020204" pitchFamily="34" charset="0"/>
                        </a:rPr>
                        <a:t>Northern Virginia</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23</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8</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E5E483"/>
                    </a:solidFill>
                  </a:tcPr>
                </a:tc>
                <a:tc>
                  <a:txBody>
                    <a:bodyPr/>
                    <a:lstStyle/>
                    <a:p>
                      <a:pPr algn="ctr" rtl="0" fontAlgn="b"/>
                      <a:r>
                        <a:rPr lang="en-US" sz="1200" b="0" i="0" u="none" strike="noStrike">
                          <a:solidFill>
                            <a:srgbClr val="000000"/>
                          </a:solidFill>
                          <a:effectLst/>
                          <a:latin typeface="Aptos Narrow" panose="020B0004020202020204" pitchFamily="34" charset="0"/>
                        </a:rPr>
                        <a:t>3</a:t>
                      </a:r>
                    </a:p>
                  </a:txBody>
                  <a:tcPr marL="9525" marR="9525" marT="9525" marB="0" anchor="b">
                    <a:lnL>
                      <a:noFill/>
                    </a:lnL>
                    <a:lnR>
                      <a:noFill/>
                    </a:lnR>
                    <a:lnT>
                      <a:noFill/>
                    </a:lnT>
                    <a:lnB>
                      <a:noFill/>
                    </a:lnB>
                    <a:noFill/>
                  </a:tcPr>
                </a:tc>
                <a:tc>
                  <a:txBody>
                    <a:bodyPr/>
                    <a:lstStyle/>
                    <a:p>
                      <a:pPr algn="ctr" rtl="0" fontAlgn="b"/>
                      <a:r>
                        <a:rPr lang="en-US" sz="1200" b="0" i="0" u="none" strike="noStrike" dirty="0">
                          <a:solidFill>
                            <a:srgbClr val="000000"/>
                          </a:solidFill>
                          <a:effectLst/>
                          <a:latin typeface="Aptos Narrow" panose="020B0004020202020204" pitchFamily="34" charset="0"/>
                        </a:rPr>
                        <a:t>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6</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BAA77"/>
                    </a:solidFill>
                  </a:tcPr>
                </a:tc>
                <a:tc>
                  <a:txBody>
                    <a:bodyPr/>
                    <a:lstStyle/>
                    <a:p>
                      <a:pPr algn="ctr" rtl="0" fontAlgn="b"/>
                      <a:r>
                        <a:rPr lang="en-US" sz="1200" b="0" i="0" u="none" strike="noStrike">
                          <a:solidFill>
                            <a:srgbClr val="000000"/>
                          </a:solidFill>
                          <a:effectLst/>
                          <a:latin typeface="Aptos Narrow" panose="020B0004020202020204" pitchFamily="34" charset="0"/>
                        </a:rPr>
                        <a:t>1</a:t>
                      </a:r>
                    </a:p>
                  </a:txBody>
                  <a:tcPr marL="9525" marR="9525" marT="9525" marB="0" anchor="b">
                    <a:lnL>
                      <a:noFill/>
                    </a:lnL>
                    <a:lnR>
                      <a:noFill/>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9</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0</a:t>
                      </a:r>
                    </a:p>
                  </a:txBody>
                  <a:tcPr marL="7620" marR="7620" marT="7620" marB="0" anchor="b">
                    <a:lnL>
                      <a:noFill/>
                    </a:lnL>
                    <a:lnR>
                      <a:noFill/>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9</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550962819"/>
                  </a:ext>
                </a:extLst>
              </a:tr>
              <a:tr h="229440">
                <a:tc>
                  <a:txBody>
                    <a:bodyPr/>
                    <a:lstStyle/>
                    <a:p>
                      <a:pPr algn="l" rtl="0" fontAlgn="b"/>
                      <a:r>
                        <a:rPr lang="en-US" sz="1200" b="0" i="0" u="none" strike="noStrike">
                          <a:solidFill>
                            <a:srgbClr val="000000"/>
                          </a:solidFill>
                          <a:effectLst/>
                          <a:latin typeface="Aptos Narrow" panose="020B0004020202020204" pitchFamily="34" charset="0"/>
                        </a:rPr>
                        <a:t>Richmond</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65</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18</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ctr" rtl="0" fontAlgn="b"/>
                      <a:r>
                        <a:rPr lang="en-US" sz="1200" b="0" i="0" u="none" strike="noStrike">
                          <a:solidFill>
                            <a:srgbClr val="000000"/>
                          </a:solidFill>
                          <a:effectLst/>
                          <a:latin typeface="Aptos Narrow" panose="020B0004020202020204" pitchFamily="34" charset="0"/>
                        </a:rPr>
                        <a:t>6</a:t>
                      </a:r>
                    </a:p>
                  </a:txBody>
                  <a:tcPr marL="9525" marR="9525" marT="9525" marB="0" anchor="b">
                    <a:lnL>
                      <a:noFill/>
                    </a:lnL>
                    <a:lnR>
                      <a:noFill/>
                    </a:lnR>
                    <a:lnT>
                      <a:noFill/>
                    </a:lnT>
                    <a:lnB>
                      <a:noFill/>
                    </a:lnB>
                    <a:noFill/>
                  </a:tcPr>
                </a:tc>
                <a:tc>
                  <a:txBody>
                    <a:bodyPr/>
                    <a:lstStyle/>
                    <a:p>
                      <a:pPr algn="ctr" rtl="0" fontAlgn="b"/>
                      <a:r>
                        <a:rPr lang="en-US" sz="1200" b="0" i="0" u="none" strike="noStrike" dirty="0">
                          <a:solidFill>
                            <a:srgbClr val="000000"/>
                          </a:solidFill>
                          <a:effectLst/>
                          <a:latin typeface="Aptos Narrow" panose="020B0004020202020204" pitchFamily="34" charset="0"/>
                        </a:rPr>
                        <a:t>12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22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ctr" rtl="0" fontAlgn="b"/>
                      <a:r>
                        <a:rPr lang="en-US" sz="1200" b="0" i="0" u="none" strike="noStrike">
                          <a:solidFill>
                            <a:srgbClr val="000000"/>
                          </a:solidFill>
                          <a:effectLst/>
                          <a:latin typeface="Aptos Narrow" panose="020B0004020202020204" pitchFamily="34" charset="0"/>
                        </a:rPr>
                        <a:t>6</a:t>
                      </a:r>
                    </a:p>
                  </a:txBody>
                  <a:tcPr marL="9525" marR="9525" marT="9525" marB="0" anchor="b">
                    <a:lnL>
                      <a:noFill/>
                    </a:lnL>
                    <a:lnR>
                      <a:noFill/>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16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25</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2</a:t>
                      </a:r>
                    </a:p>
                  </a:txBody>
                  <a:tcPr marL="7620" marR="7620" marT="7620" marB="0" anchor="b">
                    <a:lnL>
                      <a:noFill/>
                    </a:lnL>
                    <a:lnR>
                      <a:noFill/>
                    </a:lnR>
                    <a:lnT>
                      <a:noFill/>
                    </a:lnT>
                    <a:lnB>
                      <a:noFill/>
                    </a:lnB>
                    <a:noFill/>
                  </a:tcPr>
                </a:tc>
                <a:tc>
                  <a:txBody>
                    <a:bodyPr/>
                    <a:lstStyle/>
                    <a:p>
                      <a:pPr algn="ctr" rtl="0" fontAlgn="b"/>
                      <a:r>
                        <a:rPr lang="en-US" sz="1200" b="0" i="0" u="none" strike="noStrike">
                          <a:solidFill>
                            <a:srgbClr val="000000"/>
                          </a:solidFill>
                          <a:effectLst/>
                          <a:latin typeface="Aptos Narrow" panose="020B0004020202020204" pitchFamily="34" charset="0"/>
                        </a:rPr>
                        <a:t>23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10210336"/>
                  </a:ext>
                </a:extLst>
              </a:tr>
              <a:tr h="229440">
                <a:tc>
                  <a:txBody>
                    <a:bodyPr/>
                    <a:lstStyle/>
                    <a:p>
                      <a:pPr algn="l" rtl="0" fontAlgn="b"/>
                      <a:r>
                        <a:rPr lang="en-US" sz="1200" b="0" i="0" u="none" strike="noStrike" dirty="0">
                          <a:solidFill>
                            <a:srgbClr val="000000"/>
                          </a:solidFill>
                          <a:effectLst/>
                          <a:latin typeface="Aptos Narrow" panose="020B0004020202020204" pitchFamily="34" charset="0"/>
                        </a:rPr>
                        <a:t>Salem</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34</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200" b="0" i="0" u="none" strike="noStrike" dirty="0">
                          <a:solidFill>
                            <a:srgbClr val="000000"/>
                          </a:solidFill>
                          <a:effectLst/>
                          <a:latin typeface="Aptos Narrow" panose="020B0004020202020204" pitchFamily="34" charset="0"/>
                        </a:rPr>
                        <a:t>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DD17F"/>
                    </a:solidFill>
                  </a:tcPr>
                </a:tc>
                <a:tc>
                  <a:txBody>
                    <a:bodyPr/>
                    <a:lstStyle/>
                    <a:p>
                      <a:pPr algn="ctr" rtl="0" fontAlgn="b"/>
                      <a:r>
                        <a:rPr lang="en-US" sz="1200" b="0" i="0" u="none" strike="noStrike">
                          <a:solidFill>
                            <a:srgbClr val="000000"/>
                          </a:solidFill>
                          <a:effectLst/>
                          <a:latin typeface="Aptos Narrow" panose="020B0004020202020204" pitchFamily="34" charset="0"/>
                        </a:rPr>
                        <a:t>0 </a:t>
                      </a:r>
                    </a:p>
                  </a:txBody>
                  <a:tcPr marL="9525" marR="9525" marT="9525" marB="0" anchor="b">
                    <a:lnL>
                      <a:noFill/>
                    </a:lnL>
                    <a:lnR>
                      <a:noFill/>
                    </a:lnR>
                    <a:lnT>
                      <a:noFill/>
                    </a:lnT>
                    <a:lnB>
                      <a:noFill/>
                    </a:lnB>
                    <a:noFill/>
                  </a:tcPr>
                </a:tc>
                <a:tc>
                  <a:txBody>
                    <a:bodyPr/>
                    <a:lstStyle/>
                    <a:p>
                      <a:pPr algn="ctr" rtl="0" fontAlgn="b"/>
                      <a:r>
                        <a:rPr lang="en-US" sz="1200" b="0" i="0" u="none" strike="noStrike" dirty="0">
                          <a:solidFill>
                            <a:srgbClr val="000000"/>
                          </a:solidFill>
                          <a:effectLst/>
                          <a:latin typeface="Aptos Narrow" panose="020B0004020202020204" pitchFamily="34" charset="0"/>
                        </a:rPr>
                        <a:t>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200" b="0" i="0" u="none" strike="noStrike" dirty="0">
                          <a:solidFill>
                            <a:srgbClr val="000000"/>
                          </a:solidFill>
                          <a:effectLst/>
                          <a:latin typeface="Aptos Narrow" panose="020B0004020202020204" pitchFamily="34" charset="0"/>
                        </a:rPr>
                        <a:t>15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B1D580"/>
                    </a:solidFill>
                  </a:tcPr>
                </a:tc>
                <a:tc>
                  <a:txBody>
                    <a:bodyPr/>
                    <a:lstStyle/>
                    <a:p>
                      <a:pPr algn="ctr" rtl="0" fontAlgn="b"/>
                      <a:r>
                        <a:rPr lang="en-US" sz="1200" b="0" i="0" u="none" strike="noStrike" dirty="0">
                          <a:solidFill>
                            <a:srgbClr val="000000"/>
                          </a:solidFill>
                          <a:effectLst/>
                          <a:latin typeface="Aptos Narrow" panose="020B0004020202020204" pitchFamily="34" charset="0"/>
                        </a:rPr>
                        <a:t>1</a:t>
                      </a:r>
                    </a:p>
                  </a:txBody>
                  <a:tcPr marL="9525" marR="9525" marT="9525" marB="0" anchor="b">
                    <a:lnL>
                      <a:noFill/>
                    </a:lnL>
                    <a:lnR>
                      <a:noFill/>
                    </a:lnR>
                    <a:lnT>
                      <a:noFill/>
                    </a:lnT>
                    <a:lnB>
                      <a:noFill/>
                    </a:lnB>
                    <a:noFill/>
                  </a:tcPr>
                </a:tc>
                <a:tc>
                  <a:txBody>
                    <a:bodyPr/>
                    <a:lstStyle/>
                    <a:p>
                      <a:pPr algn="ctr" rtl="0" fontAlgn="b"/>
                      <a:r>
                        <a:rPr lang="en-US" sz="1200" b="0" i="0" u="none" strike="noStrike" dirty="0">
                          <a:solidFill>
                            <a:srgbClr val="000000"/>
                          </a:solidFill>
                          <a:effectLst/>
                          <a:latin typeface="Aptos Narrow" panose="020B0004020202020204" pitchFamily="34" charset="0"/>
                        </a:rPr>
                        <a:t>14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14</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2</a:t>
                      </a:r>
                    </a:p>
                  </a:txBody>
                  <a:tcPr marL="7620" marR="7620" marT="7620" marB="0" anchor="b">
                    <a:lnL>
                      <a:noFill/>
                    </a:lnL>
                    <a:lnR>
                      <a:noFill/>
                    </a:lnR>
                    <a:lnT>
                      <a:noFill/>
                    </a:lnT>
                    <a:lnB>
                      <a:noFill/>
                    </a:lnB>
                    <a:noFill/>
                  </a:tcPr>
                </a:tc>
                <a:tc>
                  <a:txBody>
                    <a:bodyPr/>
                    <a:lstStyle/>
                    <a:p>
                      <a:pPr algn="ctr" rtl="0" fontAlgn="b"/>
                      <a:r>
                        <a:rPr lang="en-US" sz="1200" b="0" i="0" u="none" strike="noStrike" dirty="0">
                          <a:solidFill>
                            <a:srgbClr val="000000"/>
                          </a:solidFill>
                          <a:effectLst/>
                          <a:latin typeface="Aptos Narrow" panose="020B0004020202020204" pitchFamily="34" charset="0"/>
                        </a:rPr>
                        <a:t>12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93115460"/>
                  </a:ext>
                </a:extLst>
              </a:tr>
              <a:tr h="229440">
                <a:tc>
                  <a:txBody>
                    <a:bodyPr/>
                    <a:lstStyle/>
                    <a:p>
                      <a:pPr algn="l" rtl="0" fontAlgn="b"/>
                      <a:r>
                        <a:rPr lang="en-US" sz="1200" b="0" i="0" u="none" strike="noStrike" dirty="0">
                          <a:solidFill>
                            <a:srgbClr val="000000"/>
                          </a:solidFill>
                          <a:effectLst/>
                          <a:latin typeface="Aptos Narrow" panose="020B0004020202020204" pitchFamily="34" charset="0"/>
                        </a:rPr>
                        <a:t>Staunton</a:t>
                      </a:r>
                    </a:p>
                  </a:txBody>
                  <a:tcPr marL="9525" marR="9525" marT="9525" marB="0" anchor="b">
                    <a:lnL w="12700" cap="flat" cmpd="sng" algn="ctr">
                      <a:solidFill>
                        <a:schemeClr val="tx1"/>
                      </a:solidFill>
                      <a:prstDash val="solid"/>
                      <a:round/>
                      <a:headEnd type="none" w="med" len="med"/>
                      <a:tailEnd type="none" w="med" len="med"/>
                    </a:lnL>
                    <a:lnR>
                      <a:noFill/>
                    </a:lnR>
                    <a:lnT>
                      <a:noFill/>
                    </a:lnT>
                    <a:lnB w="6350" cap="flat" cmpd="sng" algn="ctr">
                      <a:solidFill>
                        <a:srgbClr val="156082"/>
                      </a:solidFill>
                      <a:prstDash val="solid"/>
                      <a:round/>
                      <a:headEnd type="none" w="med" len="med"/>
                      <a:tailEnd type="none" w="med" len="med"/>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27</a:t>
                      </a:r>
                    </a:p>
                  </a:txBody>
                  <a:tcPr marL="7620" marR="7620" marT="7620" marB="0" anchor="b">
                    <a:lnL>
                      <a:noFill/>
                    </a:lnL>
                    <a:lnR w="12700" cap="flat" cmpd="sng" algn="ctr">
                      <a:solidFill>
                        <a:srgbClr val="000000"/>
                      </a:solidFill>
                      <a:prstDash val="solid"/>
                      <a:round/>
                      <a:headEnd type="none" w="med" len="med"/>
                      <a:tailEnd type="none" w="med" len="med"/>
                    </a:lnR>
                    <a:lnT>
                      <a:noFill/>
                    </a:lnT>
                    <a:lnB w="6350" cap="flat" cmpd="sng" algn="ctr">
                      <a:solidFill>
                        <a:srgbClr val="156082"/>
                      </a:solidFill>
                      <a:prstDash val="solid"/>
                      <a:round/>
                      <a:headEnd type="none" w="med" len="med"/>
                      <a:tailEnd type="none" w="med" len="med"/>
                    </a:lnB>
                    <a:noFill/>
                  </a:tcPr>
                </a:tc>
                <a:tc>
                  <a:txBody>
                    <a:bodyPr/>
                    <a:lstStyle/>
                    <a:p>
                      <a:pPr algn="ctr" rtl="0" fontAlgn="b"/>
                      <a:r>
                        <a:rPr lang="en-US" sz="1200" b="0" i="0" u="none" strike="noStrike">
                          <a:solidFill>
                            <a:srgbClr val="000000"/>
                          </a:solidFill>
                          <a:effectLst/>
                          <a:latin typeface="Aptos Narrow" panose="020B0004020202020204" pitchFamily="34" charset="0"/>
                        </a:rPr>
                        <a:t>12</a:t>
                      </a: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156082"/>
                      </a:solidFill>
                      <a:prstDash val="solid"/>
                      <a:round/>
                      <a:headEnd type="none" w="med" len="med"/>
                      <a:tailEnd type="none" w="med" len="med"/>
                    </a:lnB>
                    <a:solidFill>
                      <a:srgbClr val="B1D580"/>
                    </a:solidFill>
                  </a:tcPr>
                </a:tc>
                <a:tc>
                  <a:txBody>
                    <a:bodyPr/>
                    <a:lstStyle/>
                    <a:p>
                      <a:pPr algn="ctr" rtl="0" fontAlgn="b"/>
                      <a:r>
                        <a:rPr lang="en-US" sz="1200" b="0" i="0" u="none" strike="noStrike">
                          <a:solidFill>
                            <a:srgbClr val="000000"/>
                          </a:solidFill>
                          <a:effectLst/>
                          <a:latin typeface="Aptos Narrow" panose="020B0004020202020204" pitchFamily="34" charset="0"/>
                        </a:rPr>
                        <a:t>4</a:t>
                      </a:r>
                    </a:p>
                  </a:txBody>
                  <a:tcPr marL="9525" marR="9525" marT="9525" marB="0" anchor="b">
                    <a:lnL>
                      <a:noFill/>
                    </a:lnL>
                    <a:lnR>
                      <a:noFill/>
                    </a:lnR>
                    <a:lnT>
                      <a:noFill/>
                    </a:lnT>
                    <a:lnB w="6350" cap="flat" cmpd="sng" algn="ctr">
                      <a:solidFill>
                        <a:srgbClr val="156082"/>
                      </a:solidFill>
                      <a:prstDash val="solid"/>
                      <a:round/>
                      <a:headEnd type="none" w="med" len="med"/>
                      <a:tailEnd type="none" w="med" len="med"/>
                    </a:lnB>
                    <a:noFill/>
                  </a:tcPr>
                </a:tc>
                <a:tc>
                  <a:txBody>
                    <a:bodyPr/>
                    <a:lstStyle/>
                    <a:p>
                      <a:pPr algn="ctr" rtl="0" fontAlgn="b"/>
                      <a:r>
                        <a:rPr lang="en-US" sz="1200" b="0" i="0" u="none" strike="noStrike" dirty="0">
                          <a:solidFill>
                            <a:srgbClr val="000000"/>
                          </a:solidFill>
                          <a:effectLst/>
                          <a:latin typeface="Aptos Narrow" panose="020B0004020202020204" pitchFamily="34" charset="0"/>
                        </a:rPr>
                        <a:t>8</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156082"/>
                      </a:solidFill>
                      <a:prstDash val="solid"/>
                      <a:round/>
                      <a:headEnd type="none" w="med" len="med"/>
                      <a:tailEnd type="none" w="med" len="med"/>
                    </a:lnB>
                    <a:noFill/>
                  </a:tcPr>
                </a:tc>
                <a:tc>
                  <a:txBody>
                    <a:bodyPr/>
                    <a:lstStyle/>
                    <a:p>
                      <a:pPr algn="ctr" rtl="0" fontAlgn="b"/>
                      <a:r>
                        <a:rPr lang="en-US" sz="1200" b="0" i="0" u="none" strike="noStrike" dirty="0">
                          <a:solidFill>
                            <a:srgbClr val="000000"/>
                          </a:solidFill>
                          <a:effectLst/>
                          <a:latin typeface="Aptos Narrow" panose="020B0004020202020204" pitchFamily="34" charset="0"/>
                        </a:rPr>
                        <a:t>8</a:t>
                      </a: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156082"/>
                      </a:solidFill>
                      <a:prstDash val="solid"/>
                      <a:round/>
                      <a:headEnd type="none" w="med" len="med"/>
                      <a:tailEnd type="none" w="med" len="med"/>
                    </a:lnB>
                    <a:solidFill>
                      <a:srgbClr val="FFEB84"/>
                    </a:solidFill>
                  </a:tcPr>
                </a:tc>
                <a:tc>
                  <a:txBody>
                    <a:bodyPr/>
                    <a:lstStyle/>
                    <a:p>
                      <a:pPr algn="ctr" rtl="0" fontAlgn="b"/>
                      <a:r>
                        <a:rPr lang="en-US" sz="1200" b="0" i="0" u="none" strike="noStrike" dirty="0">
                          <a:solidFill>
                            <a:srgbClr val="000000"/>
                          </a:solidFill>
                          <a:effectLst/>
                          <a:latin typeface="Aptos Narrow" panose="020B0004020202020204" pitchFamily="34" charset="0"/>
                        </a:rPr>
                        <a:t>2</a:t>
                      </a:r>
                    </a:p>
                  </a:txBody>
                  <a:tcPr marL="9525" marR="9525" marT="9525" marB="0" anchor="b">
                    <a:lnL>
                      <a:noFill/>
                    </a:lnL>
                    <a:lnR>
                      <a:noFill/>
                    </a:lnR>
                    <a:lnT>
                      <a:noFill/>
                    </a:lnT>
                    <a:lnB w="6350" cap="flat" cmpd="sng" algn="ctr">
                      <a:solidFill>
                        <a:srgbClr val="156082"/>
                      </a:solidFill>
                      <a:prstDash val="solid"/>
                      <a:round/>
                      <a:headEnd type="none" w="med" len="med"/>
                      <a:tailEnd type="none" w="med" len="med"/>
                    </a:lnB>
                    <a:noFill/>
                  </a:tcPr>
                </a:tc>
                <a:tc>
                  <a:txBody>
                    <a:bodyPr/>
                    <a:lstStyle/>
                    <a:p>
                      <a:pPr algn="ctr" rtl="0" fontAlgn="b"/>
                      <a:r>
                        <a:rPr lang="en-US" sz="1200" b="0" i="0" u="none" strike="noStrike" dirty="0">
                          <a:solidFill>
                            <a:srgbClr val="000000"/>
                          </a:solidFill>
                          <a:effectLst/>
                          <a:latin typeface="Aptos Narrow" panose="020B0004020202020204" pitchFamily="34" charset="0"/>
                        </a:rPr>
                        <a:t>6</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156082"/>
                      </a:solidFill>
                      <a:prstDash val="solid"/>
                      <a:round/>
                      <a:headEnd type="none" w="med" len="med"/>
                      <a:tailEnd type="none" w="med" len="med"/>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7</a:t>
                      </a:r>
                    </a:p>
                  </a:txBody>
                  <a:tcPr marL="7620" marR="7620" marT="7620" marB="0" anchor="b">
                    <a:lnL w="12700" cap="flat" cmpd="sng" algn="ctr">
                      <a:solidFill>
                        <a:srgbClr val="000000"/>
                      </a:solidFill>
                      <a:prstDash val="solid"/>
                      <a:round/>
                      <a:headEnd type="none" w="med" len="med"/>
                      <a:tailEnd type="none" w="med" len="med"/>
                    </a:lnL>
                    <a:lnR>
                      <a:noFill/>
                    </a:lnR>
                    <a:lnT>
                      <a:noFill/>
                    </a:lnT>
                    <a:lnB w="6350" cap="flat" cmpd="sng" algn="ctr">
                      <a:solidFill>
                        <a:srgbClr val="156082"/>
                      </a:solidFill>
                      <a:prstDash val="solid"/>
                      <a:round/>
                      <a:headEnd type="none" w="med" len="med"/>
                      <a:tailEnd type="none" w="med" len="med"/>
                    </a:lnB>
                    <a:noFill/>
                  </a:tcPr>
                </a:tc>
                <a:tc>
                  <a:txBody>
                    <a:bodyPr/>
                    <a:lstStyle/>
                    <a:p>
                      <a:pPr marL="0" algn="ctr" defTabSz="914377" rtl="0" eaLnBrk="1" fontAlgn="b" latinLnBrk="0" hangingPunct="1"/>
                      <a:r>
                        <a:rPr lang="en-US" sz="1200" b="0" i="0" u="none" strike="noStrike" kern="1200" dirty="0">
                          <a:solidFill>
                            <a:srgbClr val="000000"/>
                          </a:solidFill>
                          <a:effectLst/>
                          <a:latin typeface="Aptos Narrow" panose="020B0004020202020204" pitchFamily="34" charset="0"/>
                          <a:ea typeface="+mn-ea"/>
                          <a:cs typeface="+mn-cs"/>
                        </a:rPr>
                        <a:t>0</a:t>
                      </a:r>
                    </a:p>
                  </a:txBody>
                  <a:tcPr marL="7620" marR="7620" marT="7620" marB="0" anchor="b">
                    <a:lnL>
                      <a:noFill/>
                    </a:lnL>
                    <a:lnR>
                      <a:noFill/>
                    </a:lnR>
                    <a:lnT>
                      <a:noFill/>
                    </a:lnT>
                    <a:lnB w="6350" cap="flat" cmpd="sng" algn="ctr">
                      <a:solidFill>
                        <a:srgbClr val="156082"/>
                      </a:solidFill>
                      <a:prstDash val="solid"/>
                      <a:round/>
                      <a:headEnd type="none" w="med" len="med"/>
                      <a:tailEnd type="none" w="med" len="med"/>
                    </a:lnB>
                    <a:noFill/>
                  </a:tcPr>
                </a:tc>
                <a:tc>
                  <a:txBody>
                    <a:bodyPr/>
                    <a:lstStyle/>
                    <a:p>
                      <a:pPr algn="ctr" rtl="0" fontAlgn="b"/>
                      <a:r>
                        <a:rPr lang="en-US" sz="1200" b="0" i="0" u="none" strike="noStrike" dirty="0">
                          <a:solidFill>
                            <a:srgbClr val="000000"/>
                          </a:solidFill>
                          <a:effectLst/>
                          <a:latin typeface="Aptos Narrow" panose="020B0004020202020204" pitchFamily="34" charset="0"/>
                        </a:rPr>
                        <a:t>7</a:t>
                      </a:r>
                    </a:p>
                  </a:txBody>
                  <a:tcPr marL="9525" marR="9525" marT="9525" marB="0" anchor="b">
                    <a:lnL>
                      <a:noFill/>
                    </a:lnL>
                    <a:lnR w="12700" cap="flat" cmpd="sng" algn="ctr">
                      <a:solidFill>
                        <a:schemeClr val="tx1"/>
                      </a:solidFill>
                      <a:prstDash val="solid"/>
                      <a:round/>
                      <a:headEnd type="none" w="med" len="med"/>
                      <a:tailEnd type="none" w="med" len="med"/>
                    </a:lnR>
                    <a:lnT>
                      <a:noFill/>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90211075"/>
                  </a:ext>
                </a:extLst>
              </a:tr>
              <a:tr h="240366">
                <a:tc>
                  <a:txBody>
                    <a:bodyPr/>
                    <a:lstStyle/>
                    <a:p>
                      <a:pPr algn="l" rtl="0" fontAlgn="b"/>
                      <a:r>
                        <a:rPr lang="en-US" sz="1200" b="1"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i="0" u="none" strike="noStrike" dirty="0">
                          <a:solidFill>
                            <a:srgbClr val="000000"/>
                          </a:solidFill>
                          <a:effectLst/>
                          <a:latin typeface="Aptos Narrow" panose="020B0004020202020204" pitchFamily="34" charset="0"/>
                        </a:rPr>
                        <a:t> 270</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i="0" u="none" strike="noStrike">
                          <a:solidFill>
                            <a:srgbClr val="000000"/>
                          </a:solidFill>
                          <a:effectLst/>
                          <a:latin typeface="Aptos Narrow" panose="020B0004020202020204" pitchFamily="34" charset="0"/>
                        </a:rPr>
                        <a:t>70</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i="0" u="none" strike="noStrike">
                          <a:solidFill>
                            <a:srgbClr val="000000"/>
                          </a:solidFill>
                          <a:effectLst/>
                          <a:latin typeface="Aptos Narrow" panose="020B0004020202020204" pitchFamily="34" charset="0"/>
                        </a:rPr>
                        <a:t>25</a:t>
                      </a:r>
                    </a:p>
                  </a:txBody>
                  <a:tcPr marL="9525" marR="9525" marT="9525" marB="0" anchor="b">
                    <a:lnL>
                      <a:noFill/>
                    </a:lnL>
                    <a:lnR>
                      <a:noFill/>
                    </a:lnR>
                    <a:lnT w="635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i="0" u="none" strike="noStrike">
                          <a:solidFill>
                            <a:srgbClr val="000000"/>
                          </a:solidFill>
                          <a:effectLst/>
                          <a:latin typeface="Aptos Narrow" panose="020B0004020202020204" pitchFamily="34" charset="0"/>
                        </a:rPr>
                        <a:t>45</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i="0" u="none" strike="noStrike" dirty="0">
                          <a:solidFill>
                            <a:srgbClr val="000000"/>
                          </a:solidFill>
                          <a:effectLst/>
                          <a:latin typeface="Aptos Narrow" panose="020B0004020202020204" pitchFamily="34" charset="0"/>
                        </a:rPr>
                        <a:t>93</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i="0" u="none" strike="noStrike">
                          <a:solidFill>
                            <a:srgbClr val="000000"/>
                          </a:solidFill>
                          <a:effectLst/>
                          <a:latin typeface="Aptos Narrow" panose="020B0004020202020204" pitchFamily="34" charset="0"/>
                        </a:rPr>
                        <a:t>18</a:t>
                      </a:r>
                    </a:p>
                  </a:txBody>
                  <a:tcPr marL="9525" marR="9525" marT="9525" marB="0" anchor="b">
                    <a:lnL>
                      <a:noFill/>
                    </a:lnL>
                    <a:lnR>
                      <a:noFill/>
                    </a:lnR>
                    <a:lnT w="635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i="0" u="none" strike="noStrike" dirty="0">
                          <a:solidFill>
                            <a:srgbClr val="000000"/>
                          </a:solidFill>
                          <a:effectLst/>
                          <a:latin typeface="Aptos Narrow" panose="020B0004020202020204" pitchFamily="34" charset="0"/>
                        </a:rPr>
                        <a:t>75</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i="0" u="none" strike="noStrike" dirty="0">
                          <a:solidFill>
                            <a:srgbClr val="000000"/>
                          </a:solidFill>
                          <a:effectLst/>
                          <a:latin typeface="Aptos Narrow" panose="020B0004020202020204" pitchFamily="34" charset="0"/>
                        </a:rPr>
                        <a:t>107</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i="0" u="none" strike="noStrike" dirty="0">
                          <a:solidFill>
                            <a:srgbClr val="000000"/>
                          </a:solidFill>
                          <a:effectLst/>
                          <a:latin typeface="Aptos Narrow" panose="020B0004020202020204" pitchFamily="34" charset="0"/>
                        </a:rPr>
                        <a:t>10</a:t>
                      </a:r>
                    </a:p>
                  </a:txBody>
                  <a:tcPr marL="9525" marR="9525" marT="9525" marB="0" anchor="b">
                    <a:lnL>
                      <a:noFill/>
                    </a:lnL>
                    <a:lnR>
                      <a:noFill/>
                    </a:lnR>
                    <a:lnT w="635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i="0" u="none" strike="noStrike" dirty="0">
                          <a:solidFill>
                            <a:srgbClr val="000000"/>
                          </a:solidFill>
                          <a:effectLst/>
                          <a:latin typeface="Aptos Narrow" panose="020B0004020202020204" pitchFamily="34" charset="0"/>
                        </a:rPr>
                        <a:t>97</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5210361"/>
                  </a:ext>
                </a:extLst>
              </a:tr>
            </a:tbl>
          </a:graphicData>
        </a:graphic>
      </p:graphicFrame>
      <p:sp>
        <p:nvSpPr>
          <p:cNvPr id="12" name="TextBox 11">
            <a:extLst>
              <a:ext uri="{FF2B5EF4-FFF2-40B4-BE49-F238E27FC236}">
                <a16:creationId xmlns:a16="http://schemas.microsoft.com/office/drawing/2014/main" id="{09085200-A4BA-4C30-DA5C-635EC6A4B3B8}"/>
              </a:ext>
            </a:extLst>
          </p:cNvPr>
          <p:cNvSpPr txBox="1"/>
          <p:nvPr/>
        </p:nvSpPr>
        <p:spPr>
          <a:xfrm>
            <a:off x="7390119" y="3276600"/>
            <a:ext cx="4420881" cy="1477328"/>
          </a:xfrm>
          <a:prstGeom prst="rect">
            <a:avLst/>
          </a:prstGeom>
          <a:noFill/>
        </p:spPr>
        <p:txBody>
          <a:bodyPr wrap="square" rtlCol="0">
            <a:spAutoFit/>
          </a:bodyPr>
          <a:lstStyle/>
          <a:p>
            <a:pPr marL="342900" indent="-342900">
              <a:buFont typeface="Arial" panose="020B0604020202020204" pitchFamily="34" charset="0"/>
              <a:buChar char="•"/>
            </a:pPr>
            <a:r>
              <a:rPr lang="en-US" sz="1800" b="0" dirty="0"/>
              <a:t>Salem Average SS Request for Priority 1 = </a:t>
            </a:r>
            <a:r>
              <a:rPr lang="en-US" sz="1800" dirty="0"/>
              <a:t>$65M</a:t>
            </a:r>
          </a:p>
          <a:p>
            <a:pPr marL="342900" indent="-342900">
              <a:buFont typeface="Arial" panose="020B0604020202020204" pitchFamily="34" charset="0"/>
              <a:buChar char="•"/>
            </a:pPr>
            <a:r>
              <a:rPr lang="en-US" sz="1800" b="0" dirty="0"/>
              <a:t>Richmond, HR, and Staunton Average SS Request for Priority 1 = </a:t>
            </a:r>
            <a:r>
              <a:rPr lang="en-US" sz="1800" dirty="0"/>
              <a:t>$25M</a:t>
            </a:r>
          </a:p>
          <a:p>
            <a:pPr marL="342900" indent="-342900">
              <a:buFont typeface="Arial" panose="020B0604020202020204" pitchFamily="34" charset="0"/>
              <a:buChar char="•"/>
            </a:pPr>
            <a:endParaRPr lang="en-US" sz="1800" dirty="0"/>
          </a:p>
        </p:txBody>
      </p:sp>
    </p:spTree>
    <p:extLst>
      <p:ext uri="{BB962C8B-B14F-4D97-AF65-F5344CB8AC3E}">
        <p14:creationId xmlns:p14="http://schemas.microsoft.com/office/powerpoint/2010/main" val="2360595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195418-562E-4A21-BCD8-18CA08871705}"/>
              </a:ext>
            </a:extLst>
          </p:cNvPr>
          <p:cNvSpPr>
            <a:spLocks noGrp="1"/>
          </p:cNvSpPr>
          <p:nvPr>
            <p:ph idx="1"/>
          </p:nvPr>
        </p:nvSpPr>
        <p:spPr/>
        <p:txBody>
          <a:bodyPr/>
          <a:lstStyle/>
          <a:p>
            <a:r>
              <a:rPr lang="en-US" sz="2400" dirty="0">
                <a:latin typeface="Aptos Display" panose="020B0004020202020204" pitchFamily="34" charset="0"/>
              </a:rPr>
              <a:t>Planning Studies to determine the Preferred Alternative </a:t>
            </a:r>
          </a:p>
          <a:p>
            <a:pPr lvl="1">
              <a:buFont typeface="Courier New" panose="02070309020205020404" pitchFamily="49" charset="0"/>
              <a:buChar char="o"/>
            </a:pPr>
            <a:r>
              <a:rPr lang="en-US" sz="2200" b="0" dirty="0">
                <a:latin typeface="Aptos Display" panose="020B0004020202020204" pitchFamily="34" charset="0"/>
              </a:rPr>
              <a:t>Incorporate </a:t>
            </a:r>
            <a:r>
              <a:rPr lang="en-US" sz="2200" b="0" dirty="0">
                <a:latin typeface="Aptos Display" panose="020B0004020202020204" pitchFamily="34" charset="0"/>
                <a:hlinkClick r:id="rId3"/>
              </a:rPr>
              <a:t>STARS</a:t>
            </a:r>
            <a:r>
              <a:rPr lang="en-US" sz="2200" b="0" dirty="0">
                <a:latin typeface="Aptos Display" panose="020B0004020202020204" pitchFamily="34" charset="0"/>
              </a:rPr>
              <a:t> and </a:t>
            </a:r>
            <a:r>
              <a:rPr lang="en-US" sz="2200" b="0" dirty="0">
                <a:latin typeface="Aptos Display" panose="020B0004020202020204" pitchFamily="34" charset="0"/>
                <a:hlinkClick r:id="rId4"/>
              </a:rPr>
              <a:t>Pipeline</a:t>
            </a:r>
            <a:r>
              <a:rPr lang="en-US" sz="2200" b="0" dirty="0">
                <a:latin typeface="Aptos Display" panose="020B0004020202020204" pitchFamily="34" charset="0"/>
              </a:rPr>
              <a:t> program methodologies</a:t>
            </a:r>
          </a:p>
          <a:p>
            <a:pPr lvl="1">
              <a:buFont typeface="Courier New" panose="02070309020205020404" pitchFamily="49" charset="0"/>
              <a:buChar char="o"/>
            </a:pPr>
            <a:r>
              <a:rPr lang="en-US" sz="2200" b="0" dirty="0">
                <a:latin typeface="Aptos Display" panose="020B0004020202020204" pitchFamily="34" charset="0"/>
                <a:cs typeface="+mn-cs"/>
              </a:rPr>
              <a:t>Several HPP Eligibility Questions, reminder 1. HPP Eligible features, outlined in Table 2.5 (page 17) of the Technical Guide, OR 2. Or the preferred alternative of an approved study defined in the same section. Note that some studies are small; there are STARS and Pipeline Studies dedicated to single intersections</a:t>
            </a:r>
          </a:p>
          <a:p>
            <a:pPr lvl="1">
              <a:buFont typeface="Courier New" panose="02070309020205020404" pitchFamily="49" charset="0"/>
              <a:buChar char="o"/>
            </a:pPr>
            <a:r>
              <a:rPr lang="en-US" sz="2000" b="0" dirty="0">
                <a:latin typeface="Aptos Display" panose="020B0004020202020204" pitchFamily="34" charset="0"/>
                <a:cs typeface="+mn-cs"/>
              </a:rPr>
              <a:t>Consider the most cost-effective solution in the preferred alternative selection</a:t>
            </a:r>
            <a:endParaRPr lang="en-US" sz="2000" dirty="0">
              <a:latin typeface="Aptos Display" panose="020B0004020202020204" pitchFamily="34" charset="0"/>
              <a:cs typeface="+mn-cs"/>
            </a:endParaRPr>
          </a:p>
          <a:p>
            <a:r>
              <a:rPr lang="en-US" sz="2400" dirty="0">
                <a:latin typeface="Aptos Display" panose="020B0004020202020204" pitchFamily="34" charset="0"/>
              </a:rPr>
              <a:t>Right-size the application scope (corridor size) to the worst performance locations</a:t>
            </a:r>
            <a:endParaRPr lang="en-US" sz="2400" dirty="0">
              <a:latin typeface="Aptos Display" panose="020B0004020202020204" pitchFamily="34" charset="0"/>
              <a:cs typeface="+mn-cs"/>
            </a:endParaRPr>
          </a:p>
          <a:p>
            <a:r>
              <a:rPr lang="en-US" sz="2400" dirty="0">
                <a:latin typeface="Aptos Display" panose="020B0004020202020204" pitchFamily="34" charset="0"/>
                <a:cs typeface="+mn-cs"/>
              </a:rPr>
              <a:t>Frequently, the solution has already been determined, and value engineering has not been considered</a:t>
            </a:r>
            <a:endParaRPr lang="en-US" sz="2400" dirty="0">
              <a:latin typeface="Aptos Display" panose="020B0004020202020204" pitchFamily="34" charset="0"/>
            </a:endParaRPr>
          </a:p>
          <a:p>
            <a:endParaRPr lang="en-US" sz="2400" dirty="0">
              <a:latin typeface="Aptos Display" panose="020B0004020202020204" pitchFamily="34" charset="0"/>
            </a:endParaRPr>
          </a:p>
          <a:p>
            <a:pPr marL="457188" lvl="1" indent="0">
              <a:buNone/>
            </a:pPr>
            <a:endParaRPr lang="en-US" sz="2000" b="0" dirty="0">
              <a:latin typeface="Aptos Display" panose="020B0004020202020204" pitchFamily="34" charset="0"/>
            </a:endParaRPr>
          </a:p>
        </p:txBody>
      </p:sp>
      <p:sp>
        <p:nvSpPr>
          <p:cNvPr id="3" name="Slide Number Placeholder 2">
            <a:extLst>
              <a:ext uri="{FF2B5EF4-FFF2-40B4-BE49-F238E27FC236}">
                <a16:creationId xmlns:a16="http://schemas.microsoft.com/office/drawing/2014/main" id="{C80A72B7-A907-634A-9C3E-14049CB2AA1F}"/>
              </a:ext>
            </a:extLst>
          </p:cNvPr>
          <p:cNvSpPr>
            <a:spLocks noGrp="1"/>
          </p:cNvSpPr>
          <p:nvPr>
            <p:ph type="sldNum" sz="quarter" idx="10"/>
          </p:nvPr>
        </p:nvSpPr>
        <p:spPr/>
        <p:txBody>
          <a:bodyPr/>
          <a:lstStyle/>
          <a:p>
            <a:fld id="{2D053006-FB26-45B1-80AA-6376C0DF0BE0}" type="slidenum">
              <a:rPr lang="en-US" smtClean="0"/>
              <a:pPr/>
              <a:t>21</a:t>
            </a:fld>
            <a:endParaRPr lang="en-US" dirty="0"/>
          </a:p>
        </p:txBody>
      </p:sp>
      <p:sp>
        <p:nvSpPr>
          <p:cNvPr id="5" name="Title 3">
            <a:extLst>
              <a:ext uri="{FF2B5EF4-FFF2-40B4-BE49-F238E27FC236}">
                <a16:creationId xmlns:a16="http://schemas.microsoft.com/office/drawing/2014/main" id="{DF8A4D47-C627-10F6-25BA-2C993F0695B3}"/>
              </a:ext>
            </a:extLst>
          </p:cNvPr>
          <p:cNvSpPr txBox="1">
            <a:spLocks/>
          </p:cNvSpPr>
          <p:nvPr/>
        </p:nvSpPr>
        <p:spPr bwMode="auto">
          <a:xfrm>
            <a:off x="406400" y="320040"/>
            <a:ext cx="1140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ea typeface="ＭＳ Ｐゴシック" pitchFamily="1" charset="-128"/>
              </a:defRPr>
            </a:lvl2pPr>
            <a:lvl3pPr algn="l" rtl="0" fontAlgn="base">
              <a:spcBef>
                <a:spcPct val="0"/>
              </a:spcBef>
              <a:spcAft>
                <a:spcPct val="0"/>
              </a:spcAft>
              <a:defRPr sz="2400" b="1">
                <a:solidFill>
                  <a:schemeClr val="tx1"/>
                </a:solidFill>
                <a:latin typeface="Arial" charset="0"/>
                <a:ea typeface="ＭＳ Ｐゴシック" pitchFamily="1" charset="-128"/>
              </a:defRPr>
            </a:lvl3pPr>
            <a:lvl4pPr algn="l" rtl="0" fontAlgn="base">
              <a:spcBef>
                <a:spcPct val="0"/>
              </a:spcBef>
              <a:spcAft>
                <a:spcPct val="0"/>
              </a:spcAft>
              <a:defRPr sz="2400" b="1">
                <a:solidFill>
                  <a:schemeClr val="tx1"/>
                </a:solidFill>
                <a:latin typeface="Arial" charset="0"/>
                <a:ea typeface="ＭＳ Ｐゴシック" pitchFamily="1" charset="-128"/>
              </a:defRPr>
            </a:lvl4pPr>
            <a:lvl5pPr algn="l" rtl="0" fontAlgn="base">
              <a:spcBef>
                <a:spcPct val="0"/>
              </a:spcBef>
              <a:spcAft>
                <a:spcPct val="0"/>
              </a:spcAft>
              <a:defRPr sz="2400" b="1">
                <a:solidFill>
                  <a:schemeClr val="tx1"/>
                </a:solidFill>
                <a:latin typeface="Arial" charset="0"/>
                <a:ea typeface="ＭＳ Ｐゴシック" pitchFamily="1" charset="-128"/>
              </a:defRPr>
            </a:lvl5pPr>
            <a:lvl6pPr marL="457189" algn="l" rtl="0" fontAlgn="base">
              <a:spcBef>
                <a:spcPct val="0"/>
              </a:spcBef>
              <a:spcAft>
                <a:spcPct val="0"/>
              </a:spcAft>
              <a:defRPr sz="2400" b="1">
                <a:solidFill>
                  <a:schemeClr val="tx1"/>
                </a:solidFill>
                <a:latin typeface="Arial" charset="0"/>
                <a:ea typeface="ＭＳ Ｐゴシック" pitchFamily="1" charset="-128"/>
              </a:defRPr>
            </a:lvl6pPr>
            <a:lvl7pPr marL="914377" algn="l" rtl="0" fontAlgn="base">
              <a:spcBef>
                <a:spcPct val="0"/>
              </a:spcBef>
              <a:spcAft>
                <a:spcPct val="0"/>
              </a:spcAft>
              <a:defRPr sz="2400" b="1">
                <a:solidFill>
                  <a:schemeClr val="tx1"/>
                </a:solidFill>
                <a:latin typeface="Arial" charset="0"/>
                <a:ea typeface="ＭＳ Ｐゴシック" pitchFamily="1" charset="-128"/>
              </a:defRPr>
            </a:lvl7pPr>
            <a:lvl8pPr marL="1371566" algn="l" rtl="0" fontAlgn="base">
              <a:spcBef>
                <a:spcPct val="0"/>
              </a:spcBef>
              <a:spcAft>
                <a:spcPct val="0"/>
              </a:spcAft>
              <a:defRPr sz="2400" b="1">
                <a:solidFill>
                  <a:schemeClr val="tx1"/>
                </a:solidFill>
                <a:latin typeface="Arial" charset="0"/>
                <a:ea typeface="ＭＳ Ｐゴシック" pitchFamily="1" charset="-128"/>
              </a:defRPr>
            </a:lvl8pPr>
            <a:lvl9pPr marL="1828754" algn="l" rtl="0" fontAlgn="base">
              <a:spcBef>
                <a:spcPct val="0"/>
              </a:spcBef>
              <a:spcAft>
                <a:spcPct val="0"/>
              </a:spcAft>
              <a:defRPr sz="2400" b="1">
                <a:solidFill>
                  <a:schemeClr val="tx1"/>
                </a:solidFill>
                <a:latin typeface="Arial" charset="0"/>
                <a:ea typeface="ＭＳ Ｐゴシック" pitchFamily="1" charset="-128"/>
              </a:defRPr>
            </a:lvl9pPr>
          </a:lstStyle>
          <a:p>
            <a:pPr marL="0" lvl="1"/>
            <a:r>
              <a:rPr lang="en-US" sz="3200" dirty="0">
                <a:latin typeface="Aptos Display" panose="020B0004020202020204" pitchFamily="34" charset="0"/>
                <a:ea typeface="+mj-ea"/>
                <a:cs typeface="+mj-cs"/>
              </a:rPr>
              <a:t>Identify the Right Solutions to Needs – Value Engineering</a:t>
            </a:r>
          </a:p>
        </p:txBody>
      </p:sp>
      <p:sp>
        <p:nvSpPr>
          <p:cNvPr id="4" name="Rectangle 3">
            <a:extLst>
              <a:ext uri="{FF2B5EF4-FFF2-40B4-BE49-F238E27FC236}">
                <a16:creationId xmlns:a16="http://schemas.microsoft.com/office/drawing/2014/main" id="{F43108DF-249C-2AD1-E8B0-92FDDD783330}"/>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3"/>
            </a:pPr>
            <a:r>
              <a:rPr lang="en-US" sz="1400" dirty="0"/>
              <a:t>Performance-Based Planning</a:t>
            </a:r>
          </a:p>
        </p:txBody>
      </p:sp>
    </p:spTree>
    <p:extLst>
      <p:ext uri="{BB962C8B-B14F-4D97-AF65-F5344CB8AC3E}">
        <p14:creationId xmlns:p14="http://schemas.microsoft.com/office/powerpoint/2010/main" val="3315927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8730FCE1-C330-B86A-8BBA-0896C903C36C}"/>
              </a:ext>
            </a:extLst>
          </p:cNvPr>
          <p:cNvSpPr txBox="1">
            <a:spLocks/>
          </p:cNvSpPr>
          <p:nvPr/>
        </p:nvSpPr>
        <p:spPr bwMode="auto">
          <a:xfrm>
            <a:off x="406400" y="320040"/>
            <a:ext cx="1140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ea typeface="ＭＳ Ｐゴシック" pitchFamily="1" charset="-128"/>
              </a:defRPr>
            </a:lvl2pPr>
            <a:lvl3pPr algn="l" rtl="0" fontAlgn="base">
              <a:spcBef>
                <a:spcPct val="0"/>
              </a:spcBef>
              <a:spcAft>
                <a:spcPct val="0"/>
              </a:spcAft>
              <a:defRPr sz="2400" b="1">
                <a:solidFill>
                  <a:schemeClr val="tx1"/>
                </a:solidFill>
                <a:latin typeface="Arial" charset="0"/>
                <a:ea typeface="ＭＳ Ｐゴシック" pitchFamily="1" charset="-128"/>
              </a:defRPr>
            </a:lvl3pPr>
            <a:lvl4pPr algn="l" rtl="0" fontAlgn="base">
              <a:spcBef>
                <a:spcPct val="0"/>
              </a:spcBef>
              <a:spcAft>
                <a:spcPct val="0"/>
              </a:spcAft>
              <a:defRPr sz="2400" b="1">
                <a:solidFill>
                  <a:schemeClr val="tx1"/>
                </a:solidFill>
                <a:latin typeface="Arial" charset="0"/>
                <a:ea typeface="ＭＳ Ｐゴシック" pitchFamily="1" charset="-128"/>
              </a:defRPr>
            </a:lvl4pPr>
            <a:lvl5pPr algn="l" rtl="0" fontAlgn="base">
              <a:spcBef>
                <a:spcPct val="0"/>
              </a:spcBef>
              <a:spcAft>
                <a:spcPct val="0"/>
              </a:spcAft>
              <a:defRPr sz="2400" b="1">
                <a:solidFill>
                  <a:schemeClr val="tx1"/>
                </a:solidFill>
                <a:latin typeface="Arial" charset="0"/>
                <a:ea typeface="ＭＳ Ｐゴシック" pitchFamily="1" charset="-128"/>
              </a:defRPr>
            </a:lvl5pPr>
            <a:lvl6pPr marL="457189" algn="l" rtl="0" fontAlgn="base">
              <a:spcBef>
                <a:spcPct val="0"/>
              </a:spcBef>
              <a:spcAft>
                <a:spcPct val="0"/>
              </a:spcAft>
              <a:defRPr sz="2400" b="1">
                <a:solidFill>
                  <a:schemeClr val="tx1"/>
                </a:solidFill>
                <a:latin typeface="Arial" charset="0"/>
                <a:ea typeface="ＭＳ Ｐゴシック" pitchFamily="1" charset="-128"/>
              </a:defRPr>
            </a:lvl6pPr>
            <a:lvl7pPr marL="914377" algn="l" rtl="0" fontAlgn="base">
              <a:spcBef>
                <a:spcPct val="0"/>
              </a:spcBef>
              <a:spcAft>
                <a:spcPct val="0"/>
              </a:spcAft>
              <a:defRPr sz="2400" b="1">
                <a:solidFill>
                  <a:schemeClr val="tx1"/>
                </a:solidFill>
                <a:latin typeface="Arial" charset="0"/>
                <a:ea typeface="ＭＳ Ｐゴシック" pitchFamily="1" charset="-128"/>
              </a:defRPr>
            </a:lvl7pPr>
            <a:lvl8pPr marL="1371566" algn="l" rtl="0" fontAlgn="base">
              <a:spcBef>
                <a:spcPct val="0"/>
              </a:spcBef>
              <a:spcAft>
                <a:spcPct val="0"/>
              </a:spcAft>
              <a:defRPr sz="2400" b="1">
                <a:solidFill>
                  <a:schemeClr val="tx1"/>
                </a:solidFill>
                <a:latin typeface="Arial" charset="0"/>
                <a:ea typeface="ＭＳ Ｐゴシック" pitchFamily="1" charset="-128"/>
              </a:defRPr>
            </a:lvl8pPr>
            <a:lvl9pPr marL="1828754" algn="l" rtl="0" fontAlgn="base">
              <a:spcBef>
                <a:spcPct val="0"/>
              </a:spcBef>
              <a:spcAft>
                <a:spcPct val="0"/>
              </a:spcAft>
              <a:defRPr sz="2400" b="1">
                <a:solidFill>
                  <a:schemeClr val="tx1"/>
                </a:solidFill>
                <a:latin typeface="Arial" charset="0"/>
                <a:ea typeface="ＭＳ Ｐゴシック" pitchFamily="1" charset="-128"/>
              </a:defRPr>
            </a:lvl9pPr>
          </a:lstStyle>
          <a:p>
            <a:pPr eaLnBrk="1" hangingPunct="1"/>
            <a:r>
              <a:rPr lang="en-US" sz="3200" dirty="0">
                <a:latin typeface="Aptos Display" panose="020B0004020202020204" pitchFamily="34" charset="0"/>
              </a:rPr>
              <a:t>Cost Effectiveness</a:t>
            </a:r>
            <a:endParaRPr lang="en-US" sz="3200" kern="0" dirty="0">
              <a:latin typeface="Aptos Display" panose="020B0004020202020204" pitchFamily="34" charset="0"/>
            </a:endParaRPr>
          </a:p>
        </p:txBody>
      </p:sp>
      <p:sp>
        <p:nvSpPr>
          <p:cNvPr id="2" name="Content Placeholder 1">
            <a:extLst>
              <a:ext uri="{FF2B5EF4-FFF2-40B4-BE49-F238E27FC236}">
                <a16:creationId xmlns:a16="http://schemas.microsoft.com/office/drawing/2014/main" id="{89AD3EC3-7D4E-0CB5-2F07-D3714A14E627}"/>
              </a:ext>
            </a:extLst>
          </p:cNvPr>
          <p:cNvSpPr>
            <a:spLocks noGrp="1"/>
          </p:cNvSpPr>
          <p:nvPr>
            <p:ph idx="1"/>
          </p:nvPr>
        </p:nvSpPr>
        <p:spPr>
          <a:xfrm>
            <a:off x="406400" y="1905000"/>
            <a:ext cx="5537200" cy="4038600"/>
          </a:xfrm>
        </p:spPr>
        <p:txBody>
          <a:bodyPr/>
          <a:lstStyle/>
          <a:p>
            <a:r>
              <a:rPr lang="en-US" sz="2400" dirty="0"/>
              <a:t>Cost Estimates</a:t>
            </a:r>
          </a:p>
          <a:p>
            <a:pPr lvl="1">
              <a:buFont typeface="Courier New" panose="02070309020205020404" pitchFamily="49" charset="0"/>
              <a:buChar char="o"/>
            </a:pPr>
            <a:r>
              <a:rPr lang="en-US" sz="2200" b="0" dirty="0"/>
              <a:t>Work with VDOT District early and often</a:t>
            </a:r>
          </a:p>
          <a:p>
            <a:pPr lvl="1">
              <a:buFont typeface="Courier New" panose="02070309020205020404" pitchFamily="49" charset="0"/>
              <a:buChar char="o"/>
            </a:pPr>
            <a:r>
              <a:rPr lang="en-US" sz="2200" b="0" dirty="0"/>
              <a:t>Reduce risk and contingency</a:t>
            </a:r>
          </a:p>
          <a:p>
            <a:r>
              <a:rPr lang="en-US" sz="2400" dirty="0"/>
              <a:t>If possible, apply when ready for the last dollars</a:t>
            </a:r>
          </a:p>
          <a:p>
            <a:endParaRPr lang="en-US" sz="2400" dirty="0"/>
          </a:p>
          <a:p>
            <a:endParaRPr lang="en-US" sz="2400" dirty="0"/>
          </a:p>
        </p:txBody>
      </p:sp>
      <p:sp>
        <p:nvSpPr>
          <p:cNvPr id="3" name="Slide Number Placeholder 2">
            <a:extLst>
              <a:ext uri="{FF2B5EF4-FFF2-40B4-BE49-F238E27FC236}">
                <a16:creationId xmlns:a16="http://schemas.microsoft.com/office/drawing/2014/main" id="{E7464CB2-BD90-E9D6-8B9F-EE362976B5FE}"/>
              </a:ext>
            </a:extLst>
          </p:cNvPr>
          <p:cNvSpPr>
            <a:spLocks noGrp="1"/>
          </p:cNvSpPr>
          <p:nvPr>
            <p:ph type="sldNum" sz="quarter" idx="10"/>
          </p:nvPr>
        </p:nvSpPr>
        <p:spPr/>
        <p:txBody>
          <a:bodyPr/>
          <a:lstStyle/>
          <a:p>
            <a:fld id="{2D053006-FB26-45B1-80AA-6376C0DF0BE0}" type="slidenum">
              <a:rPr lang="en-US" smtClean="0"/>
              <a:pPr/>
              <a:t>22</a:t>
            </a:fld>
            <a:endParaRPr lang="en-US" dirty="0"/>
          </a:p>
        </p:txBody>
      </p:sp>
      <p:pic>
        <p:nvPicPr>
          <p:cNvPr id="6" name="Picture 5">
            <a:extLst>
              <a:ext uri="{FF2B5EF4-FFF2-40B4-BE49-F238E27FC236}">
                <a16:creationId xmlns:a16="http://schemas.microsoft.com/office/drawing/2014/main" id="{133DFEBB-E507-1171-FA30-6876A7508E98}"/>
              </a:ext>
            </a:extLst>
          </p:cNvPr>
          <p:cNvPicPr>
            <a:picLocks noChangeAspect="1"/>
          </p:cNvPicPr>
          <p:nvPr/>
        </p:nvPicPr>
        <p:blipFill>
          <a:blip r:embed="rId3"/>
          <a:stretch>
            <a:fillRect/>
          </a:stretch>
        </p:blipFill>
        <p:spPr>
          <a:xfrm>
            <a:off x="5943600" y="2019300"/>
            <a:ext cx="6073234" cy="3810000"/>
          </a:xfrm>
          <a:prstGeom prst="rect">
            <a:avLst/>
          </a:prstGeom>
        </p:spPr>
      </p:pic>
      <p:sp>
        <p:nvSpPr>
          <p:cNvPr id="7" name="Rectangle 6">
            <a:extLst>
              <a:ext uri="{FF2B5EF4-FFF2-40B4-BE49-F238E27FC236}">
                <a16:creationId xmlns:a16="http://schemas.microsoft.com/office/drawing/2014/main" id="{F36A9256-6771-37C7-3770-382B9205E8D4}"/>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3"/>
            </a:pPr>
            <a:r>
              <a:rPr lang="en-US" sz="1400" dirty="0"/>
              <a:t>Performance-Based Planning</a:t>
            </a:r>
          </a:p>
        </p:txBody>
      </p:sp>
    </p:spTree>
    <p:extLst>
      <p:ext uri="{BB962C8B-B14F-4D97-AF65-F5344CB8AC3E}">
        <p14:creationId xmlns:p14="http://schemas.microsoft.com/office/powerpoint/2010/main" val="1005371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8795FD-A3A8-D877-0670-2D6881D615B0}"/>
              </a:ext>
            </a:extLst>
          </p:cNvPr>
          <p:cNvSpPr>
            <a:spLocks noGrp="1"/>
          </p:cNvSpPr>
          <p:nvPr>
            <p:ph type="sldNum" sz="quarter" idx="10"/>
          </p:nvPr>
        </p:nvSpPr>
        <p:spPr/>
        <p:txBody>
          <a:bodyPr/>
          <a:lstStyle/>
          <a:p>
            <a:fld id="{2D053006-FB26-45B1-80AA-6376C0DF0BE0}" type="slidenum">
              <a:rPr lang="en-US" smtClean="0"/>
              <a:pPr/>
              <a:t>23</a:t>
            </a:fld>
            <a:endParaRPr lang="en-US" dirty="0"/>
          </a:p>
        </p:txBody>
      </p:sp>
      <p:sp>
        <p:nvSpPr>
          <p:cNvPr id="7" name="Title 3">
            <a:extLst>
              <a:ext uri="{FF2B5EF4-FFF2-40B4-BE49-F238E27FC236}">
                <a16:creationId xmlns:a16="http://schemas.microsoft.com/office/drawing/2014/main" id="{F49127C9-0313-C8F1-33CF-E7C8A96AB688}"/>
              </a:ext>
            </a:extLst>
          </p:cNvPr>
          <p:cNvSpPr txBox="1">
            <a:spLocks/>
          </p:cNvSpPr>
          <p:nvPr/>
        </p:nvSpPr>
        <p:spPr bwMode="auto">
          <a:xfrm>
            <a:off x="406400" y="320040"/>
            <a:ext cx="1140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ea typeface="ＭＳ Ｐゴシック" pitchFamily="1" charset="-128"/>
              </a:defRPr>
            </a:lvl2pPr>
            <a:lvl3pPr algn="l" rtl="0" fontAlgn="base">
              <a:spcBef>
                <a:spcPct val="0"/>
              </a:spcBef>
              <a:spcAft>
                <a:spcPct val="0"/>
              </a:spcAft>
              <a:defRPr sz="2400" b="1">
                <a:solidFill>
                  <a:schemeClr val="tx1"/>
                </a:solidFill>
                <a:latin typeface="Arial" charset="0"/>
                <a:ea typeface="ＭＳ Ｐゴシック" pitchFamily="1" charset="-128"/>
              </a:defRPr>
            </a:lvl3pPr>
            <a:lvl4pPr algn="l" rtl="0" fontAlgn="base">
              <a:spcBef>
                <a:spcPct val="0"/>
              </a:spcBef>
              <a:spcAft>
                <a:spcPct val="0"/>
              </a:spcAft>
              <a:defRPr sz="2400" b="1">
                <a:solidFill>
                  <a:schemeClr val="tx1"/>
                </a:solidFill>
                <a:latin typeface="Arial" charset="0"/>
                <a:ea typeface="ＭＳ Ｐゴシック" pitchFamily="1" charset="-128"/>
              </a:defRPr>
            </a:lvl4pPr>
            <a:lvl5pPr algn="l" rtl="0" fontAlgn="base">
              <a:spcBef>
                <a:spcPct val="0"/>
              </a:spcBef>
              <a:spcAft>
                <a:spcPct val="0"/>
              </a:spcAft>
              <a:defRPr sz="2400" b="1">
                <a:solidFill>
                  <a:schemeClr val="tx1"/>
                </a:solidFill>
                <a:latin typeface="Arial" charset="0"/>
                <a:ea typeface="ＭＳ Ｐゴシック" pitchFamily="1" charset="-128"/>
              </a:defRPr>
            </a:lvl5pPr>
            <a:lvl6pPr marL="457189" algn="l" rtl="0" fontAlgn="base">
              <a:spcBef>
                <a:spcPct val="0"/>
              </a:spcBef>
              <a:spcAft>
                <a:spcPct val="0"/>
              </a:spcAft>
              <a:defRPr sz="2400" b="1">
                <a:solidFill>
                  <a:schemeClr val="tx1"/>
                </a:solidFill>
                <a:latin typeface="Arial" charset="0"/>
                <a:ea typeface="ＭＳ Ｐゴシック" pitchFamily="1" charset="-128"/>
              </a:defRPr>
            </a:lvl6pPr>
            <a:lvl7pPr marL="914377" algn="l" rtl="0" fontAlgn="base">
              <a:spcBef>
                <a:spcPct val="0"/>
              </a:spcBef>
              <a:spcAft>
                <a:spcPct val="0"/>
              </a:spcAft>
              <a:defRPr sz="2400" b="1">
                <a:solidFill>
                  <a:schemeClr val="tx1"/>
                </a:solidFill>
                <a:latin typeface="Arial" charset="0"/>
                <a:ea typeface="ＭＳ Ｐゴシック" pitchFamily="1" charset="-128"/>
              </a:defRPr>
            </a:lvl7pPr>
            <a:lvl8pPr marL="1371566" algn="l" rtl="0" fontAlgn="base">
              <a:spcBef>
                <a:spcPct val="0"/>
              </a:spcBef>
              <a:spcAft>
                <a:spcPct val="0"/>
              </a:spcAft>
              <a:defRPr sz="2400" b="1">
                <a:solidFill>
                  <a:schemeClr val="tx1"/>
                </a:solidFill>
                <a:latin typeface="Arial" charset="0"/>
                <a:ea typeface="ＭＳ Ｐゴシック" pitchFamily="1" charset="-128"/>
              </a:defRPr>
            </a:lvl8pPr>
            <a:lvl9pPr marL="1828754" algn="l" rtl="0" fontAlgn="base">
              <a:spcBef>
                <a:spcPct val="0"/>
              </a:spcBef>
              <a:spcAft>
                <a:spcPct val="0"/>
              </a:spcAft>
              <a:defRPr sz="2400" b="1">
                <a:solidFill>
                  <a:schemeClr val="tx1"/>
                </a:solidFill>
                <a:latin typeface="Arial" charset="0"/>
                <a:ea typeface="ＭＳ Ｐゴシック" pitchFamily="1" charset="-128"/>
              </a:defRPr>
            </a:lvl9pPr>
          </a:lstStyle>
          <a:p>
            <a:pPr eaLnBrk="1" hangingPunct="1"/>
            <a:r>
              <a:rPr lang="en-US" sz="3200" dirty="0">
                <a:latin typeface="Aptos Display" panose="020B0004020202020204" pitchFamily="34" charset="0"/>
              </a:rPr>
              <a:t>Cost Effectiveness</a:t>
            </a:r>
            <a:endParaRPr lang="en-US" sz="3200" kern="0" dirty="0">
              <a:latin typeface="Aptos Display" panose="020B0004020202020204" pitchFamily="34" charset="0"/>
            </a:endParaRPr>
          </a:p>
        </p:txBody>
      </p:sp>
      <p:graphicFrame>
        <p:nvGraphicFramePr>
          <p:cNvPr id="8" name="Content Placeholder 7">
            <a:extLst>
              <a:ext uri="{FF2B5EF4-FFF2-40B4-BE49-F238E27FC236}">
                <a16:creationId xmlns:a16="http://schemas.microsoft.com/office/drawing/2014/main" id="{9DB154C3-AB01-0BD1-9505-CC6F75D5DE3D}"/>
              </a:ext>
            </a:extLst>
          </p:cNvPr>
          <p:cNvGraphicFramePr>
            <a:graphicFrameLocks noGrp="1"/>
          </p:cNvGraphicFramePr>
          <p:nvPr>
            <p:ph idx="1"/>
            <p:extLst>
              <p:ext uri="{D42A27DB-BD31-4B8C-83A1-F6EECF244321}">
                <p14:modId xmlns:p14="http://schemas.microsoft.com/office/powerpoint/2010/main" val="253703340"/>
              </p:ext>
            </p:extLst>
          </p:nvPr>
        </p:nvGraphicFramePr>
        <p:xfrm>
          <a:off x="406400" y="1905000"/>
          <a:ext cx="114046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1">
            <a:extLst>
              <a:ext uri="{FF2B5EF4-FFF2-40B4-BE49-F238E27FC236}">
                <a16:creationId xmlns:a16="http://schemas.microsoft.com/office/drawing/2014/main" id="{41F300D8-F031-0024-6E79-976DFFA68C09}"/>
              </a:ext>
            </a:extLst>
          </p:cNvPr>
          <p:cNvSpPr txBox="1">
            <a:spLocks/>
          </p:cNvSpPr>
          <p:nvPr/>
        </p:nvSpPr>
        <p:spPr bwMode="auto">
          <a:xfrm>
            <a:off x="1524000" y="1713878"/>
            <a:ext cx="4953000" cy="876922"/>
          </a:xfrm>
          <a:prstGeom prst="rect">
            <a:avLst/>
          </a:prstGeom>
          <a:solidFill>
            <a:schemeClr val="bg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231769" indent="-231769" algn="l" rtl="0" fontAlgn="base">
              <a:spcBef>
                <a:spcPct val="20000"/>
              </a:spcBef>
              <a:spcAft>
                <a:spcPct val="0"/>
              </a:spcAft>
              <a:buChar char="•"/>
              <a:defRPr b="1">
                <a:solidFill>
                  <a:schemeClr val="tx1"/>
                </a:solidFill>
                <a:latin typeface="+mn-lt"/>
                <a:ea typeface="+mn-ea"/>
                <a:cs typeface="+mn-cs"/>
              </a:defRPr>
            </a:lvl1pPr>
            <a:lvl2pPr marL="688957" indent="-231769" algn="l" rtl="0" fontAlgn="base">
              <a:spcBef>
                <a:spcPct val="20000"/>
              </a:spcBef>
              <a:spcAft>
                <a:spcPct val="0"/>
              </a:spcAft>
              <a:buChar char="–"/>
              <a:defRPr sz="1600" b="1">
                <a:solidFill>
                  <a:schemeClr val="tx1"/>
                </a:solidFill>
                <a:latin typeface="+mn-lt"/>
                <a:ea typeface="+mn-ea"/>
              </a:defRPr>
            </a:lvl2pPr>
            <a:lvl3pPr marL="1142971" indent="-228594" algn="l" rtl="0" fontAlgn="base">
              <a:spcBef>
                <a:spcPct val="20000"/>
              </a:spcBef>
              <a:spcAft>
                <a:spcPct val="0"/>
              </a:spcAft>
              <a:buFont typeface="Arial" charset="0"/>
              <a:buChar char="–"/>
              <a:defRPr sz="1400">
                <a:solidFill>
                  <a:schemeClr val="tx1"/>
                </a:solidFill>
                <a:latin typeface="+mn-lt"/>
                <a:ea typeface="+mn-ea"/>
              </a:defRPr>
            </a:lvl3pPr>
            <a:lvl4pPr marL="1600160" indent="-228594" algn="l" rtl="0" fontAlgn="base">
              <a:spcBef>
                <a:spcPct val="20000"/>
              </a:spcBef>
              <a:spcAft>
                <a:spcPct val="0"/>
              </a:spcAft>
              <a:buChar char="–"/>
              <a:defRPr sz="1400">
                <a:solidFill>
                  <a:schemeClr val="tx1"/>
                </a:solidFill>
                <a:latin typeface="+mn-lt"/>
                <a:ea typeface="+mn-ea"/>
              </a:defRPr>
            </a:lvl4pPr>
            <a:lvl5pPr marL="2057349" indent="-228594" algn="l" rtl="0" fontAlgn="base">
              <a:spcBef>
                <a:spcPct val="20000"/>
              </a:spcBef>
              <a:spcAft>
                <a:spcPct val="0"/>
              </a:spcAft>
              <a:buChar char="»"/>
              <a:defRPr sz="1400">
                <a:solidFill>
                  <a:schemeClr val="tx1"/>
                </a:solidFill>
                <a:latin typeface="+mn-lt"/>
                <a:ea typeface="+mn-ea"/>
              </a:defRPr>
            </a:lvl5pPr>
            <a:lvl6pPr marL="2514537" indent="-228594" algn="l" rtl="0" fontAlgn="base">
              <a:spcBef>
                <a:spcPct val="20000"/>
              </a:spcBef>
              <a:spcAft>
                <a:spcPct val="0"/>
              </a:spcAft>
              <a:buChar char="»"/>
              <a:defRPr sz="1400">
                <a:solidFill>
                  <a:schemeClr val="tx1"/>
                </a:solidFill>
                <a:latin typeface="+mn-lt"/>
                <a:ea typeface="+mn-ea"/>
              </a:defRPr>
            </a:lvl6pPr>
            <a:lvl7pPr marL="2971726" indent="-228594" algn="l" rtl="0" fontAlgn="base">
              <a:spcBef>
                <a:spcPct val="20000"/>
              </a:spcBef>
              <a:spcAft>
                <a:spcPct val="0"/>
              </a:spcAft>
              <a:buChar char="»"/>
              <a:defRPr sz="1400">
                <a:solidFill>
                  <a:schemeClr val="tx1"/>
                </a:solidFill>
                <a:latin typeface="+mn-lt"/>
                <a:ea typeface="+mn-ea"/>
              </a:defRPr>
            </a:lvl7pPr>
            <a:lvl8pPr marL="3428914" indent="-228594" algn="l" rtl="0" fontAlgn="base">
              <a:spcBef>
                <a:spcPct val="20000"/>
              </a:spcBef>
              <a:spcAft>
                <a:spcPct val="0"/>
              </a:spcAft>
              <a:buChar char="»"/>
              <a:defRPr sz="1400">
                <a:solidFill>
                  <a:schemeClr val="tx1"/>
                </a:solidFill>
                <a:latin typeface="+mn-lt"/>
                <a:ea typeface="+mn-ea"/>
              </a:defRPr>
            </a:lvl8pPr>
            <a:lvl9pPr marL="3886103" indent="-228594" algn="l" rtl="0" fontAlgn="base">
              <a:spcBef>
                <a:spcPct val="20000"/>
              </a:spcBef>
              <a:spcAft>
                <a:spcPct val="0"/>
              </a:spcAft>
              <a:buChar char="»"/>
              <a:defRPr sz="1400">
                <a:solidFill>
                  <a:schemeClr val="tx1"/>
                </a:solidFill>
                <a:latin typeface="+mn-lt"/>
                <a:ea typeface="+mn-ea"/>
              </a:defRPr>
            </a:lvl9pPr>
          </a:lstStyle>
          <a:p>
            <a:pPr marL="0" indent="0" eaLnBrk="1" hangingPunct="1">
              <a:spcBef>
                <a:spcPts val="500"/>
              </a:spcBef>
              <a:spcAft>
                <a:spcPts val="300"/>
              </a:spcAft>
              <a:buNone/>
            </a:pPr>
            <a:r>
              <a:rPr lang="en-US" dirty="0">
                <a:latin typeface="Aptos Display" panose="020B0004020202020204" pitchFamily="34" charset="0"/>
              </a:rPr>
              <a:t>Applicants are not “buying down” the requested amount with leverage</a:t>
            </a:r>
            <a:endParaRPr lang="en-US" b="0" kern="0" dirty="0">
              <a:latin typeface="Aptos Display" panose="020B0004020202020204" pitchFamily="34" charset="0"/>
            </a:endParaRPr>
          </a:p>
        </p:txBody>
      </p:sp>
      <p:sp>
        <p:nvSpPr>
          <p:cNvPr id="2" name="Rectangle 1">
            <a:extLst>
              <a:ext uri="{FF2B5EF4-FFF2-40B4-BE49-F238E27FC236}">
                <a16:creationId xmlns:a16="http://schemas.microsoft.com/office/drawing/2014/main" id="{DD3A25A5-6C3D-A5BF-4DE9-1A621605850E}"/>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3"/>
            </a:pPr>
            <a:r>
              <a:rPr lang="en-US" sz="1400" dirty="0"/>
              <a:t>Performance-Based Planning</a:t>
            </a:r>
          </a:p>
        </p:txBody>
      </p:sp>
      <p:sp>
        <p:nvSpPr>
          <p:cNvPr id="5" name="TextBox 4">
            <a:extLst>
              <a:ext uri="{FF2B5EF4-FFF2-40B4-BE49-F238E27FC236}">
                <a16:creationId xmlns:a16="http://schemas.microsoft.com/office/drawing/2014/main" id="{4C9D0C0E-E9F3-8564-A6DA-92F6B7BA282F}"/>
              </a:ext>
            </a:extLst>
          </p:cNvPr>
          <p:cNvSpPr txBox="1"/>
          <p:nvPr/>
        </p:nvSpPr>
        <p:spPr>
          <a:xfrm>
            <a:off x="1446179" y="5786735"/>
            <a:ext cx="10744200" cy="461665"/>
          </a:xfrm>
          <a:prstGeom prst="rect">
            <a:avLst/>
          </a:prstGeom>
          <a:noFill/>
        </p:spPr>
        <p:txBody>
          <a:bodyPr wrap="square">
            <a:spAutoFit/>
          </a:bodyPr>
          <a:lstStyle/>
          <a:p>
            <a:pPr marL="0" marR="0" lvl="1" algn="l" defTabSz="914400" rtl="0" eaLnBrk="1" fontAlgn="base" latinLnBrk="0" hangingPunct="1">
              <a:lnSpc>
                <a:spcPct val="100000"/>
              </a:lnSpc>
              <a:spcBef>
                <a:spcPts val="500"/>
              </a:spcBef>
              <a:spcAft>
                <a:spcPts val="300"/>
              </a:spcAft>
              <a:buClrTx/>
              <a:buSzTx/>
              <a:tabLst/>
              <a:defRPr/>
            </a:pPr>
            <a:r>
              <a:rPr kumimoji="0" lang="en-US" sz="2400" b="1" i="0" u="none" strike="noStrike" kern="0" cap="none" spc="0" normalizeH="0" baseline="0" noProof="0" dirty="0">
                <a:ln>
                  <a:noFill/>
                </a:ln>
                <a:solidFill>
                  <a:srgbClr val="0060AA"/>
                </a:solidFill>
                <a:effectLst/>
                <a:uLnTx/>
                <a:uFillTx/>
                <a:latin typeface="Aptos Display" panose="020B0004020202020204" pitchFamily="34" charset="0"/>
                <a:ea typeface="ＭＳ Ｐゴシック"/>
                <a:cs typeface="+mn-cs"/>
              </a:rPr>
              <a:t>Average Funded Project Request Round 6 – $18.6M (all) and $27.2M HPP</a:t>
            </a:r>
          </a:p>
        </p:txBody>
      </p:sp>
    </p:spTree>
    <p:extLst>
      <p:ext uri="{BB962C8B-B14F-4D97-AF65-F5344CB8AC3E}">
        <p14:creationId xmlns:p14="http://schemas.microsoft.com/office/powerpoint/2010/main" val="2342640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400" y="320040"/>
            <a:ext cx="11404600" cy="1143000"/>
          </a:xfrm>
        </p:spPr>
        <p:txBody>
          <a:bodyPr/>
          <a:lstStyle/>
          <a:p>
            <a:r>
              <a:rPr lang="en-US" sz="3200" dirty="0">
                <a:latin typeface="Aptos Display" panose="020B0004020202020204" pitchFamily="34" charset="0"/>
              </a:rPr>
              <a:t>Key Takeaways </a:t>
            </a:r>
          </a:p>
        </p:txBody>
      </p:sp>
      <p:sp>
        <p:nvSpPr>
          <p:cNvPr id="3" name="Slide Number Placeholder 2"/>
          <p:cNvSpPr>
            <a:spLocks noGrp="1"/>
          </p:cNvSpPr>
          <p:nvPr>
            <p:ph type="sldNum" sz="quarter" idx="10"/>
          </p:nvPr>
        </p:nvSpPr>
        <p:spPr/>
        <p:txBody>
          <a:bodyPr/>
          <a:lstStyle/>
          <a:p>
            <a:fld id="{2D053006-FB26-45B1-80AA-6376C0DF0BE0}" type="slidenum">
              <a:rPr lang="en-US" smtClean="0"/>
              <a:pPr/>
              <a:t>24</a:t>
            </a:fld>
            <a:endParaRPr lang="en-US" dirty="0"/>
          </a:p>
        </p:txBody>
      </p:sp>
      <p:sp>
        <p:nvSpPr>
          <p:cNvPr id="2" name="Content Placeholder 1">
            <a:extLst>
              <a:ext uri="{FF2B5EF4-FFF2-40B4-BE49-F238E27FC236}">
                <a16:creationId xmlns:a16="http://schemas.microsoft.com/office/drawing/2014/main" id="{DA9F5400-937F-37F6-FC5C-79402B2698E5}"/>
              </a:ext>
            </a:extLst>
          </p:cNvPr>
          <p:cNvSpPr>
            <a:spLocks noGrp="1"/>
          </p:cNvSpPr>
          <p:nvPr>
            <p:ph idx="1"/>
          </p:nvPr>
        </p:nvSpPr>
        <p:spPr>
          <a:xfrm>
            <a:off x="76200" y="1676400"/>
            <a:ext cx="11963400" cy="4038600"/>
          </a:xfrm>
        </p:spPr>
        <p:txBody>
          <a:bodyPr/>
          <a:lstStyle/>
          <a:p>
            <a:pPr marL="457200" lvl="1" indent="-457200">
              <a:spcBef>
                <a:spcPts val="300"/>
              </a:spcBef>
              <a:spcAft>
                <a:spcPts val="300"/>
              </a:spcAft>
              <a:buFont typeface="+mj-lt"/>
              <a:buAutoNum type="arabicPeriod"/>
            </a:pPr>
            <a:r>
              <a:rPr lang="en-US" sz="2400" dirty="0">
                <a:latin typeface="Aptos Display" panose="020B0004020202020204" pitchFamily="34" charset="0"/>
                <a:cs typeface="+mn-cs"/>
              </a:rPr>
              <a:t>Focus on Priority 1 &amp; 2 locations</a:t>
            </a:r>
          </a:p>
          <a:p>
            <a:pPr marL="457200" lvl="1" indent="-457200">
              <a:spcBef>
                <a:spcPts val="300"/>
              </a:spcBef>
              <a:spcAft>
                <a:spcPts val="300"/>
              </a:spcAft>
              <a:buFont typeface="+mj-lt"/>
              <a:buAutoNum type="arabicPeriod"/>
            </a:pPr>
            <a:r>
              <a:rPr lang="en-US" sz="2400" dirty="0">
                <a:latin typeface="Aptos Display" panose="020B0004020202020204" pitchFamily="34" charset="0"/>
                <a:cs typeface="+mn-cs"/>
              </a:rPr>
              <a:t>Value Engineer Solutions</a:t>
            </a:r>
          </a:p>
          <a:p>
            <a:pPr marL="457200" lvl="1" indent="-457200">
              <a:spcBef>
                <a:spcPts val="300"/>
              </a:spcBef>
              <a:spcAft>
                <a:spcPts val="300"/>
              </a:spcAft>
              <a:buFont typeface="+mj-lt"/>
              <a:buAutoNum type="arabicPeriod"/>
            </a:pPr>
            <a:r>
              <a:rPr lang="en-US" sz="2400" dirty="0">
                <a:latin typeface="Aptos Display" panose="020B0004020202020204" pitchFamily="34" charset="0"/>
                <a:cs typeface="+mn-cs"/>
              </a:rPr>
              <a:t>Partnership in cost estimate preparation</a:t>
            </a:r>
          </a:p>
          <a:p>
            <a:pPr marL="457200" lvl="1" indent="-457200">
              <a:spcBef>
                <a:spcPts val="300"/>
              </a:spcBef>
              <a:spcAft>
                <a:spcPts val="300"/>
              </a:spcAft>
              <a:buFont typeface="+mj-lt"/>
              <a:buAutoNum type="arabicPeriod"/>
            </a:pPr>
            <a:r>
              <a:rPr lang="en-US" sz="2400" dirty="0">
                <a:latin typeface="Aptos Display" panose="020B0004020202020204" pitchFamily="34" charset="0"/>
                <a:cs typeface="+mn-cs"/>
              </a:rPr>
              <a:t>Not what percent you leverage; it is what amount is requested [request vs benefit]</a:t>
            </a:r>
          </a:p>
          <a:p>
            <a:pPr lvl="1">
              <a:spcBef>
                <a:spcPts val="300"/>
              </a:spcBef>
              <a:spcAft>
                <a:spcPts val="300"/>
              </a:spcAft>
              <a:buFont typeface="Courier New" panose="02070309020205020404" pitchFamily="49" charset="0"/>
              <a:buChar char="o"/>
            </a:pPr>
            <a:endParaRPr lang="en-US" sz="2000" b="0" dirty="0">
              <a:latin typeface="Aptos Display" panose="020B0004020202020204" pitchFamily="34" charset="0"/>
              <a:cs typeface="+mn-cs"/>
            </a:endParaRPr>
          </a:p>
          <a:p>
            <a:pPr marL="0" indent="0">
              <a:spcBef>
                <a:spcPts val="300"/>
              </a:spcBef>
              <a:spcAft>
                <a:spcPts val="300"/>
              </a:spcAft>
              <a:buNone/>
            </a:pPr>
            <a:r>
              <a:rPr lang="en-US" sz="2400" dirty="0">
                <a:latin typeface="Aptos Display" panose="020B0004020202020204" pitchFamily="34" charset="0"/>
              </a:rPr>
              <a:t>Acknowledge reasons why performance-based planning is overlooked </a:t>
            </a:r>
          </a:p>
          <a:p>
            <a:pPr lvl="1">
              <a:spcBef>
                <a:spcPts val="300"/>
              </a:spcBef>
              <a:spcAft>
                <a:spcPts val="300"/>
              </a:spcAft>
              <a:buFont typeface="Courier New" panose="02070309020205020404" pitchFamily="49" charset="0"/>
              <a:buChar char="o"/>
            </a:pPr>
            <a:r>
              <a:rPr lang="en-US" sz="2200" b="0" dirty="0">
                <a:latin typeface="Aptos Display" panose="020B0004020202020204" pitchFamily="34" charset="0"/>
              </a:rPr>
              <a:t>Local board members expect an application in their district</a:t>
            </a:r>
            <a:endParaRPr lang="en-US" sz="2200" dirty="0">
              <a:latin typeface="Aptos Display" panose="020B0004020202020204" pitchFamily="34" charset="0"/>
            </a:endParaRPr>
          </a:p>
          <a:p>
            <a:pPr lvl="1">
              <a:spcBef>
                <a:spcPts val="300"/>
              </a:spcBef>
              <a:spcAft>
                <a:spcPts val="300"/>
              </a:spcAft>
              <a:buFont typeface="Courier New" panose="02070309020205020404" pitchFamily="49" charset="0"/>
              <a:buChar char="o"/>
            </a:pPr>
            <a:r>
              <a:rPr lang="en-US" sz="2200" b="0" dirty="0">
                <a:latin typeface="Aptos Display" panose="020B0004020202020204" pitchFamily="34" charset="0"/>
              </a:rPr>
              <a:t>Pressure to apply for maximum application limit cap</a:t>
            </a:r>
          </a:p>
          <a:p>
            <a:pPr lvl="1">
              <a:spcBef>
                <a:spcPts val="300"/>
              </a:spcBef>
              <a:spcAft>
                <a:spcPts val="300"/>
              </a:spcAft>
              <a:buFont typeface="Courier New" panose="02070309020205020404" pitchFamily="49" charset="0"/>
              <a:buChar char="o"/>
            </a:pPr>
            <a:r>
              <a:rPr lang="en-US" sz="2200" b="0" dirty="0">
                <a:latin typeface="Aptos Display" panose="020B0004020202020204" pitchFamily="34" charset="0"/>
                <a:cs typeface="+mn-cs"/>
              </a:rPr>
              <a:t>Complaints received in an area that is perceived issue, but doesn’t have supporting historical data</a:t>
            </a:r>
          </a:p>
          <a:p>
            <a:pPr lvl="1">
              <a:spcBef>
                <a:spcPts val="300"/>
              </a:spcBef>
              <a:spcAft>
                <a:spcPts val="300"/>
              </a:spcAft>
              <a:buFont typeface="Courier New" panose="02070309020205020404" pitchFamily="49" charset="0"/>
              <a:buChar char="o"/>
            </a:pPr>
            <a:r>
              <a:rPr lang="en-US" sz="2200" b="0" dirty="0">
                <a:latin typeface="Aptos Display" panose="020B0004020202020204" pitchFamily="34" charset="0"/>
                <a:cs typeface="+mn-cs"/>
              </a:rPr>
              <a:t>Solution has already been determined; value engineering not considered</a:t>
            </a:r>
          </a:p>
          <a:p>
            <a:pPr marL="231769" lvl="1">
              <a:spcBef>
                <a:spcPts val="500"/>
              </a:spcBef>
              <a:spcAft>
                <a:spcPts val="300"/>
              </a:spcAft>
              <a:buFont typeface="Arial" panose="020B0604020202020204" pitchFamily="34" charset="0"/>
              <a:buChar char="•"/>
            </a:pPr>
            <a:endParaRPr lang="en-US" sz="2800" dirty="0">
              <a:latin typeface="Aptos Display" panose="020B0004020202020204" pitchFamily="34" charset="0"/>
            </a:endParaRPr>
          </a:p>
          <a:p>
            <a:pPr lvl="1">
              <a:spcBef>
                <a:spcPts val="500"/>
              </a:spcBef>
              <a:spcAft>
                <a:spcPts val="300"/>
              </a:spcAft>
              <a:buFont typeface="Courier New" panose="02070309020205020404" pitchFamily="49" charset="0"/>
              <a:buChar char="o"/>
            </a:pPr>
            <a:endParaRPr lang="en-US" sz="2000" dirty="0">
              <a:latin typeface="Aptos Display" panose="020B0004020202020204" pitchFamily="34" charset="0"/>
              <a:cs typeface="+mn-cs"/>
            </a:endParaRPr>
          </a:p>
          <a:p>
            <a:pPr lvl="2">
              <a:spcBef>
                <a:spcPts val="500"/>
              </a:spcBef>
              <a:spcAft>
                <a:spcPts val="300"/>
              </a:spcAft>
              <a:buFont typeface="Arial" panose="020B0604020202020204" pitchFamily="34" charset="0"/>
              <a:buChar char="•"/>
            </a:pPr>
            <a:endParaRPr lang="en-US" sz="1600" b="0" dirty="0">
              <a:latin typeface="Aptos Display" panose="020B0004020202020204" pitchFamily="34" charset="0"/>
            </a:endParaRPr>
          </a:p>
        </p:txBody>
      </p:sp>
      <p:sp>
        <p:nvSpPr>
          <p:cNvPr id="5" name="Rectangle 4">
            <a:extLst>
              <a:ext uri="{FF2B5EF4-FFF2-40B4-BE49-F238E27FC236}">
                <a16:creationId xmlns:a16="http://schemas.microsoft.com/office/drawing/2014/main" id="{0DFFC630-8628-3F9F-A27A-805F5373C87A}"/>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3"/>
            </a:pPr>
            <a:r>
              <a:rPr lang="en-US" sz="1400" dirty="0"/>
              <a:t>Performance-Based Planning</a:t>
            </a:r>
          </a:p>
        </p:txBody>
      </p:sp>
    </p:spTree>
    <p:extLst>
      <p:ext uri="{BB962C8B-B14F-4D97-AF65-F5344CB8AC3E}">
        <p14:creationId xmlns:p14="http://schemas.microsoft.com/office/powerpoint/2010/main" val="3698498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9E660B3-D517-5DC2-91E7-87B9459B1537}"/>
              </a:ext>
            </a:extLst>
          </p:cNvPr>
          <p:cNvPicPr>
            <a:picLocks noGrp="1" noChangeAspect="1"/>
          </p:cNvPicPr>
          <p:nvPr>
            <p:ph idx="1"/>
          </p:nvPr>
        </p:nvPicPr>
        <p:blipFill>
          <a:blip r:embed="rId3"/>
          <a:srcRect r="12314"/>
          <a:stretch/>
        </p:blipFill>
        <p:spPr>
          <a:xfrm>
            <a:off x="3900382" y="1905000"/>
            <a:ext cx="8139218" cy="4038600"/>
          </a:xfrm>
        </p:spPr>
      </p:pic>
      <p:sp>
        <p:nvSpPr>
          <p:cNvPr id="3" name="Slide Number Placeholder 2">
            <a:extLst>
              <a:ext uri="{FF2B5EF4-FFF2-40B4-BE49-F238E27FC236}">
                <a16:creationId xmlns:a16="http://schemas.microsoft.com/office/drawing/2014/main" id="{26949942-CBFA-43C6-5BCF-8F41FCF79D8D}"/>
              </a:ext>
            </a:extLst>
          </p:cNvPr>
          <p:cNvSpPr>
            <a:spLocks noGrp="1"/>
          </p:cNvSpPr>
          <p:nvPr>
            <p:ph type="sldNum" sz="quarter" idx="10"/>
          </p:nvPr>
        </p:nvSpPr>
        <p:spPr/>
        <p:txBody>
          <a:bodyPr/>
          <a:lstStyle/>
          <a:p>
            <a:fld id="{2D053006-FB26-45B1-80AA-6376C0DF0BE0}" type="slidenum">
              <a:rPr lang="en-US" smtClean="0"/>
              <a:pPr/>
              <a:t>25</a:t>
            </a:fld>
            <a:endParaRPr lang="en-US" dirty="0"/>
          </a:p>
        </p:txBody>
      </p:sp>
      <p:sp>
        <p:nvSpPr>
          <p:cNvPr id="5" name="Rectangle 4">
            <a:extLst>
              <a:ext uri="{FF2B5EF4-FFF2-40B4-BE49-F238E27FC236}">
                <a16:creationId xmlns:a16="http://schemas.microsoft.com/office/drawing/2014/main" id="{2881CBC2-EBF5-CE58-B4D1-1D4F9C266630}"/>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4"/>
            </a:pPr>
            <a:r>
              <a:rPr lang="en-US" sz="1400" dirty="0"/>
              <a:t>Scoring Questions</a:t>
            </a:r>
          </a:p>
        </p:txBody>
      </p:sp>
      <p:pic>
        <p:nvPicPr>
          <p:cNvPr id="7" name="Picture 6">
            <a:extLst>
              <a:ext uri="{FF2B5EF4-FFF2-40B4-BE49-F238E27FC236}">
                <a16:creationId xmlns:a16="http://schemas.microsoft.com/office/drawing/2014/main" id="{C23EEF73-2E77-8FAB-A831-892E5F04E483}"/>
              </a:ext>
            </a:extLst>
          </p:cNvPr>
          <p:cNvPicPr>
            <a:picLocks noChangeAspect="1"/>
          </p:cNvPicPr>
          <p:nvPr/>
        </p:nvPicPr>
        <p:blipFill>
          <a:blip r:embed="rId4"/>
          <a:stretch>
            <a:fillRect/>
          </a:stretch>
        </p:blipFill>
        <p:spPr>
          <a:xfrm>
            <a:off x="152399" y="1676400"/>
            <a:ext cx="3561592" cy="2590800"/>
          </a:xfrm>
          <a:prstGeom prst="rect">
            <a:avLst/>
          </a:prstGeom>
          <a:ln>
            <a:solidFill>
              <a:schemeClr val="tx1"/>
            </a:solidFill>
          </a:ln>
        </p:spPr>
      </p:pic>
      <p:sp>
        <p:nvSpPr>
          <p:cNvPr id="12" name="Title 3">
            <a:extLst>
              <a:ext uri="{FF2B5EF4-FFF2-40B4-BE49-F238E27FC236}">
                <a16:creationId xmlns:a16="http://schemas.microsoft.com/office/drawing/2014/main" id="{8D50C6C5-4E44-609A-40A3-7814906AF3F5}"/>
              </a:ext>
            </a:extLst>
          </p:cNvPr>
          <p:cNvSpPr txBox="1">
            <a:spLocks/>
          </p:cNvSpPr>
          <p:nvPr/>
        </p:nvSpPr>
        <p:spPr bwMode="auto">
          <a:xfrm>
            <a:off x="406400" y="320040"/>
            <a:ext cx="1140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ea typeface="ＭＳ Ｐゴシック" pitchFamily="1" charset="-128"/>
              </a:defRPr>
            </a:lvl2pPr>
            <a:lvl3pPr algn="l" rtl="0" fontAlgn="base">
              <a:spcBef>
                <a:spcPct val="0"/>
              </a:spcBef>
              <a:spcAft>
                <a:spcPct val="0"/>
              </a:spcAft>
              <a:defRPr sz="2400" b="1">
                <a:solidFill>
                  <a:schemeClr val="tx1"/>
                </a:solidFill>
                <a:latin typeface="Arial" charset="0"/>
                <a:ea typeface="ＭＳ Ｐゴシック" pitchFamily="1" charset="-128"/>
              </a:defRPr>
            </a:lvl3pPr>
            <a:lvl4pPr algn="l" rtl="0" fontAlgn="base">
              <a:spcBef>
                <a:spcPct val="0"/>
              </a:spcBef>
              <a:spcAft>
                <a:spcPct val="0"/>
              </a:spcAft>
              <a:defRPr sz="2400" b="1">
                <a:solidFill>
                  <a:schemeClr val="tx1"/>
                </a:solidFill>
                <a:latin typeface="Arial" charset="0"/>
                <a:ea typeface="ＭＳ Ｐゴシック" pitchFamily="1" charset="-128"/>
              </a:defRPr>
            </a:lvl4pPr>
            <a:lvl5pPr algn="l" rtl="0" fontAlgn="base">
              <a:spcBef>
                <a:spcPct val="0"/>
              </a:spcBef>
              <a:spcAft>
                <a:spcPct val="0"/>
              </a:spcAft>
              <a:defRPr sz="2400" b="1">
                <a:solidFill>
                  <a:schemeClr val="tx1"/>
                </a:solidFill>
                <a:latin typeface="Arial" charset="0"/>
                <a:ea typeface="ＭＳ Ｐゴシック" pitchFamily="1" charset="-128"/>
              </a:defRPr>
            </a:lvl5pPr>
            <a:lvl6pPr marL="457189" algn="l" rtl="0" fontAlgn="base">
              <a:spcBef>
                <a:spcPct val="0"/>
              </a:spcBef>
              <a:spcAft>
                <a:spcPct val="0"/>
              </a:spcAft>
              <a:defRPr sz="2400" b="1">
                <a:solidFill>
                  <a:schemeClr val="tx1"/>
                </a:solidFill>
                <a:latin typeface="Arial" charset="0"/>
                <a:ea typeface="ＭＳ Ｐゴシック" pitchFamily="1" charset="-128"/>
              </a:defRPr>
            </a:lvl6pPr>
            <a:lvl7pPr marL="914377" algn="l" rtl="0" fontAlgn="base">
              <a:spcBef>
                <a:spcPct val="0"/>
              </a:spcBef>
              <a:spcAft>
                <a:spcPct val="0"/>
              </a:spcAft>
              <a:defRPr sz="2400" b="1">
                <a:solidFill>
                  <a:schemeClr val="tx1"/>
                </a:solidFill>
                <a:latin typeface="Arial" charset="0"/>
                <a:ea typeface="ＭＳ Ｐゴシック" pitchFamily="1" charset="-128"/>
              </a:defRPr>
            </a:lvl7pPr>
            <a:lvl8pPr marL="1371566" algn="l" rtl="0" fontAlgn="base">
              <a:spcBef>
                <a:spcPct val="0"/>
              </a:spcBef>
              <a:spcAft>
                <a:spcPct val="0"/>
              </a:spcAft>
              <a:defRPr sz="2400" b="1">
                <a:solidFill>
                  <a:schemeClr val="tx1"/>
                </a:solidFill>
                <a:latin typeface="Arial" charset="0"/>
                <a:ea typeface="ＭＳ Ｐゴシック" pitchFamily="1" charset="-128"/>
              </a:defRPr>
            </a:lvl8pPr>
            <a:lvl9pPr marL="1828754" algn="l" rtl="0" fontAlgn="base">
              <a:spcBef>
                <a:spcPct val="0"/>
              </a:spcBef>
              <a:spcAft>
                <a:spcPct val="0"/>
              </a:spcAft>
              <a:defRPr sz="2400" b="1">
                <a:solidFill>
                  <a:schemeClr val="tx1"/>
                </a:solidFill>
                <a:latin typeface="Arial" charset="0"/>
                <a:ea typeface="ＭＳ Ｐゴシック" pitchFamily="1" charset="-128"/>
              </a:defRPr>
            </a:lvl9pPr>
          </a:lstStyle>
          <a:p>
            <a:pPr eaLnBrk="1" hangingPunct="1"/>
            <a:r>
              <a:rPr lang="en-US" sz="3200" kern="0" dirty="0">
                <a:latin typeface="Aptos Display" panose="020B0004020202020204" pitchFamily="34" charset="0"/>
              </a:rPr>
              <a:t>Project Support for Economic Development ED.1</a:t>
            </a:r>
          </a:p>
        </p:txBody>
      </p:sp>
      <p:sp>
        <p:nvSpPr>
          <p:cNvPr id="14" name="TextBox 13">
            <a:extLst>
              <a:ext uri="{FF2B5EF4-FFF2-40B4-BE49-F238E27FC236}">
                <a16:creationId xmlns:a16="http://schemas.microsoft.com/office/drawing/2014/main" id="{44275408-3001-CADC-5484-D832E61B86AB}"/>
              </a:ext>
            </a:extLst>
          </p:cNvPr>
          <p:cNvSpPr txBox="1"/>
          <p:nvPr/>
        </p:nvSpPr>
        <p:spPr>
          <a:xfrm>
            <a:off x="138544" y="5004020"/>
            <a:ext cx="3575447" cy="1200329"/>
          </a:xfrm>
          <a:prstGeom prst="rect">
            <a:avLst/>
          </a:prstGeom>
          <a:noFill/>
        </p:spPr>
        <p:txBody>
          <a:bodyPr wrap="square">
            <a:spAutoFit/>
          </a:bodyPr>
          <a:lstStyle/>
          <a:p>
            <a:r>
              <a:rPr lang="en-US" sz="1800" dirty="0"/>
              <a:t>Contact - Michelle Mende (MMende@vedp.org) if you need support or don’t see your site.</a:t>
            </a:r>
          </a:p>
        </p:txBody>
      </p:sp>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F0EFEF08-C4F0-9E57-9056-82D6FEC95657}"/>
                  </a:ext>
                </a:extLst>
              </p14:cNvPr>
              <p14:cNvContentPartPr/>
              <p14:nvPr/>
            </p14:nvContentPartPr>
            <p14:xfrm>
              <a:off x="6141044" y="3532696"/>
              <a:ext cx="384840" cy="31680"/>
            </p14:xfrm>
          </p:contentPart>
        </mc:Choice>
        <mc:Fallback xmlns="">
          <p:pic>
            <p:nvPicPr>
              <p:cNvPr id="16" name="Ink 15">
                <a:extLst>
                  <a:ext uri="{FF2B5EF4-FFF2-40B4-BE49-F238E27FC236}">
                    <a16:creationId xmlns:a16="http://schemas.microsoft.com/office/drawing/2014/main" id="{F0EFEF08-C4F0-9E57-9056-82D6FEC95657}"/>
                  </a:ext>
                </a:extLst>
              </p:cNvPr>
              <p:cNvPicPr/>
              <p:nvPr/>
            </p:nvPicPr>
            <p:blipFill>
              <a:blip r:embed="rId6"/>
              <a:stretch>
                <a:fillRect/>
              </a:stretch>
            </p:blipFill>
            <p:spPr>
              <a:xfrm>
                <a:off x="6087044" y="3424696"/>
                <a:ext cx="492480" cy="247320"/>
              </a:xfrm>
              <a:prstGeom prst="rect">
                <a:avLst/>
              </a:prstGeom>
            </p:spPr>
          </p:pic>
        </mc:Fallback>
      </mc:AlternateContent>
      <p:sp>
        <p:nvSpPr>
          <p:cNvPr id="17" name="TextBox 16">
            <a:extLst>
              <a:ext uri="{FF2B5EF4-FFF2-40B4-BE49-F238E27FC236}">
                <a16:creationId xmlns:a16="http://schemas.microsoft.com/office/drawing/2014/main" id="{75339DD4-1A8A-6F84-CD66-1AB3298169E0}"/>
              </a:ext>
            </a:extLst>
          </p:cNvPr>
          <p:cNvSpPr txBox="1"/>
          <p:nvPr/>
        </p:nvSpPr>
        <p:spPr>
          <a:xfrm>
            <a:off x="5943600" y="3698559"/>
            <a:ext cx="2743200" cy="307777"/>
          </a:xfrm>
          <a:prstGeom prst="rect">
            <a:avLst/>
          </a:prstGeom>
          <a:noFill/>
        </p:spPr>
        <p:txBody>
          <a:bodyPr wrap="square" rtlCol="0">
            <a:spAutoFit/>
          </a:bodyPr>
          <a:lstStyle/>
          <a:p>
            <a:r>
              <a:rPr lang="en-US" sz="1400" b="0" i="1" dirty="0">
                <a:highlight>
                  <a:srgbClr val="FFFF00"/>
                </a:highlight>
              </a:rPr>
              <a:t>Indicates VBRSP Tiered Site</a:t>
            </a:r>
          </a:p>
        </p:txBody>
      </p:sp>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E91A448B-CA00-4264-994C-B019E864BBB1}"/>
                  </a:ext>
                </a:extLst>
              </p14:cNvPr>
              <p14:cNvContentPartPr/>
              <p14:nvPr/>
            </p14:nvContentPartPr>
            <p14:xfrm>
              <a:off x="248924" y="3418216"/>
              <a:ext cx="748800" cy="720"/>
            </p14:xfrm>
          </p:contentPart>
        </mc:Choice>
        <mc:Fallback xmlns="">
          <p:pic>
            <p:nvPicPr>
              <p:cNvPr id="19" name="Ink 18">
                <a:extLst>
                  <a:ext uri="{FF2B5EF4-FFF2-40B4-BE49-F238E27FC236}">
                    <a16:creationId xmlns:a16="http://schemas.microsoft.com/office/drawing/2014/main" id="{E91A448B-CA00-4264-994C-B019E864BBB1}"/>
                  </a:ext>
                </a:extLst>
              </p:cNvPr>
              <p:cNvPicPr/>
              <p:nvPr/>
            </p:nvPicPr>
            <p:blipFill>
              <a:blip r:embed="rId8"/>
              <a:stretch>
                <a:fillRect/>
              </a:stretch>
            </p:blipFill>
            <p:spPr>
              <a:xfrm>
                <a:off x="195284" y="3202216"/>
                <a:ext cx="856440" cy="432000"/>
              </a:xfrm>
              <a:prstGeom prst="rect">
                <a:avLst/>
              </a:prstGeom>
            </p:spPr>
          </p:pic>
        </mc:Fallback>
      </mc:AlternateContent>
    </p:spTree>
    <p:extLst>
      <p:ext uri="{BB962C8B-B14F-4D97-AF65-F5344CB8AC3E}">
        <p14:creationId xmlns:p14="http://schemas.microsoft.com/office/powerpoint/2010/main" val="845694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91565-0A58-EFDB-54A9-4F96A342352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F2B686-E769-EAD1-13C6-4988524EC507}"/>
              </a:ext>
            </a:extLst>
          </p:cNvPr>
          <p:cNvSpPr>
            <a:spLocks noGrp="1"/>
          </p:cNvSpPr>
          <p:nvPr>
            <p:ph type="sldNum" sz="quarter" idx="10"/>
          </p:nvPr>
        </p:nvSpPr>
        <p:spPr/>
        <p:txBody>
          <a:bodyPr/>
          <a:lstStyle/>
          <a:p>
            <a:fld id="{2D053006-FB26-45B1-80AA-6376C0DF0BE0}" type="slidenum">
              <a:rPr lang="en-US" smtClean="0"/>
              <a:pPr/>
              <a:t>26</a:t>
            </a:fld>
            <a:endParaRPr lang="en-US" dirty="0"/>
          </a:p>
        </p:txBody>
      </p:sp>
      <p:sp>
        <p:nvSpPr>
          <p:cNvPr id="5" name="Rectangle 4">
            <a:extLst>
              <a:ext uri="{FF2B5EF4-FFF2-40B4-BE49-F238E27FC236}">
                <a16:creationId xmlns:a16="http://schemas.microsoft.com/office/drawing/2014/main" id="{85B41D24-3456-5D6E-9CDC-8C09731DF8BE}"/>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4"/>
            </a:pPr>
            <a:r>
              <a:rPr lang="en-US" sz="1400" dirty="0"/>
              <a:t>Scoring Questions</a:t>
            </a:r>
          </a:p>
        </p:txBody>
      </p:sp>
      <p:sp>
        <p:nvSpPr>
          <p:cNvPr id="12" name="Title 3">
            <a:extLst>
              <a:ext uri="{FF2B5EF4-FFF2-40B4-BE49-F238E27FC236}">
                <a16:creationId xmlns:a16="http://schemas.microsoft.com/office/drawing/2014/main" id="{1D8A5270-2286-E0D9-C258-2B7FA50D2F33}"/>
              </a:ext>
            </a:extLst>
          </p:cNvPr>
          <p:cNvSpPr txBox="1">
            <a:spLocks/>
          </p:cNvSpPr>
          <p:nvPr/>
        </p:nvSpPr>
        <p:spPr bwMode="auto">
          <a:xfrm>
            <a:off x="406400" y="320040"/>
            <a:ext cx="1140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ea typeface="ＭＳ Ｐゴシック" pitchFamily="1" charset="-128"/>
              </a:defRPr>
            </a:lvl2pPr>
            <a:lvl3pPr algn="l" rtl="0" fontAlgn="base">
              <a:spcBef>
                <a:spcPct val="0"/>
              </a:spcBef>
              <a:spcAft>
                <a:spcPct val="0"/>
              </a:spcAft>
              <a:defRPr sz="2400" b="1">
                <a:solidFill>
                  <a:schemeClr val="tx1"/>
                </a:solidFill>
                <a:latin typeface="Arial" charset="0"/>
                <a:ea typeface="ＭＳ Ｐゴシック" pitchFamily="1" charset="-128"/>
              </a:defRPr>
            </a:lvl3pPr>
            <a:lvl4pPr algn="l" rtl="0" fontAlgn="base">
              <a:spcBef>
                <a:spcPct val="0"/>
              </a:spcBef>
              <a:spcAft>
                <a:spcPct val="0"/>
              </a:spcAft>
              <a:defRPr sz="2400" b="1">
                <a:solidFill>
                  <a:schemeClr val="tx1"/>
                </a:solidFill>
                <a:latin typeface="Arial" charset="0"/>
                <a:ea typeface="ＭＳ Ｐゴシック" pitchFamily="1" charset="-128"/>
              </a:defRPr>
            </a:lvl4pPr>
            <a:lvl5pPr algn="l" rtl="0" fontAlgn="base">
              <a:spcBef>
                <a:spcPct val="0"/>
              </a:spcBef>
              <a:spcAft>
                <a:spcPct val="0"/>
              </a:spcAft>
              <a:defRPr sz="2400" b="1">
                <a:solidFill>
                  <a:schemeClr val="tx1"/>
                </a:solidFill>
                <a:latin typeface="Arial" charset="0"/>
                <a:ea typeface="ＭＳ Ｐゴシック" pitchFamily="1" charset="-128"/>
              </a:defRPr>
            </a:lvl5pPr>
            <a:lvl6pPr marL="457189" algn="l" rtl="0" fontAlgn="base">
              <a:spcBef>
                <a:spcPct val="0"/>
              </a:spcBef>
              <a:spcAft>
                <a:spcPct val="0"/>
              </a:spcAft>
              <a:defRPr sz="2400" b="1">
                <a:solidFill>
                  <a:schemeClr val="tx1"/>
                </a:solidFill>
                <a:latin typeface="Arial" charset="0"/>
                <a:ea typeface="ＭＳ Ｐゴシック" pitchFamily="1" charset="-128"/>
              </a:defRPr>
            </a:lvl6pPr>
            <a:lvl7pPr marL="914377" algn="l" rtl="0" fontAlgn="base">
              <a:spcBef>
                <a:spcPct val="0"/>
              </a:spcBef>
              <a:spcAft>
                <a:spcPct val="0"/>
              </a:spcAft>
              <a:defRPr sz="2400" b="1">
                <a:solidFill>
                  <a:schemeClr val="tx1"/>
                </a:solidFill>
                <a:latin typeface="Arial" charset="0"/>
                <a:ea typeface="ＭＳ Ｐゴシック" pitchFamily="1" charset="-128"/>
              </a:defRPr>
            </a:lvl7pPr>
            <a:lvl8pPr marL="1371566" algn="l" rtl="0" fontAlgn="base">
              <a:spcBef>
                <a:spcPct val="0"/>
              </a:spcBef>
              <a:spcAft>
                <a:spcPct val="0"/>
              </a:spcAft>
              <a:defRPr sz="2400" b="1">
                <a:solidFill>
                  <a:schemeClr val="tx1"/>
                </a:solidFill>
                <a:latin typeface="Arial" charset="0"/>
                <a:ea typeface="ＭＳ Ｐゴシック" pitchFamily="1" charset="-128"/>
              </a:defRPr>
            </a:lvl8pPr>
            <a:lvl9pPr marL="1828754" algn="l" rtl="0" fontAlgn="base">
              <a:spcBef>
                <a:spcPct val="0"/>
              </a:spcBef>
              <a:spcAft>
                <a:spcPct val="0"/>
              </a:spcAft>
              <a:defRPr sz="2400" b="1">
                <a:solidFill>
                  <a:schemeClr val="tx1"/>
                </a:solidFill>
                <a:latin typeface="Arial" charset="0"/>
                <a:ea typeface="ＭＳ Ｐゴシック" pitchFamily="1" charset="-128"/>
              </a:defRPr>
            </a:lvl9pPr>
          </a:lstStyle>
          <a:p>
            <a:pPr eaLnBrk="1" hangingPunct="1"/>
            <a:r>
              <a:rPr lang="en-US" sz="3200" kern="0" dirty="0">
                <a:latin typeface="Aptos Display" panose="020B0004020202020204" pitchFamily="34" charset="0"/>
              </a:rPr>
              <a:t>Project Support for Economic Development ED.1 </a:t>
            </a:r>
          </a:p>
        </p:txBody>
      </p:sp>
      <p:sp>
        <p:nvSpPr>
          <p:cNvPr id="4" name="Content Placeholder 3">
            <a:extLst>
              <a:ext uri="{FF2B5EF4-FFF2-40B4-BE49-F238E27FC236}">
                <a16:creationId xmlns:a16="http://schemas.microsoft.com/office/drawing/2014/main" id="{D8D84FBA-75EC-A328-AB81-CDB1EC1F4F7D}"/>
              </a:ext>
            </a:extLst>
          </p:cNvPr>
          <p:cNvSpPr>
            <a:spLocks noGrp="1"/>
          </p:cNvSpPr>
          <p:nvPr>
            <p:ph idx="1"/>
          </p:nvPr>
        </p:nvSpPr>
        <p:spPr/>
        <p:txBody>
          <a:bodyPr/>
          <a:lstStyle/>
          <a:p>
            <a:pPr marL="0" indent="0">
              <a:spcBef>
                <a:spcPts val="500"/>
              </a:spcBef>
              <a:spcAft>
                <a:spcPts val="300"/>
              </a:spcAft>
              <a:buNone/>
            </a:pPr>
            <a:r>
              <a:rPr lang="en-US" sz="2000" dirty="0">
                <a:latin typeface="Aptos Display" panose="020B0004020202020204" pitchFamily="34" charset="0"/>
              </a:rPr>
              <a:t>Refer to </a:t>
            </a:r>
            <a:r>
              <a:rPr lang="en-US" sz="2000" dirty="0">
                <a:latin typeface="Aptos Display" panose="020B0004020202020204" pitchFamily="34" charset="0"/>
                <a:hlinkClick r:id="rId3"/>
              </a:rPr>
              <a:t>SMART SCALE Technical Guide</a:t>
            </a:r>
            <a:r>
              <a:rPr lang="en-US" sz="2000" dirty="0">
                <a:latin typeface="Aptos Display" panose="020B0004020202020204" pitchFamily="34" charset="0"/>
              </a:rPr>
              <a:t>, Appendix E: Economic Development Measures</a:t>
            </a:r>
          </a:p>
          <a:p>
            <a:pPr marL="457200" indent="-457200">
              <a:spcBef>
                <a:spcPts val="500"/>
              </a:spcBef>
              <a:spcAft>
                <a:spcPts val="300"/>
              </a:spcAft>
              <a:buFont typeface="+mj-lt"/>
              <a:buAutoNum type="arabicPeriod"/>
            </a:pPr>
            <a:r>
              <a:rPr lang="en-US" sz="2000" dirty="0">
                <a:latin typeface="Aptos Display" panose="020B0004020202020204" pitchFamily="34" charset="0"/>
              </a:rPr>
              <a:t>Determine Search Radius by Features of the Project (up to a 3-mile search)</a:t>
            </a:r>
          </a:p>
          <a:p>
            <a:pPr marL="457200" indent="-457200">
              <a:spcBef>
                <a:spcPts val="500"/>
              </a:spcBef>
              <a:spcAft>
                <a:spcPts val="300"/>
              </a:spcAft>
              <a:buFont typeface="+mj-lt"/>
              <a:buAutoNum type="arabicPeriod"/>
            </a:pPr>
            <a:r>
              <a:rPr lang="en-US" sz="2000" dirty="0">
                <a:latin typeface="Aptos Display" panose="020B0004020202020204" pitchFamily="34" charset="0"/>
              </a:rPr>
              <a:t>Calculate Economic Impact Points using </a:t>
            </a:r>
            <a:r>
              <a:rPr lang="en-US" sz="2000" u="sng" dirty="0">
                <a:latin typeface="Aptos Display" panose="020B0004020202020204" pitchFamily="34" charset="0"/>
              </a:rPr>
              <a:t>Historical Model</a:t>
            </a:r>
          </a:p>
          <a:p>
            <a:pPr marL="914388" lvl="1" indent="-457200">
              <a:spcBef>
                <a:spcPts val="500"/>
              </a:spcBef>
              <a:spcAft>
                <a:spcPts val="300"/>
              </a:spcAft>
              <a:buFont typeface="+mj-lt"/>
              <a:buAutoNum type="alphaLcPeriod"/>
            </a:pPr>
            <a:r>
              <a:rPr lang="en-US" sz="2000" b="0" dirty="0">
                <a:latin typeface="Aptos Display" panose="020B0004020202020204" pitchFamily="34" charset="0"/>
              </a:rPr>
              <a:t>Jobs Creation normalize to </a:t>
            </a:r>
            <a:r>
              <a:rPr lang="en-US" sz="2000" b="0" dirty="0">
                <a:highlight>
                  <a:srgbClr val="FFFF00"/>
                </a:highlight>
                <a:latin typeface="Aptos Display" panose="020B0004020202020204" pitchFamily="34" charset="0"/>
              </a:rPr>
              <a:t>40 pts</a:t>
            </a:r>
          </a:p>
          <a:p>
            <a:pPr marL="914388" lvl="1" indent="-457200">
              <a:spcBef>
                <a:spcPts val="500"/>
              </a:spcBef>
              <a:spcAft>
                <a:spcPts val="300"/>
              </a:spcAft>
              <a:buFont typeface="+mj-lt"/>
              <a:buAutoNum type="alphaLcPeriod"/>
            </a:pPr>
            <a:r>
              <a:rPr lang="en-US" sz="2000" b="0" dirty="0" err="1">
                <a:latin typeface="Aptos Display" panose="020B0004020202020204" pitchFamily="34" charset="0"/>
              </a:rPr>
              <a:t>CapEx</a:t>
            </a:r>
            <a:r>
              <a:rPr lang="en-US" sz="2000" b="0" dirty="0">
                <a:latin typeface="Aptos Display" panose="020B0004020202020204" pitchFamily="34" charset="0"/>
              </a:rPr>
              <a:t> normalize to </a:t>
            </a:r>
            <a:r>
              <a:rPr lang="en-US" sz="2000" b="0" dirty="0">
                <a:highlight>
                  <a:srgbClr val="FFFF00"/>
                </a:highlight>
                <a:latin typeface="Aptos Display" panose="020B0004020202020204" pitchFamily="34" charset="0"/>
              </a:rPr>
              <a:t>25 pts</a:t>
            </a:r>
          </a:p>
          <a:p>
            <a:pPr marL="457200" indent="-457200">
              <a:spcBef>
                <a:spcPts val="500"/>
              </a:spcBef>
              <a:spcAft>
                <a:spcPts val="300"/>
              </a:spcAft>
              <a:buFont typeface="+mj-lt"/>
              <a:buAutoNum type="arabicPeriod"/>
            </a:pPr>
            <a:r>
              <a:rPr lang="en-US" sz="2000" dirty="0">
                <a:latin typeface="Aptos Display" panose="020B0004020202020204" pitchFamily="34" charset="0"/>
              </a:rPr>
              <a:t>Funding Points (Y/N) – </a:t>
            </a:r>
            <a:r>
              <a:rPr lang="en-US" sz="2000" b="0" dirty="0">
                <a:highlight>
                  <a:srgbClr val="FFFF00"/>
                </a:highlight>
                <a:latin typeface="Aptos Display" panose="020B0004020202020204" pitchFamily="34" charset="0"/>
              </a:rPr>
              <a:t>15 pts </a:t>
            </a:r>
            <a:r>
              <a:rPr lang="en-US" sz="2000" b="0" dirty="0">
                <a:latin typeface="Aptos Display" panose="020B0004020202020204" pitchFamily="34" charset="0"/>
              </a:rPr>
              <a:t> </a:t>
            </a:r>
            <a:r>
              <a:rPr lang="en-US" sz="2000" dirty="0">
                <a:latin typeface="Aptos Display" panose="020B0004020202020204" pitchFamily="34" charset="0"/>
              </a:rPr>
              <a:t> </a:t>
            </a:r>
            <a:r>
              <a:rPr lang="en-US" sz="2000" b="0" dirty="0">
                <a:latin typeface="Aptos Display" panose="020B0004020202020204" pitchFamily="34" charset="0"/>
                <a:hlinkClick r:id="rId4"/>
              </a:rPr>
              <a:t>Grant Tracking Dashboard</a:t>
            </a:r>
            <a:endParaRPr lang="en-US" sz="2000" b="0" dirty="0">
              <a:latin typeface="Aptos Display" panose="020B0004020202020204" pitchFamily="34" charset="0"/>
            </a:endParaRPr>
          </a:p>
          <a:p>
            <a:pPr marL="457200" indent="-457200">
              <a:spcBef>
                <a:spcPts val="500"/>
              </a:spcBef>
              <a:spcAft>
                <a:spcPts val="300"/>
              </a:spcAft>
              <a:buFont typeface="+mj-lt"/>
              <a:buAutoNum type="arabicPeriod"/>
            </a:pPr>
            <a:r>
              <a:rPr lang="en-US" sz="2000" dirty="0">
                <a:latin typeface="Aptos Display" panose="020B0004020202020204" pitchFamily="34" charset="0"/>
                <a:cs typeface="+mn-cs"/>
              </a:rPr>
              <a:t>Project Site Visits in </a:t>
            </a:r>
            <a:r>
              <a:rPr lang="en-US" sz="2000" dirty="0">
                <a:latin typeface="Aptos Display" panose="020B0004020202020204" pitchFamily="34" charset="0"/>
              </a:rPr>
              <a:t>Coordination with VEDP </a:t>
            </a:r>
            <a:r>
              <a:rPr lang="en-US" sz="2000" dirty="0">
                <a:latin typeface="Aptos Display" panose="020B0004020202020204" pitchFamily="34" charset="0"/>
                <a:cs typeface="+mn-cs"/>
              </a:rPr>
              <a:t>– </a:t>
            </a:r>
            <a:r>
              <a:rPr lang="en-US" sz="2000" b="0" dirty="0">
                <a:latin typeface="Aptos Display" panose="020B0004020202020204" pitchFamily="34" charset="0"/>
                <a:cs typeface="+mn-cs"/>
              </a:rPr>
              <a:t>normalized to </a:t>
            </a:r>
            <a:r>
              <a:rPr lang="en-US" sz="2000" b="0" dirty="0">
                <a:highlight>
                  <a:srgbClr val="FFFF00"/>
                </a:highlight>
                <a:latin typeface="Aptos Display" panose="020B0004020202020204" pitchFamily="34" charset="0"/>
                <a:cs typeface="+mn-cs"/>
              </a:rPr>
              <a:t>10pts </a:t>
            </a:r>
            <a:r>
              <a:rPr lang="en-US" sz="2000" b="0" dirty="0">
                <a:latin typeface="Aptos Display" panose="020B0004020202020204" pitchFamily="34" charset="0"/>
                <a:cs typeface="+mn-cs"/>
              </a:rPr>
              <a:t> by # of visits </a:t>
            </a:r>
          </a:p>
          <a:p>
            <a:pPr marL="457200" indent="-457200">
              <a:spcBef>
                <a:spcPts val="500"/>
              </a:spcBef>
              <a:spcAft>
                <a:spcPts val="300"/>
              </a:spcAft>
              <a:buFont typeface="+mj-lt"/>
              <a:buAutoNum type="arabicPeriod"/>
            </a:pPr>
            <a:r>
              <a:rPr lang="en-US" sz="2000" dirty="0">
                <a:latin typeface="Aptos Display" panose="020B0004020202020204" pitchFamily="34" charset="0"/>
                <a:cs typeface="+mn-cs"/>
              </a:rPr>
              <a:t>Highest VBRSP Tier Site – </a:t>
            </a:r>
            <a:r>
              <a:rPr lang="en-US" sz="2000" b="0" dirty="0">
                <a:highlight>
                  <a:srgbClr val="FFFF00"/>
                </a:highlight>
                <a:latin typeface="Aptos Display" panose="020B0004020202020204" pitchFamily="34" charset="0"/>
                <a:cs typeface="+mn-cs"/>
              </a:rPr>
              <a:t>0 - </a:t>
            </a:r>
            <a:r>
              <a:rPr lang="en-US" sz="2000" b="0" dirty="0">
                <a:highlight>
                  <a:srgbClr val="FFFF00"/>
                </a:highlight>
                <a:latin typeface="Aptos Display" panose="020B0004020202020204" pitchFamily="34" charset="0"/>
              </a:rPr>
              <a:t>10pts</a:t>
            </a:r>
            <a:r>
              <a:rPr lang="en-US" sz="2000" b="0" kern="0" dirty="0">
                <a:solidFill>
                  <a:srgbClr val="00B050"/>
                </a:solidFill>
                <a:latin typeface="Aptos" panose="020B0004020202020204" pitchFamily="34" charset="0"/>
              </a:rPr>
              <a:t> </a:t>
            </a:r>
            <a:r>
              <a:rPr lang="en-US" sz="2000" b="0" dirty="0">
                <a:latin typeface="Aptos Display" panose="020B0004020202020204" pitchFamily="34" charset="0"/>
              </a:rPr>
              <a:t> </a:t>
            </a:r>
            <a:r>
              <a:rPr lang="en-US" sz="2000" b="0" dirty="0">
                <a:latin typeface="Aptos Display" panose="020B0004020202020204" pitchFamily="34" charset="0"/>
                <a:hlinkClick r:id="rId4"/>
              </a:rPr>
              <a:t>Grant Tracking Dashboard</a:t>
            </a:r>
            <a:endParaRPr lang="en-US" sz="2000" b="0" kern="0" dirty="0">
              <a:solidFill>
                <a:srgbClr val="00B050"/>
              </a:solidFill>
              <a:latin typeface="Aptos" panose="020B0004020202020204" pitchFamily="34" charset="0"/>
            </a:endParaRPr>
          </a:p>
          <a:p>
            <a:pPr marL="457200" indent="-457200">
              <a:spcBef>
                <a:spcPts val="500"/>
              </a:spcBef>
              <a:spcAft>
                <a:spcPts val="300"/>
              </a:spcAft>
              <a:buFont typeface="+mj-lt"/>
              <a:buAutoNum type="arabicPeriod"/>
            </a:pPr>
            <a:r>
              <a:rPr lang="en-US" sz="2000" dirty="0">
                <a:latin typeface="Aptos Display" panose="020B0004020202020204" pitchFamily="34" charset="0"/>
                <a:cs typeface="+mn-cs"/>
              </a:rPr>
              <a:t>Calculate Fina</a:t>
            </a:r>
            <a:r>
              <a:rPr lang="en-US" sz="2000" dirty="0">
                <a:latin typeface="Aptos Display" panose="020B0004020202020204" pitchFamily="34" charset="0"/>
              </a:rPr>
              <a:t>l Measure</a:t>
            </a:r>
            <a:endParaRPr lang="en-US" sz="2000" dirty="0">
              <a:latin typeface="Aptos Display" panose="020B0004020202020204" pitchFamily="34" charset="0"/>
              <a:cs typeface="+mn-cs"/>
            </a:endParaRPr>
          </a:p>
          <a:p>
            <a:pPr marL="0" indent="0">
              <a:buNone/>
            </a:pPr>
            <a:endParaRPr lang="en-US" dirty="0"/>
          </a:p>
        </p:txBody>
      </p:sp>
    </p:spTree>
    <p:extLst>
      <p:ext uri="{BB962C8B-B14F-4D97-AF65-F5344CB8AC3E}">
        <p14:creationId xmlns:p14="http://schemas.microsoft.com/office/powerpoint/2010/main" val="4285170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18B7C-F98B-8775-8AF7-9203BFD959D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184461-8EBC-7533-CBEB-DA45A306E124}"/>
              </a:ext>
            </a:extLst>
          </p:cNvPr>
          <p:cNvSpPr>
            <a:spLocks noGrp="1"/>
          </p:cNvSpPr>
          <p:nvPr>
            <p:ph type="sldNum" sz="quarter" idx="10"/>
          </p:nvPr>
        </p:nvSpPr>
        <p:spPr/>
        <p:txBody>
          <a:bodyPr/>
          <a:lstStyle/>
          <a:p>
            <a:fld id="{2D053006-FB26-45B1-80AA-6376C0DF0BE0}" type="slidenum">
              <a:rPr lang="en-US" smtClean="0"/>
              <a:pPr/>
              <a:t>27</a:t>
            </a:fld>
            <a:endParaRPr lang="en-US" dirty="0"/>
          </a:p>
        </p:txBody>
      </p:sp>
      <p:sp>
        <p:nvSpPr>
          <p:cNvPr id="5" name="Rectangle 4">
            <a:extLst>
              <a:ext uri="{FF2B5EF4-FFF2-40B4-BE49-F238E27FC236}">
                <a16:creationId xmlns:a16="http://schemas.microsoft.com/office/drawing/2014/main" id="{42B69EA5-62E4-9680-45C3-DDF91329AF24}"/>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4"/>
            </a:pPr>
            <a:r>
              <a:rPr lang="en-US" sz="1400" dirty="0"/>
              <a:t>Scoring Questions</a:t>
            </a:r>
          </a:p>
        </p:txBody>
      </p:sp>
      <p:sp>
        <p:nvSpPr>
          <p:cNvPr id="12" name="Title 3">
            <a:extLst>
              <a:ext uri="{FF2B5EF4-FFF2-40B4-BE49-F238E27FC236}">
                <a16:creationId xmlns:a16="http://schemas.microsoft.com/office/drawing/2014/main" id="{04180AC4-479B-926B-99D5-47655D52BADA}"/>
              </a:ext>
            </a:extLst>
          </p:cNvPr>
          <p:cNvSpPr txBox="1">
            <a:spLocks/>
          </p:cNvSpPr>
          <p:nvPr/>
        </p:nvSpPr>
        <p:spPr bwMode="auto">
          <a:xfrm>
            <a:off x="406400" y="320040"/>
            <a:ext cx="1140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ea typeface="ＭＳ Ｐゴシック" pitchFamily="1" charset="-128"/>
              </a:defRPr>
            </a:lvl2pPr>
            <a:lvl3pPr algn="l" rtl="0" fontAlgn="base">
              <a:spcBef>
                <a:spcPct val="0"/>
              </a:spcBef>
              <a:spcAft>
                <a:spcPct val="0"/>
              </a:spcAft>
              <a:defRPr sz="2400" b="1">
                <a:solidFill>
                  <a:schemeClr val="tx1"/>
                </a:solidFill>
                <a:latin typeface="Arial" charset="0"/>
                <a:ea typeface="ＭＳ Ｐゴシック" pitchFamily="1" charset="-128"/>
              </a:defRPr>
            </a:lvl3pPr>
            <a:lvl4pPr algn="l" rtl="0" fontAlgn="base">
              <a:spcBef>
                <a:spcPct val="0"/>
              </a:spcBef>
              <a:spcAft>
                <a:spcPct val="0"/>
              </a:spcAft>
              <a:defRPr sz="2400" b="1">
                <a:solidFill>
                  <a:schemeClr val="tx1"/>
                </a:solidFill>
                <a:latin typeface="Arial" charset="0"/>
                <a:ea typeface="ＭＳ Ｐゴシック" pitchFamily="1" charset="-128"/>
              </a:defRPr>
            </a:lvl4pPr>
            <a:lvl5pPr algn="l" rtl="0" fontAlgn="base">
              <a:spcBef>
                <a:spcPct val="0"/>
              </a:spcBef>
              <a:spcAft>
                <a:spcPct val="0"/>
              </a:spcAft>
              <a:defRPr sz="2400" b="1">
                <a:solidFill>
                  <a:schemeClr val="tx1"/>
                </a:solidFill>
                <a:latin typeface="Arial" charset="0"/>
                <a:ea typeface="ＭＳ Ｐゴシック" pitchFamily="1" charset="-128"/>
              </a:defRPr>
            </a:lvl5pPr>
            <a:lvl6pPr marL="457189" algn="l" rtl="0" fontAlgn="base">
              <a:spcBef>
                <a:spcPct val="0"/>
              </a:spcBef>
              <a:spcAft>
                <a:spcPct val="0"/>
              </a:spcAft>
              <a:defRPr sz="2400" b="1">
                <a:solidFill>
                  <a:schemeClr val="tx1"/>
                </a:solidFill>
                <a:latin typeface="Arial" charset="0"/>
                <a:ea typeface="ＭＳ Ｐゴシック" pitchFamily="1" charset="-128"/>
              </a:defRPr>
            </a:lvl6pPr>
            <a:lvl7pPr marL="914377" algn="l" rtl="0" fontAlgn="base">
              <a:spcBef>
                <a:spcPct val="0"/>
              </a:spcBef>
              <a:spcAft>
                <a:spcPct val="0"/>
              </a:spcAft>
              <a:defRPr sz="2400" b="1">
                <a:solidFill>
                  <a:schemeClr val="tx1"/>
                </a:solidFill>
                <a:latin typeface="Arial" charset="0"/>
                <a:ea typeface="ＭＳ Ｐゴシック" pitchFamily="1" charset="-128"/>
              </a:defRPr>
            </a:lvl7pPr>
            <a:lvl8pPr marL="1371566" algn="l" rtl="0" fontAlgn="base">
              <a:spcBef>
                <a:spcPct val="0"/>
              </a:spcBef>
              <a:spcAft>
                <a:spcPct val="0"/>
              </a:spcAft>
              <a:defRPr sz="2400" b="1">
                <a:solidFill>
                  <a:schemeClr val="tx1"/>
                </a:solidFill>
                <a:latin typeface="Arial" charset="0"/>
                <a:ea typeface="ＭＳ Ｐゴシック" pitchFamily="1" charset="-128"/>
              </a:defRPr>
            </a:lvl8pPr>
            <a:lvl9pPr marL="1828754" algn="l" rtl="0" fontAlgn="base">
              <a:spcBef>
                <a:spcPct val="0"/>
              </a:spcBef>
              <a:spcAft>
                <a:spcPct val="0"/>
              </a:spcAft>
              <a:defRPr sz="2400" b="1">
                <a:solidFill>
                  <a:schemeClr val="tx1"/>
                </a:solidFill>
                <a:latin typeface="Arial" charset="0"/>
                <a:ea typeface="ＭＳ Ｐゴシック" pitchFamily="1" charset="-128"/>
              </a:defRPr>
            </a:lvl9pPr>
          </a:lstStyle>
          <a:p>
            <a:pPr eaLnBrk="1" hangingPunct="1"/>
            <a:r>
              <a:rPr lang="en-US" sz="3200" kern="0" dirty="0">
                <a:latin typeface="Aptos Display" panose="020B0004020202020204" pitchFamily="34" charset="0"/>
              </a:rPr>
              <a:t>Project Support for Economic Development ED.1</a:t>
            </a:r>
          </a:p>
        </p:txBody>
      </p:sp>
      <p:sp>
        <p:nvSpPr>
          <p:cNvPr id="6" name="TextBox 5">
            <a:extLst>
              <a:ext uri="{FF2B5EF4-FFF2-40B4-BE49-F238E27FC236}">
                <a16:creationId xmlns:a16="http://schemas.microsoft.com/office/drawing/2014/main" id="{3303F062-EEED-4525-5090-0D4827A13298}"/>
              </a:ext>
            </a:extLst>
          </p:cNvPr>
          <p:cNvSpPr txBox="1"/>
          <p:nvPr/>
        </p:nvSpPr>
        <p:spPr>
          <a:xfrm>
            <a:off x="79664" y="1600200"/>
            <a:ext cx="11807536" cy="1323439"/>
          </a:xfrm>
          <a:prstGeom prst="rect">
            <a:avLst/>
          </a:prstGeom>
          <a:noFill/>
        </p:spPr>
        <p:txBody>
          <a:bodyPr wrap="square">
            <a:spAutoFit/>
          </a:bodyPr>
          <a:lstStyle/>
          <a:p>
            <a:r>
              <a:rPr lang="en-US" sz="1600" dirty="0">
                <a:effectLst/>
                <a:latin typeface="Arial" panose="020B0604020202020204" pitchFamily="34" charset="0"/>
                <a:ea typeface="Calibri" panose="020F0502020204030204" pitchFamily="34" charset="0"/>
              </a:rPr>
              <a:t>The Historical Projects Model (HPM) is a tool to provide bulk estimates for the announced jobs and capital expenditure (</a:t>
            </a:r>
            <a:r>
              <a:rPr lang="en-US" sz="1600" dirty="0" err="1">
                <a:effectLst/>
                <a:latin typeface="Arial" panose="020B0604020202020204" pitchFamily="34" charset="0"/>
                <a:ea typeface="Calibri" panose="020F0502020204030204" pitchFamily="34" charset="0"/>
              </a:rPr>
              <a:t>CapEx</a:t>
            </a:r>
            <a:r>
              <a:rPr lang="en-US" sz="1600" dirty="0">
                <a:effectLst/>
                <a:latin typeface="Arial" panose="020B0604020202020204" pitchFamily="34" charset="0"/>
                <a:ea typeface="Calibri" panose="020F0502020204030204" pitchFamily="34" charset="0"/>
              </a:rPr>
              <a:t>) a property could generate if it were to receive an economic development project. These estimations are created by a linear regression model, which considers the size of the property and its geographic location. These figures represent the jobs and </a:t>
            </a:r>
            <a:r>
              <a:rPr lang="en-US" sz="1600" dirty="0" err="1">
                <a:effectLst/>
                <a:latin typeface="Arial" panose="020B0604020202020204" pitchFamily="34" charset="0"/>
                <a:ea typeface="Calibri" panose="020F0502020204030204" pitchFamily="34" charset="0"/>
              </a:rPr>
              <a:t>CapEx</a:t>
            </a:r>
            <a:r>
              <a:rPr lang="en-US" sz="1600" dirty="0">
                <a:effectLst/>
                <a:latin typeface="Arial" panose="020B0604020202020204" pitchFamily="34" charset="0"/>
                <a:ea typeface="Calibri" panose="020F0502020204030204" pitchFamily="34" charset="0"/>
              </a:rPr>
              <a:t> that have typically been associated with similar properties in the past.</a:t>
            </a:r>
          </a:p>
          <a:p>
            <a:endParaRPr lang="en-US" sz="1600" dirty="0"/>
          </a:p>
        </p:txBody>
      </p:sp>
      <p:sp>
        <p:nvSpPr>
          <p:cNvPr id="8" name="Content Placeholder 1">
            <a:extLst>
              <a:ext uri="{FF2B5EF4-FFF2-40B4-BE49-F238E27FC236}">
                <a16:creationId xmlns:a16="http://schemas.microsoft.com/office/drawing/2014/main" id="{CFE9DC37-8FB1-B697-3362-54096834D513}"/>
              </a:ext>
            </a:extLst>
          </p:cNvPr>
          <p:cNvSpPr>
            <a:spLocks noGrp="1"/>
          </p:cNvSpPr>
          <p:nvPr>
            <p:ph idx="1"/>
          </p:nvPr>
        </p:nvSpPr>
        <p:spPr>
          <a:xfrm>
            <a:off x="76200" y="2667000"/>
            <a:ext cx="7086600" cy="4038600"/>
          </a:xfrm>
        </p:spPr>
        <p:txBody>
          <a:bodyPr/>
          <a:lstStyle/>
          <a:p>
            <a:pPr marL="231769" lvl="1">
              <a:spcBef>
                <a:spcPts val="0"/>
              </a:spcBef>
              <a:spcAft>
                <a:spcPts val="0"/>
              </a:spcAft>
              <a:buFont typeface="Arial" panose="020B0604020202020204" pitchFamily="34" charset="0"/>
              <a:buChar char="•"/>
            </a:pPr>
            <a:r>
              <a:rPr lang="en-US" sz="2000" dirty="0">
                <a:latin typeface="Aptos Display" panose="020B0004020202020204" pitchFamily="34" charset="0"/>
                <a:cs typeface="+mn-cs"/>
              </a:rPr>
              <a:t>Property Size (~ 60% of score)</a:t>
            </a:r>
          </a:p>
          <a:p>
            <a:pPr>
              <a:spcBef>
                <a:spcPts val="0"/>
              </a:spcBef>
              <a:spcAft>
                <a:spcPts val="0"/>
              </a:spcAft>
              <a:buFont typeface="Arial" panose="020B0604020202020204" pitchFamily="34" charset="0"/>
              <a:buChar char="•"/>
            </a:pPr>
            <a:r>
              <a:rPr lang="en-US" sz="2000" dirty="0">
                <a:latin typeface="Aptos Display" panose="020B0004020202020204" pitchFamily="34" charset="0"/>
              </a:rPr>
              <a:t>Geographic Location (~40% of score)</a:t>
            </a:r>
          </a:p>
          <a:p>
            <a:pPr lvl="1">
              <a:spcBef>
                <a:spcPts val="0"/>
              </a:spcBef>
              <a:spcAft>
                <a:spcPts val="0"/>
              </a:spcAft>
              <a:buFont typeface="Courier New" panose="02070309020205020404" pitchFamily="49" charset="0"/>
              <a:buChar char="o"/>
            </a:pPr>
            <a:r>
              <a:rPr lang="en-US" sz="2000" b="0" dirty="0">
                <a:latin typeface="Aptos Display" panose="020B0004020202020204" pitchFamily="34" charset="0"/>
              </a:rPr>
              <a:t>~15% surrounding terrain </a:t>
            </a:r>
            <a:r>
              <a:rPr lang="en-US" sz="2000" b="0" i="1" dirty="0">
                <a:latin typeface="Aptos Display" panose="020B0004020202020204" pitchFamily="34" charset="0"/>
              </a:rPr>
              <a:t>- Developed/Forest/Swamp/)</a:t>
            </a:r>
            <a:endParaRPr lang="en-US" sz="2000" b="0" dirty="0">
              <a:latin typeface="Aptos Display" panose="020B0004020202020204" pitchFamily="34" charset="0"/>
            </a:endParaRPr>
          </a:p>
          <a:p>
            <a:pPr lvl="1">
              <a:spcBef>
                <a:spcPts val="0"/>
              </a:spcBef>
              <a:spcAft>
                <a:spcPts val="0"/>
              </a:spcAft>
              <a:buFont typeface="Courier New" panose="02070309020205020404" pitchFamily="49" charset="0"/>
              <a:buChar char="o"/>
            </a:pPr>
            <a:r>
              <a:rPr lang="en-US" sz="2000" b="0" dirty="0">
                <a:latin typeface="Aptos Display" panose="020B0004020202020204" pitchFamily="34" charset="0"/>
              </a:rPr>
              <a:t> Remaining ~20-25% </a:t>
            </a:r>
          </a:p>
          <a:p>
            <a:pPr lvl="2">
              <a:spcBef>
                <a:spcPts val="0"/>
              </a:spcBef>
              <a:spcAft>
                <a:spcPts val="0"/>
              </a:spcAft>
              <a:buFont typeface="Wingdings" panose="05000000000000000000" pitchFamily="2" charset="2"/>
              <a:buChar char="§"/>
            </a:pPr>
            <a:r>
              <a:rPr lang="en-US" sz="1800" b="0" dirty="0">
                <a:latin typeface="Aptos Display" panose="020B0004020202020204" pitchFamily="34" charset="0"/>
              </a:rPr>
              <a:t>Industry Sector (Knowledge Work/Logistics/Manufacturing)</a:t>
            </a:r>
          </a:p>
          <a:p>
            <a:pPr lvl="2">
              <a:spcBef>
                <a:spcPts val="0"/>
              </a:spcBef>
              <a:spcAft>
                <a:spcPts val="0"/>
              </a:spcAft>
              <a:buFont typeface="Wingdings" panose="05000000000000000000" pitchFamily="2" charset="2"/>
              <a:buChar char="§"/>
            </a:pPr>
            <a:r>
              <a:rPr lang="en-US" sz="1800" dirty="0">
                <a:latin typeface="Aptos Display" panose="020B0004020202020204" pitchFamily="34" charset="0"/>
              </a:rPr>
              <a:t>Wages for each industry sector </a:t>
            </a:r>
            <a:r>
              <a:rPr lang="en-US" sz="1800" b="0" dirty="0">
                <a:latin typeface="Aptos Display" panose="020B0004020202020204" pitchFamily="34" charset="0"/>
              </a:rPr>
              <a:t>w/in 45-minute drive</a:t>
            </a:r>
          </a:p>
          <a:p>
            <a:pPr lvl="2">
              <a:spcBef>
                <a:spcPts val="0"/>
              </a:spcBef>
              <a:spcAft>
                <a:spcPts val="0"/>
              </a:spcAft>
              <a:buFont typeface="Wingdings" panose="05000000000000000000" pitchFamily="2" charset="2"/>
              <a:buChar char="§"/>
            </a:pPr>
            <a:r>
              <a:rPr lang="en-US" sz="1800" b="0" dirty="0">
                <a:latin typeface="Aptos Display" panose="020B0004020202020204" pitchFamily="34" charset="0"/>
              </a:rPr>
              <a:t>Potential Employees (workforce w/ in a 45-minute drive) </a:t>
            </a:r>
          </a:p>
          <a:p>
            <a:pPr lvl="2">
              <a:spcBef>
                <a:spcPts val="0"/>
              </a:spcBef>
              <a:spcAft>
                <a:spcPts val="0"/>
              </a:spcAft>
              <a:buFont typeface="Wingdings" panose="05000000000000000000" pitchFamily="2" charset="2"/>
              <a:buChar char="§"/>
            </a:pPr>
            <a:r>
              <a:rPr lang="en-US" sz="1800" dirty="0">
                <a:latin typeface="Aptos Display" panose="020B0004020202020204" pitchFamily="34" charset="0"/>
              </a:rPr>
              <a:t>E</a:t>
            </a:r>
            <a:r>
              <a:rPr lang="en-US" sz="1800" b="0" dirty="0">
                <a:latin typeface="Aptos Display" panose="020B0004020202020204" pitchFamily="34" charset="0"/>
              </a:rPr>
              <a:t>ducational pipeline – Student population and Research Universities within 20 miles</a:t>
            </a:r>
          </a:p>
          <a:p>
            <a:pPr lvl="2">
              <a:spcBef>
                <a:spcPts val="0"/>
              </a:spcBef>
              <a:spcAft>
                <a:spcPts val="0"/>
              </a:spcAft>
              <a:buFont typeface="Wingdings" panose="05000000000000000000" pitchFamily="2" charset="2"/>
              <a:buChar char="§"/>
            </a:pPr>
            <a:r>
              <a:rPr lang="en-US" sz="1800" b="0" dirty="0">
                <a:latin typeface="Aptos Display" panose="020B0004020202020204" pitchFamily="34" charset="0"/>
              </a:rPr>
              <a:t>Metropolitan </a:t>
            </a:r>
            <a:r>
              <a:rPr lang="en-US" sz="1800" dirty="0">
                <a:latin typeface="Aptos Display" panose="020B0004020202020204" pitchFamily="34" charset="0"/>
              </a:rPr>
              <a:t>S</a:t>
            </a:r>
            <a:r>
              <a:rPr lang="en-US" sz="1800" b="0" dirty="0">
                <a:latin typeface="Aptos Display" panose="020B0004020202020204" pitchFamily="34" charset="0"/>
              </a:rPr>
              <a:t>tatistical Areas (MSA) Classification</a:t>
            </a:r>
          </a:p>
          <a:p>
            <a:pPr lvl="2">
              <a:spcBef>
                <a:spcPts val="0"/>
              </a:spcBef>
              <a:spcAft>
                <a:spcPts val="0"/>
              </a:spcAft>
              <a:buFont typeface="Wingdings" panose="05000000000000000000" pitchFamily="2" charset="2"/>
              <a:buChar char="§"/>
            </a:pPr>
            <a:r>
              <a:rPr lang="en-US" sz="1800" b="0" dirty="0">
                <a:latin typeface="Aptos Display" panose="020B0004020202020204" pitchFamily="34" charset="0"/>
              </a:rPr>
              <a:t>Access to Infrastructure – ports/airports within 30 miles</a:t>
            </a:r>
            <a:endParaRPr lang="en-US" sz="2000" dirty="0">
              <a:latin typeface="Aptos Display" panose="020B0004020202020204" pitchFamily="34" charset="0"/>
            </a:endParaRPr>
          </a:p>
          <a:p>
            <a:pPr>
              <a:spcBef>
                <a:spcPts val="500"/>
              </a:spcBef>
              <a:spcAft>
                <a:spcPts val="300"/>
              </a:spcAft>
            </a:pPr>
            <a:r>
              <a:rPr lang="en-US" sz="2000" dirty="0">
                <a:latin typeface="Aptos Display" panose="020B0004020202020204" pitchFamily="34" charset="0"/>
              </a:rPr>
              <a:t>Utilize - https://onthemap.ces.census.gov</a:t>
            </a:r>
          </a:p>
          <a:p>
            <a:pPr>
              <a:spcBef>
                <a:spcPts val="500"/>
              </a:spcBef>
              <a:spcAft>
                <a:spcPts val="300"/>
              </a:spcAft>
              <a:buFont typeface="Arial" panose="020B0604020202020204" pitchFamily="34" charset="0"/>
              <a:buChar char="•"/>
            </a:pPr>
            <a:endParaRPr lang="en-US" sz="2400" dirty="0">
              <a:latin typeface="Aptos Display" panose="020B0004020202020204" pitchFamily="34" charset="0"/>
            </a:endParaRPr>
          </a:p>
        </p:txBody>
      </p:sp>
      <p:pic>
        <p:nvPicPr>
          <p:cNvPr id="10" name="Picture 9">
            <a:extLst>
              <a:ext uri="{FF2B5EF4-FFF2-40B4-BE49-F238E27FC236}">
                <a16:creationId xmlns:a16="http://schemas.microsoft.com/office/drawing/2014/main" id="{3ED8C20F-3E4A-BCBA-182E-14B00DEE5D70}"/>
              </a:ext>
            </a:extLst>
          </p:cNvPr>
          <p:cNvPicPr>
            <a:picLocks noChangeAspect="1"/>
          </p:cNvPicPr>
          <p:nvPr/>
        </p:nvPicPr>
        <p:blipFill>
          <a:blip r:embed="rId3"/>
          <a:stretch>
            <a:fillRect/>
          </a:stretch>
        </p:blipFill>
        <p:spPr>
          <a:xfrm>
            <a:off x="7096991" y="2923639"/>
            <a:ext cx="4804064" cy="3286029"/>
          </a:xfrm>
          <a:prstGeom prst="rect">
            <a:avLst/>
          </a:prstGeom>
        </p:spPr>
      </p:pic>
    </p:spTree>
    <p:extLst>
      <p:ext uri="{BB962C8B-B14F-4D97-AF65-F5344CB8AC3E}">
        <p14:creationId xmlns:p14="http://schemas.microsoft.com/office/powerpoint/2010/main" val="2056003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70AECA-F758-DACE-9215-EF6D02D0FDC8}"/>
              </a:ext>
            </a:extLst>
          </p:cNvPr>
          <p:cNvSpPr>
            <a:spLocks noGrp="1"/>
          </p:cNvSpPr>
          <p:nvPr>
            <p:ph type="sldNum" sz="quarter" idx="10"/>
          </p:nvPr>
        </p:nvSpPr>
        <p:spPr/>
        <p:txBody>
          <a:bodyPr/>
          <a:lstStyle/>
          <a:p>
            <a:fld id="{2D053006-FB26-45B1-80AA-6376C0DF0BE0}" type="slidenum">
              <a:rPr lang="en-US" smtClean="0"/>
              <a:pPr/>
              <a:t>28</a:t>
            </a:fld>
            <a:endParaRPr lang="en-US"/>
          </a:p>
        </p:txBody>
      </p:sp>
      <p:sp>
        <p:nvSpPr>
          <p:cNvPr id="11" name="Rectangle 10">
            <a:extLst>
              <a:ext uri="{FF2B5EF4-FFF2-40B4-BE49-F238E27FC236}">
                <a16:creationId xmlns:a16="http://schemas.microsoft.com/office/drawing/2014/main" id="{927AEF3D-F7C7-B6D0-F9BE-3C32CA219EF8}"/>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4"/>
            </a:pPr>
            <a:r>
              <a:rPr lang="en-US" sz="1400" dirty="0"/>
              <a:t>Scoring Questions</a:t>
            </a:r>
          </a:p>
        </p:txBody>
      </p:sp>
      <p:sp>
        <p:nvSpPr>
          <p:cNvPr id="18" name="Title 3">
            <a:extLst>
              <a:ext uri="{FF2B5EF4-FFF2-40B4-BE49-F238E27FC236}">
                <a16:creationId xmlns:a16="http://schemas.microsoft.com/office/drawing/2014/main" id="{2F46E677-695B-27F9-DA77-697BF003CED4}"/>
              </a:ext>
            </a:extLst>
          </p:cNvPr>
          <p:cNvSpPr txBox="1">
            <a:spLocks/>
          </p:cNvSpPr>
          <p:nvPr/>
        </p:nvSpPr>
        <p:spPr bwMode="auto">
          <a:xfrm>
            <a:off x="406400" y="320040"/>
            <a:ext cx="1140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ea typeface="ＭＳ Ｐゴシック" pitchFamily="1" charset="-128"/>
              </a:defRPr>
            </a:lvl2pPr>
            <a:lvl3pPr algn="l" rtl="0" fontAlgn="base">
              <a:spcBef>
                <a:spcPct val="0"/>
              </a:spcBef>
              <a:spcAft>
                <a:spcPct val="0"/>
              </a:spcAft>
              <a:defRPr sz="2400" b="1">
                <a:solidFill>
                  <a:schemeClr val="tx1"/>
                </a:solidFill>
                <a:latin typeface="Arial" charset="0"/>
                <a:ea typeface="ＭＳ Ｐゴシック" pitchFamily="1" charset="-128"/>
              </a:defRPr>
            </a:lvl3pPr>
            <a:lvl4pPr algn="l" rtl="0" fontAlgn="base">
              <a:spcBef>
                <a:spcPct val="0"/>
              </a:spcBef>
              <a:spcAft>
                <a:spcPct val="0"/>
              </a:spcAft>
              <a:defRPr sz="2400" b="1">
                <a:solidFill>
                  <a:schemeClr val="tx1"/>
                </a:solidFill>
                <a:latin typeface="Arial" charset="0"/>
                <a:ea typeface="ＭＳ Ｐゴシック" pitchFamily="1" charset="-128"/>
              </a:defRPr>
            </a:lvl4pPr>
            <a:lvl5pPr algn="l" rtl="0" fontAlgn="base">
              <a:spcBef>
                <a:spcPct val="0"/>
              </a:spcBef>
              <a:spcAft>
                <a:spcPct val="0"/>
              </a:spcAft>
              <a:defRPr sz="2400" b="1">
                <a:solidFill>
                  <a:schemeClr val="tx1"/>
                </a:solidFill>
                <a:latin typeface="Arial" charset="0"/>
                <a:ea typeface="ＭＳ Ｐゴシック" pitchFamily="1" charset="-128"/>
              </a:defRPr>
            </a:lvl5pPr>
            <a:lvl6pPr marL="457189" algn="l" rtl="0" fontAlgn="base">
              <a:spcBef>
                <a:spcPct val="0"/>
              </a:spcBef>
              <a:spcAft>
                <a:spcPct val="0"/>
              </a:spcAft>
              <a:defRPr sz="2400" b="1">
                <a:solidFill>
                  <a:schemeClr val="tx1"/>
                </a:solidFill>
                <a:latin typeface="Arial" charset="0"/>
                <a:ea typeface="ＭＳ Ｐゴシック" pitchFamily="1" charset="-128"/>
              </a:defRPr>
            </a:lvl6pPr>
            <a:lvl7pPr marL="914377" algn="l" rtl="0" fontAlgn="base">
              <a:spcBef>
                <a:spcPct val="0"/>
              </a:spcBef>
              <a:spcAft>
                <a:spcPct val="0"/>
              </a:spcAft>
              <a:defRPr sz="2400" b="1">
                <a:solidFill>
                  <a:schemeClr val="tx1"/>
                </a:solidFill>
                <a:latin typeface="Arial" charset="0"/>
                <a:ea typeface="ＭＳ Ｐゴシック" pitchFamily="1" charset="-128"/>
              </a:defRPr>
            </a:lvl7pPr>
            <a:lvl8pPr marL="1371566" algn="l" rtl="0" fontAlgn="base">
              <a:spcBef>
                <a:spcPct val="0"/>
              </a:spcBef>
              <a:spcAft>
                <a:spcPct val="0"/>
              </a:spcAft>
              <a:defRPr sz="2400" b="1">
                <a:solidFill>
                  <a:schemeClr val="tx1"/>
                </a:solidFill>
                <a:latin typeface="Arial" charset="0"/>
                <a:ea typeface="ＭＳ Ｐゴシック" pitchFamily="1" charset="-128"/>
              </a:defRPr>
            </a:lvl8pPr>
            <a:lvl9pPr marL="1828754" algn="l" rtl="0" fontAlgn="base">
              <a:spcBef>
                <a:spcPct val="0"/>
              </a:spcBef>
              <a:spcAft>
                <a:spcPct val="0"/>
              </a:spcAft>
              <a:defRPr sz="2400" b="1">
                <a:solidFill>
                  <a:schemeClr val="tx1"/>
                </a:solidFill>
                <a:latin typeface="Arial" charset="0"/>
                <a:ea typeface="ＭＳ Ｐゴシック" pitchFamily="1" charset="-128"/>
              </a:defRPr>
            </a:lvl9pPr>
          </a:lstStyle>
          <a:p>
            <a:pPr eaLnBrk="1" hangingPunct="1"/>
            <a:r>
              <a:rPr lang="en-US" sz="3200" kern="0" dirty="0">
                <a:latin typeface="Aptos Display" panose="020B0004020202020204" pitchFamily="34" charset="0"/>
              </a:rPr>
              <a:t>Pedestrian Scoring</a:t>
            </a:r>
          </a:p>
          <a:p>
            <a:pPr eaLnBrk="1" hangingPunct="1"/>
            <a:r>
              <a:rPr lang="en-US" sz="3200" kern="0" dirty="0">
                <a:latin typeface="Aptos Display" panose="020B0004020202020204" pitchFamily="34" charset="0"/>
              </a:rPr>
              <a:t>Congestion Person Throughput C.1 – Non-SOV </a:t>
            </a:r>
          </a:p>
        </p:txBody>
      </p:sp>
      <p:sp>
        <p:nvSpPr>
          <p:cNvPr id="15" name="Content Placeholder 1">
            <a:extLst>
              <a:ext uri="{FF2B5EF4-FFF2-40B4-BE49-F238E27FC236}">
                <a16:creationId xmlns:a16="http://schemas.microsoft.com/office/drawing/2014/main" id="{893C92BA-A1B2-FC13-5046-672972A48F48}"/>
              </a:ext>
            </a:extLst>
          </p:cNvPr>
          <p:cNvSpPr>
            <a:spLocks noGrp="1"/>
          </p:cNvSpPr>
          <p:nvPr>
            <p:ph idx="1"/>
          </p:nvPr>
        </p:nvSpPr>
        <p:spPr>
          <a:xfrm>
            <a:off x="76199" y="1676400"/>
            <a:ext cx="7086601" cy="4038600"/>
          </a:xfrm>
        </p:spPr>
        <p:txBody>
          <a:bodyPr/>
          <a:lstStyle/>
          <a:p>
            <a:pPr marL="0" indent="0">
              <a:spcBef>
                <a:spcPts val="500"/>
              </a:spcBef>
              <a:spcAft>
                <a:spcPts val="300"/>
              </a:spcAft>
              <a:buNone/>
            </a:pPr>
            <a:r>
              <a:rPr lang="en-US" sz="2000" dirty="0">
                <a:latin typeface="Aptos Display" panose="020B0004020202020204" pitchFamily="34" charset="0"/>
              </a:rPr>
              <a:t>Pedestrian - (AADT*k-factor) on the roadway directly adjacent and multiplying the result by a pedestrian multiplier</a:t>
            </a:r>
          </a:p>
          <a:p>
            <a:pPr marL="457200" indent="-457200">
              <a:spcBef>
                <a:spcPts val="0"/>
              </a:spcBef>
              <a:spcAft>
                <a:spcPts val="0"/>
              </a:spcAft>
              <a:buFont typeface="+mj-lt"/>
              <a:buAutoNum type="arabicPeriod"/>
            </a:pPr>
            <a:r>
              <a:rPr lang="en-US" sz="2000" b="0" dirty="0">
                <a:latin typeface="Aptos Display" panose="020B0004020202020204" pitchFamily="34" charset="0"/>
                <a:hlinkClick r:id="rId3"/>
              </a:rPr>
              <a:t>ArcGIS Online Map Population Density</a:t>
            </a:r>
            <a:endParaRPr lang="en-US" sz="2000" b="0" dirty="0">
              <a:latin typeface="Aptos Display" panose="020B0004020202020204" pitchFamily="34" charset="0"/>
            </a:endParaRPr>
          </a:p>
          <a:p>
            <a:pPr marL="457200" indent="-457200">
              <a:spcBef>
                <a:spcPts val="0"/>
              </a:spcBef>
              <a:spcAft>
                <a:spcPts val="0"/>
              </a:spcAft>
              <a:buFont typeface="+mj-lt"/>
              <a:buAutoNum type="arabicPeriod"/>
            </a:pPr>
            <a:r>
              <a:rPr lang="en-US" sz="2000" b="0" dirty="0">
                <a:latin typeface="Aptos Display" panose="020B0004020202020204" pitchFamily="34" charset="0"/>
              </a:rPr>
              <a:t>Pedestrian Multiplier Table 5,095 people per square mile = Ped Multiplier of 0.01357</a:t>
            </a:r>
          </a:p>
          <a:p>
            <a:pPr marL="457200" indent="-457200">
              <a:spcBef>
                <a:spcPts val="0"/>
              </a:spcBef>
              <a:spcAft>
                <a:spcPts val="0"/>
              </a:spcAft>
              <a:buFont typeface="+mj-lt"/>
              <a:buAutoNum type="arabicPeriod"/>
            </a:pPr>
            <a:r>
              <a:rPr lang="en-US" sz="2000" b="0" dirty="0">
                <a:latin typeface="Aptos Display" panose="020B0004020202020204" pitchFamily="34" charset="0"/>
              </a:rPr>
              <a:t>Traffic Forecast P4P</a:t>
            </a:r>
          </a:p>
          <a:p>
            <a:pPr marL="457200" indent="-457200">
              <a:spcBef>
                <a:spcPts val="0"/>
              </a:spcBef>
              <a:spcAft>
                <a:spcPts val="0"/>
              </a:spcAft>
              <a:buFont typeface="+mj-lt"/>
              <a:buAutoNum type="arabicPeriod"/>
            </a:pPr>
            <a:r>
              <a:rPr lang="en-US" sz="2000" b="0" dirty="0">
                <a:latin typeface="Aptos Display" panose="020B0004020202020204" pitchFamily="34" charset="0"/>
              </a:rPr>
              <a:t>New Ped Users = 57,500*0.0926 *0.0137 = 73 person</a:t>
            </a:r>
          </a:p>
          <a:p>
            <a:pPr marL="0" indent="0">
              <a:spcBef>
                <a:spcPts val="0"/>
              </a:spcBef>
              <a:spcAft>
                <a:spcPts val="0"/>
              </a:spcAft>
              <a:buNone/>
            </a:pPr>
            <a:endParaRPr lang="en-US" sz="1600" b="0" dirty="0">
              <a:solidFill>
                <a:srgbClr val="FF0000"/>
              </a:solidFill>
              <a:latin typeface="Aptos Display" panose="020B0004020202020204" pitchFamily="34" charset="0"/>
            </a:endParaRPr>
          </a:p>
          <a:p>
            <a:pPr>
              <a:spcBef>
                <a:spcPts val="500"/>
              </a:spcBef>
              <a:spcAft>
                <a:spcPts val="300"/>
              </a:spcAft>
              <a:buFont typeface="Arial" panose="020B0604020202020204" pitchFamily="34" charset="0"/>
              <a:buChar char="•"/>
            </a:pPr>
            <a:endParaRPr lang="en-US" sz="2400" dirty="0">
              <a:latin typeface="Aptos Display" panose="020B0004020202020204" pitchFamily="34" charset="0"/>
            </a:endParaRPr>
          </a:p>
        </p:txBody>
      </p:sp>
      <p:pic>
        <p:nvPicPr>
          <p:cNvPr id="4" name="Picture 3">
            <a:extLst>
              <a:ext uri="{FF2B5EF4-FFF2-40B4-BE49-F238E27FC236}">
                <a16:creationId xmlns:a16="http://schemas.microsoft.com/office/drawing/2014/main" id="{D33898AC-34D6-0063-2900-C61A31D68B06}"/>
              </a:ext>
            </a:extLst>
          </p:cNvPr>
          <p:cNvPicPr>
            <a:picLocks noChangeAspect="1"/>
          </p:cNvPicPr>
          <p:nvPr/>
        </p:nvPicPr>
        <p:blipFill>
          <a:blip r:embed="rId4"/>
          <a:stretch>
            <a:fillRect/>
          </a:stretch>
        </p:blipFill>
        <p:spPr>
          <a:xfrm>
            <a:off x="6930013" y="4515169"/>
            <a:ext cx="5261987" cy="1762269"/>
          </a:xfrm>
          <a:prstGeom prst="rect">
            <a:avLst/>
          </a:prstGeom>
        </p:spPr>
      </p:pic>
      <p:pic>
        <p:nvPicPr>
          <p:cNvPr id="8" name="Picture 7">
            <a:extLst>
              <a:ext uri="{FF2B5EF4-FFF2-40B4-BE49-F238E27FC236}">
                <a16:creationId xmlns:a16="http://schemas.microsoft.com/office/drawing/2014/main" id="{9ACFDB1C-2F2C-93CB-5F36-DBE6DB31B7DC}"/>
              </a:ext>
            </a:extLst>
          </p:cNvPr>
          <p:cNvPicPr>
            <a:picLocks noChangeAspect="1"/>
          </p:cNvPicPr>
          <p:nvPr/>
        </p:nvPicPr>
        <p:blipFill>
          <a:blip r:embed="rId5"/>
          <a:srcRect t="7941"/>
          <a:stretch/>
        </p:blipFill>
        <p:spPr>
          <a:xfrm>
            <a:off x="76200" y="4064876"/>
            <a:ext cx="6705600" cy="2183524"/>
          </a:xfrm>
          <a:prstGeom prst="rect">
            <a:avLst/>
          </a:prstGeom>
        </p:spPr>
      </p:pic>
      <p:pic>
        <p:nvPicPr>
          <p:cNvPr id="9" name="Picture 8">
            <a:extLst>
              <a:ext uri="{FF2B5EF4-FFF2-40B4-BE49-F238E27FC236}">
                <a16:creationId xmlns:a16="http://schemas.microsoft.com/office/drawing/2014/main" id="{A7EE3D31-A48E-0B66-84BA-77636EB70789}"/>
              </a:ext>
            </a:extLst>
          </p:cNvPr>
          <p:cNvPicPr>
            <a:picLocks noChangeAspect="1"/>
          </p:cNvPicPr>
          <p:nvPr/>
        </p:nvPicPr>
        <p:blipFill>
          <a:blip r:embed="rId6"/>
          <a:srcRect l="3273"/>
          <a:stretch/>
        </p:blipFill>
        <p:spPr>
          <a:xfrm>
            <a:off x="7315200" y="1371600"/>
            <a:ext cx="4876800" cy="2993395"/>
          </a:xfrm>
          <a:prstGeom prst="rect">
            <a:avLst/>
          </a:prstGeom>
        </p:spPr>
      </p:pic>
    </p:spTree>
    <p:extLst>
      <p:ext uri="{BB962C8B-B14F-4D97-AF65-F5344CB8AC3E}">
        <p14:creationId xmlns:p14="http://schemas.microsoft.com/office/powerpoint/2010/main" val="107250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400" y="320040"/>
            <a:ext cx="11404600" cy="1143000"/>
          </a:xfrm>
        </p:spPr>
        <p:txBody>
          <a:bodyPr/>
          <a:lstStyle/>
          <a:p>
            <a:r>
              <a:rPr lang="en-US" sz="3200" dirty="0">
                <a:latin typeface="Aptos Display" panose="020B0004020202020204" pitchFamily="34" charset="0"/>
              </a:rPr>
              <a:t>SMART SCALE FY 2026 (Round 6) </a:t>
            </a:r>
            <a:br>
              <a:rPr lang="en-US" sz="3200" dirty="0">
                <a:latin typeface="Aptos Display" panose="020B0004020202020204" pitchFamily="34" charset="0"/>
              </a:rPr>
            </a:br>
            <a:r>
              <a:rPr lang="en-US" sz="3200" dirty="0">
                <a:latin typeface="Aptos Display" panose="020B0004020202020204" pitchFamily="34" charset="0"/>
              </a:rPr>
              <a:t>Summary and Comparison to Prior Rounds</a:t>
            </a:r>
          </a:p>
        </p:txBody>
      </p:sp>
      <p:sp>
        <p:nvSpPr>
          <p:cNvPr id="10" name="TextBox 9">
            <a:extLst>
              <a:ext uri="{FF2B5EF4-FFF2-40B4-BE49-F238E27FC236}">
                <a16:creationId xmlns:a16="http://schemas.microsoft.com/office/drawing/2014/main" id="{43EB6DD8-3B9E-1AE1-57B7-1F16F4B4E2D3}"/>
              </a:ext>
            </a:extLst>
          </p:cNvPr>
          <p:cNvSpPr txBox="1"/>
          <p:nvPr/>
        </p:nvSpPr>
        <p:spPr>
          <a:xfrm>
            <a:off x="838200" y="6092457"/>
            <a:ext cx="7772400" cy="276999"/>
          </a:xfrm>
          <a:prstGeom prst="rect">
            <a:avLst/>
          </a:prstGeom>
          <a:noFill/>
        </p:spPr>
        <p:txBody>
          <a:bodyPr wrap="square" rtlCol="0">
            <a:spAutoFit/>
          </a:bodyPr>
          <a:lstStyle/>
          <a:p>
            <a:r>
              <a:rPr lang="en-US" sz="1200" b="0" i="1" dirty="0">
                <a:solidFill>
                  <a:srgbClr val="000000"/>
                </a:solidFill>
              </a:rPr>
              <a:t>*Total of scored applications funding requested</a:t>
            </a:r>
          </a:p>
        </p:txBody>
      </p:sp>
      <p:sp>
        <p:nvSpPr>
          <p:cNvPr id="3" name="Slide Number Placeholder 2"/>
          <p:cNvSpPr>
            <a:spLocks noGrp="1"/>
          </p:cNvSpPr>
          <p:nvPr>
            <p:ph type="sldNum" sz="quarter" idx="10"/>
          </p:nvPr>
        </p:nvSpPr>
        <p:spPr/>
        <p:txBody>
          <a:bodyPr/>
          <a:lstStyle/>
          <a:p>
            <a:fld id="{2D053006-FB26-45B1-80AA-6376C0DF0BE0}" type="slidenum">
              <a:rPr lang="en-US" smtClean="0"/>
              <a:pPr/>
              <a:t>3</a:t>
            </a:fld>
            <a:endParaRPr lang="en-US" dirty="0"/>
          </a:p>
        </p:txBody>
      </p:sp>
      <p:sp>
        <p:nvSpPr>
          <p:cNvPr id="2" name="Rectangle 1">
            <a:extLst>
              <a:ext uri="{FF2B5EF4-FFF2-40B4-BE49-F238E27FC236}">
                <a16:creationId xmlns:a16="http://schemas.microsoft.com/office/drawing/2014/main" id="{5507496E-44D3-E5C6-C35F-8C11DA76848E}"/>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a:pPr>
            <a:r>
              <a:rPr lang="en-US" sz="1400" dirty="0"/>
              <a:t>SMART SCALE FY 2026 (Round 6) Overview</a:t>
            </a:r>
          </a:p>
        </p:txBody>
      </p:sp>
      <p:pic>
        <p:nvPicPr>
          <p:cNvPr id="6" name="Picture 5" descr="Table&#10;&#10;AI-generated content may be incorrect.">
            <a:extLst>
              <a:ext uri="{FF2B5EF4-FFF2-40B4-BE49-F238E27FC236}">
                <a16:creationId xmlns:a16="http://schemas.microsoft.com/office/drawing/2014/main" id="{874AD238-037E-54BC-1141-DA8FFC581E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0637" y="1616617"/>
            <a:ext cx="10550727" cy="4566056"/>
          </a:xfrm>
          <a:prstGeom prst="rect">
            <a:avLst/>
          </a:prstGeom>
        </p:spPr>
      </p:pic>
    </p:spTree>
    <p:extLst>
      <p:ext uri="{BB962C8B-B14F-4D97-AF65-F5344CB8AC3E}">
        <p14:creationId xmlns:p14="http://schemas.microsoft.com/office/powerpoint/2010/main" val="3546983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400" y="320040"/>
            <a:ext cx="11404600" cy="1143000"/>
          </a:xfrm>
        </p:spPr>
        <p:txBody>
          <a:bodyPr/>
          <a:lstStyle/>
          <a:p>
            <a:r>
              <a:rPr lang="en-US" sz="3200" dirty="0">
                <a:latin typeface="Aptos Display" panose="020B0004020202020204" pitchFamily="34" charset="0"/>
              </a:rPr>
              <a:t>Funding Available in millions for FY 2026 (Round 6)</a:t>
            </a:r>
          </a:p>
        </p:txBody>
      </p:sp>
      <p:graphicFrame>
        <p:nvGraphicFramePr>
          <p:cNvPr id="8" name="Table 7">
            <a:extLst>
              <a:ext uri="{FF2B5EF4-FFF2-40B4-BE49-F238E27FC236}">
                <a16:creationId xmlns:a16="http://schemas.microsoft.com/office/drawing/2014/main" id="{47BDB805-EEC0-80A3-E690-88B133DD8F1D}"/>
              </a:ext>
            </a:extLst>
          </p:cNvPr>
          <p:cNvGraphicFramePr>
            <a:graphicFrameLocks noGrp="1"/>
          </p:cNvGraphicFramePr>
          <p:nvPr>
            <p:extLst>
              <p:ext uri="{D42A27DB-BD31-4B8C-83A1-F6EECF244321}">
                <p14:modId xmlns:p14="http://schemas.microsoft.com/office/powerpoint/2010/main" val="834574943"/>
              </p:ext>
            </p:extLst>
          </p:nvPr>
        </p:nvGraphicFramePr>
        <p:xfrm>
          <a:off x="5843016" y="1661161"/>
          <a:ext cx="6126480" cy="4206239"/>
        </p:xfrm>
        <a:graphic>
          <a:graphicData uri="http://schemas.openxmlformats.org/drawingml/2006/table">
            <a:tbl>
              <a:tblPr firstRow="1"/>
              <a:tblGrid>
                <a:gridCol w="2071545">
                  <a:extLst>
                    <a:ext uri="{9D8B030D-6E8A-4147-A177-3AD203B41FA5}">
                      <a16:colId xmlns:a16="http://schemas.microsoft.com/office/drawing/2014/main" val="2028272818"/>
                    </a:ext>
                  </a:extLst>
                </a:gridCol>
                <a:gridCol w="1469179">
                  <a:extLst>
                    <a:ext uri="{9D8B030D-6E8A-4147-A177-3AD203B41FA5}">
                      <a16:colId xmlns:a16="http://schemas.microsoft.com/office/drawing/2014/main" val="4136972410"/>
                    </a:ext>
                  </a:extLst>
                </a:gridCol>
                <a:gridCol w="1292878">
                  <a:extLst>
                    <a:ext uri="{9D8B030D-6E8A-4147-A177-3AD203B41FA5}">
                      <a16:colId xmlns:a16="http://schemas.microsoft.com/office/drawing/2014/main" val="2509096448"/>
                    </a:ext>
                  </a:extLst>
                </a:gridCol>
                <a:gridCol w="1292878">
                  <a:extLst>
                    <a:ext uri="{9D8B030D-6E8A-4147-A177-3AD203B41FA5}">
                      <a16:colId xmlns:a16="http://schemas.microsoft.com/office/drawing/2014/main" val="1772329047"/>
                    </a:ext>
                  </a:extLst>
                </a:gridCol>
              </a:tblGrid>
              <a:tr h="902914">
                <a:tc>
                  <a:txBody>
                    <a:bodyPr/>
                    <a:lstStyle/>
                    <a:p>
                      <a:pPr algn="ctr" fontAlgn="ctr"/>
                      <a:r>
                        <a:rPr lang="en-US" sz="1600" b="1" i="0" u="none" strike="noStrike" dirty="0">
                          <a:solidFill>
                            <a:srgbClr val="FFFFFF"/>
                          </a:solidFill>
                          <a:effectLst/>
                          <a:latin typeface="Arial" panose="020B0604020202020204" pitchFamily="34" charset="0"/>
                        </a:rPr>
                        <a:t>District</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13538A"/>
                    </a:solidFill>
                  </a:tcPr>
                </a:tc>
                <a:tc>
                  <a:txBody>
                    <a:bodyPr/>
                    <a:lstStyle/>
                    <a:p>
                      <a:pPr algn="ctr" fontAlgn="ctr"/>
                      <a:r>
                        <a:rPr lang="en-US" sz="1600" b="1" i="0" u="none" strike="noStrike">
                          <a:solidFill>
                            <a:srgbClr val="FFFFFF"/>
                          </a:solidFill>
                          <a:effectLst/>
                          <a:latin typeface="Arial" panose="020B0604020202020204" pitchFamily="34" charset="0"/>
                        </a:rPr>
                        <a:t>DGP Available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13538A"/>
                    </a:solidFill>
                  </a:tcPr>
                </a:tc>
                <a:tc>
                  <a:txBody>
                    <a:bodyPr/>
                    <a:lstStyle/>
                    <a:p>
                      <a:pPr algn="ctr" fontAlgn="ctr"/>
                      <a:r>
                        <a:rPr lang="en-US" sz="1600" b="1" i="0" u="none" strike="noStrike">
                          <a:solidFill>
                            <a:srgbClr val="FFFFFF"/>
                          </a:solidFill>
                          <a:effectLst/>
                          <a:latin typeface="Arial" panose="020B0604020202020204" pitchFamily="34" charset="0"/>
                        </a:rPr>
                        <a:t>Previous DGP Cost Increases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13538A"/>
                    </a:solidFill>
                  </a:tcPr>
                </a:tc>
                <a:tc>
                  <a:txBody>
                    <a:bodyPr/>
                    <a:lstStyle/>
                    <a:p>
                      <a:pPr algn="ctr" fontAlgn="ctr"/>
                      <a:r>
                        <a:rPr lang="en-US" sz="1600" b="1" i="0" u="none" strike="noStrike" dirty="0">
                          <a:solidFill>
                            <a:srgbClr val="FFFFFF"/>
                          </a:solidFill>
                          <a:effectLst/>
                          <a:latin typeface="Arial" panose="020B0604020202020204" pitchFamily="34" charset="0"/>
                        </a:rPr>
                        <a:t>HPP</a:t>
                      </a:r>
                      <a:br>
                        <a:rPr lang="en-US" sz="1600" b="1" i="0" u="none" strike="noStrike" dirty="0">
                          <a:solidFill>
                            <a:srgbClr val="FFFFFF"/>
                          </a:solidFill>
                          <a:effectLst/>
                          <a:latin typeface="Arial" panose="020B0604020202020204" pitchFamily="34" charset="0"/>
                        </a:rPr>
                      </a:br>
                      <a:r>
                        <a:rPr lang="en-US" sz="1600" b="1" i="0" u="none" strike="noStrike" dirty="0">
                          <a:solidFill>
                            <a:srgbClr val="FFFFFF"/>
                          </a:solidFill>
                          <a:effectLst/>
                          <a:latin typeface="Arial" panose="020B0604020202020204" pitchFamily="34" charset="0"/>
                        </a:rPr>
                        <a:t>Available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13538A"/>
                    </a:solidFill>
                  </a:tcPr>
                </a:tc>
                <a:extLst>
                  <a:ext uri="{0D108BD9-81ED-4DB2-BD59-A6C34878D82A}">
                    <a16:rowId xmlns:a16="http://schemas.microsoft.com/office/drawing/2014/main" val="57000392"/>
                  </a:ext>
                </a:extLst>
              </a:tr>
              <a:tr h="308311">
                <a:tc>
                  <a:txBody>
                    <a:bodyPr/>
                    <a:lstStyle/>
                    <a:p>
                      <a:pPr algn="l" fontAlgn="b"/>
                      <a:r>
                        <a:rPr lang="en-US" sz="1600" b="0" i="0" u="none" strike="noStrike" dirty="0">
                          <a:solidFill>
                            <a:srgbClr val="000000"/>
                          </a:solidFill>
                          <a:effectLst/>
                          <a:latin typeface="Arial" panose="020B0604020202020204" pitchFamily="34" charset="0"/>
                        </a:rPr>
                        <a:t>Bristol</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r" fontAlgn="b"/>
                      <a:r>
                        <a:rPr lang="en-US" sz="1600" b="0" i="0" u="none" strike="noStrike" dirty="0">
                          <a:solidFill>
                            <a:srgbClr val="000000"/>
                          </a:solidFill>
                          <a:effectLst/>
                          <a:latin typeface="Arial" panose="020B0604020202020204" pitchFamily="34" charset="0"/>
                        </a:rPr>
                        <a:t>$37.0</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r" fontAlgn="b"/>
                      <a:r>
                        <a:rPr lang="en-US" sz="1600" b="0" i="0" u="none" strike="noStrike">
                          <a:solidFill>
                            <a:srgbClr val="000000"/>
                          </a:solidFill>
                          <a:effectLst/>
                          <a:latin typeface="Arial" panose="020B0604020202020204" pitchFamily="34" charset="0"/>
                        </a:rPr>
                        <a:t> </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124693763"/>
                  </a:ext>
                </a:extLst>
              </a:tr>
              <a:tr h="297299">
                <a:tc>
                  <a:txBody>
                    <a:bodyPr/>
                    <a:lstStyle/>
                    <a:p>
                      <a:pPr algn="l" fontAlgn="b"/>
                      <a:r>
                        <a:rPr lang="en-US" sz="1600" b="0" i="0" u="none" strike="noStrike" dirty="0">
                          <a:solidFill>
                            <a:srgbClr val="000000"/>
                          </a:solidFill>
                          <a:effectLst/>
                          <a:latin typeface="Arial" panose="020B0604020202020204" pitchFamily="34" charset="0"/>
                        </a:rPr>
                        <a:t>Culpeper</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r" fontAlgn="b"/>
                      <a:r>
                        <a:rPr lang="en-US" sz="1600" b="0" i="0" u="none" strike="noStrike">
                          <a:solidFill>
                            <a:srgbClr val="000000"/>
                          </a:solidFill>
                          <a:effectLst/>
                          <a:latin typeface="Arial" panose="020B0604020202020204" pitchFamily="34" charset="0"/>
                        </a:rPr>
                        <a:t>$68.0</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r" fontAlgn="b"/>
                      <a:r>
                        <a:rPr lang="en-US" sz="1600" b="0" i="0" u="none" strike="noStrike">
                          <a:solidFill>
                            <a:srgbClr val="000000"/>
                          </a:solidFill>
                          <a:effectLst/>
                          <a:latin typeface="Arial" panose="020B0604020202020204" pitchFamily="34" charset="0"/>
                        </a:rPr>
                        <a:t>-$6.6</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2922883761"/>
                  </a:ext>
                </a:extLst>
              </a:tr>
              <a:tr h="297299">
                <a:tc>
                  <a:txBody>
                    <a:bodyPr/>
                    <a:lstStyle/>
                    <a:p>
                      <a:pPr algn="l" fontAlgn="b"/>
                      <a:r>
                        <a:rPr lang="en-US" sz="1600" b="0" i="0" u="none" strike="noStrike" dirty="0">
                          <a:solidFill>
                            <a:srgbClr val="000000"/>
                          </a:solidFill>
                          <a:effectLst/>
                          <a:latin typeface="Arial" panose="020B0604020202020204" pitchFamily="34" charset="0"/>
                        </a:rPr>
                        <a:t>Fredericksburg</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r" fontAlgn="b"/>
                      <a:r>
                        <a:rPr lang="en-US" sz="1600" b="0" i="0" u="none" strike="noStrike" dirty="0">
                          <a:solidFill>
                            <a:srgbClr val="000000"/>
                          </a:solidFill>
                          <a:effectLst/>
                          <a:latin typeface="Arial" panose="020B0604020202020204" pitchFamily="34" charset="0"/>
                        </a:rPr>
                        <a:t>$76.2</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r" fontAlgn="b"/>
                      <a:r>
                        <a:rPr lang="en-US" sz="1600" b="0" i="0" u="none" strike="noStrike" dirty="0">
                          <a:solidFill>
                            <a:srgbClr val="000000"/>
                          </a:solidFill>
                          <a:effectLst/>
                          <a:latin typeface="Arial" panose="020B0604020202020204" pitchFamily="34" charset="0"/>
                        </a:rPr>
                        <a:t> </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1175879547"/>
                  </a:ext>
                </a:extLst>
              </a:tr>
              <a:tr h="297299">
                <a:tc>
                  <a:txBody>
                    <a:bodyPr/>
                    <a:lstStyle/>
                    <a:p>
                      <a:pPr algn="l" fontAlgn="b"/>
                      <a:r>
                        <a:rPr lang="en-US" sz="1600" b="0" i="0" u="none" strike="noStrike">
                          <a:solidFill>
                            <a:srgbClr val="000000"/>
                          </a:solidFill>
                          <a:effectLst/>
                          <a:latin typeface="Arial" panose="020B0604020202020204" pitchFamily="34" charset="0"/>
                        </a:rPr>
                        <a:t>Hampton Roads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r" fontAlgn="b"/>
                      <a:r>
                        <a:rPr lang="en-US" sz="1600" b="0" i="0" u="none" strike="noStrike" dirty="0">
                          <a:solidFill>
                            <a:srgbClr val="000000"/>
                          </a:solidFill>
                          <a:effectLst/>
                          <a:latin typeface="Arial" panose="020B0604020202020204" pitchFamily="34" charset="0"/>
                        </a:rPr>
                        <a:t>$121.6</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r" fontAlgn="b"/>
                      <a:r>
                        <a:rPr lang="en-US" sz="1600" b="0" i="0" u="none" strike="noStrike">
                          <a:solidFill>
                            <a:srgbClr val="000000"/>
                          </a:solidFill>
                          <a:effectLst/>
                          <a:latin typeface="Arial" panose="020B0604020202020204" pitchFamily="34" charset="0"/>
                        </a:rPr>
                        <a:t> </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2691125741"/>
                  </a:ext>
                </a:extLst>
              </a:tr>
              <a:tr h="297299">
                <a:tc>
                  <a:txBody>
                    <a:bodyPr/>
                    <a:lstStyle/>
                    <a:p>
                      <a:pPr algn="l" fontAlgn="b"/>
                      <a:r>
                        <a:rPr lang="en-US" sz="1600" b="0" i="0" u="none" strike="noStrike">
                          <a:solidFill>
                            <a:srgbClr val="000000"/>
                          </a:solidFill>
                          <a:effectLst/>
                          <a:latin typeface="Arial" panose="020B0604020202020204" pitchFamily="34" charset="0"/>
                        </a:rPr>
                        <a:t>Lynchburg</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r" fontAlgn="b"/>
                      <a:r>
                        <a:rPr lang="en-US" sz="1600" b="0" i="0" u="none" strike="noStrike" dirty="0">
                          <a:solidFill>
                            <a:srgbClr val="000000"/>
                          </a:solidFill>
                          <a:effectLst/>
                          <a:latin typeface="Arial" panose="020B0604020202020204" pitchFamily="34" charset="0"/>
                        </a:rPr>
                        <a:t>$85.9</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r" fontAlgn="b"/>
                      <a:r>
                        <a:rPr lang="en-US" sz="1600" b="0" i="0" u="none" strike="noStrike" dirty="0">
                          <a:solidFill>
                            <a:srgbClr val="000000"/>
                          </a:solidFill>
                          <a:effectLst/>
                          <a:latin typeface="Arial" panose="020B0604020202020204" pitchFamily="34" charset="0"/>
                        </a:rPr>
                        <a:t> </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4188895725"/>
                  </a:ext>
                </a:extLst>
              </a:tr>
              <a:tr h="297299">
                <a:tc>
                  <a:txBody>
                    <a:bodyPr/>
                    <a:lstStyle/>
                    <a:p>
                      <a:pPr algn="l" fontAlgn="b"/>
                      <a:r>
                        <a:rPr lang="en-US" sz="1600" b="0" i="0" u="none" strike="noStrike" dirty="0">
                          <a:solidFill>
                            <a:srgbClr val="000000"/>
                          </a:solidFill>
                          <a:effectLst/>
                          <a:latin typeface="Arial" panose="020B0604020202020204" pitchFamily="34" charset="0"/>
                        </a:rPr>
                        <a:t>Northern Virginia*</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r" fontAlgn="b"/>
                      <a:r>
                        <a:rPr lang="en-US" sz="1600" b="0" i="0" u="none" strike="noStrike">
                          <a:solidFill>
                            <a:srgbClr val="000000"/>
                          </a:solidFill>
                          <a:effectLst/>
                          <a:latin typeface="Arial" panose="020B0604020202020204" pitchFamily="34" charset="0"/>
                        </a:rPr>
                        <a:t>$97.4</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r" fontAlgn="b"/>
                      <a:r>
                        <a:rPr lang="en-US" sz="1600" b="0" i="0" u="none" strike="noStrike" dirty="0">
                          <a:solidFill>
                            <a:srgbClr val="000000"/>
                          </a:solidFill>
                          <a:effectLst/>
                          <a:latin typeface="Arial" panose="020B0604020202020204" pitchFamily="34" charset="0"/>
                        </a:rPr>
                        <a:t> </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742137424"/>
                  </a:ext>
                </a:extLst>
              </a:tr>
              <a:tr h="297299">
                <a:tc>
                  <a:txBody>
                    <a:bodyPr/>
                    <a:lstStyle/>
                    <a:p>
                      <a:pPr algn="l" fontAlgn="b"/>
                      <a:r>
                        <a:rPr lang="en-US" sz="1600" b="0" i="0" u="none" strike="noStrike">
                          <a:solidFill>
                            <a:srgbClr val="000000"/>
                          </a:solidFill>
                          <a:effectLst/>
                          <a:latin typeface="Arial" panose="020B0604020202020204" pitchFamily="34" charset="0"/>
                        </a:rPr>
                        <a:t>Richmond</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r" fontAlgn="b"/>
                      <a:r>
                        <a:rPr lang="en-US" sz="1600" b="0" i="0" u="none" strike="noStrike">
                          <a:solidFill>
                            <a:srgbClr val="000000"/>
                          </a:solidFill>
                          <a:effectLst/>
                          <a:latin typeface="Arial" panose="020B0604020202020204" pitchFamily="34" charset="0"/>
                        </a:rPr>
                        <a:t>$104.9</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r" fontAlgn="b"/>
                      <a:r>
                        <a:rPr lang="en-US" sz="1600" b="0" i="0" u="none" strike="noStrike" dirty="0">
                          <a:solidFill>
                            <a:srgbClr val="000000"/>
                          </a:solidFill>
                          <a:effectLst/>
                          <a:latin typeface="Arial" panose="020B0604020202020204" pitchFamily="34" charset="0"/>
                        </a:rPr>
                        <a:t> </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4230820992"/>
                  </a:ext>
                </a:extLst>
              </a:tr>
              <a:tr h="297299">
                <a:tc>
                  <a:txBody>
                    <a:bodyPr/>
                    <a:lstStyle/>
                    <a:p>
                      <a:pPr algn="l" fontAlgn="b"/>
                      <a:r>
                        <a:rPr lang="en-US" sz="1600" b="0" i="0" u="none" strike="noStrike">
                          <a:solidFill>
                            <a:srgbClr val="000000"/>
                          </a:solidFill>
                          <a:effectLst/>
                          <a:latin typeface="Arial" panose="020B0604020202020204" pitchFamily="34" charset="0"/>
                        </a:rPr>
                        <a:t>Salem</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r" fontAlgn="b"/>
                      <a:r>
                        <a:rPr lang="en-US" sz="1600" b="0" i="0" u="none" strike="noStrike">
                          <a:solidFill>
                            <a:srgbClr val="000000"/>
                          </a:solidFill>
                          <a:effectLst/>
                          <a:latin typeface="Arial" panose="020B0604020202020204" pitchFamily="34" charset="0"/>
                        </a:rPr>
                        <a:t>$64.3</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r" fontAlgn="b"/>
                      <a:r>
                        <a:rPr lang="en-US" sz="1600" b="0" i="0" u="none" strike="noStrike" dirty="0">
                          <a:solidFill>
                            <a:srgbClr val="000000"/>
                          </a:solidFill>
                          <a:effectLst/>
                          <a:latin typeface="Arial" panose="020B0604020202020204" pitchFamily="34" charset="0"/>
                        </a:rPr>
                        <a:t> </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3956629874"/>
                  </a:ext>
                </a:extLst>
              </a:tr>
              <a:tr h="297299">
                <a:tc>
                  <a:txBody>
                    <a:bodyPr/>
                    <a:lstStyle/>
                    <a:p>
                      <a:pPr algn="l" fontAlgn="b"/>
                      <a:r>
                        <a:rPr lang="en-US" sz="1600" b="0" i="0" u="none" strike="noStrike">
                          <a:solidFill>
                            <a:srgbClr val="000000"/>
                          </a:solidFill>
                          <a:effectLst/>
                          <a:latin typeface="Arial" panose="020B0604020202020204" pitchFamily="34" charset="0"/>
                        </a:rPr>
                        <a:t>Staunton</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r" fontAlgn="b"/>
                      <a:r>
                        <a:rPr lang="en-US" sz="1600" b="0" i="0" u="none" strike="noStrike">
                          <a:solidFill>
                            <a:srgbClr val="000000"/>
                          </a:solidFill>
                          <a:effectLst/>
                          <a:latin typeface="Arial" panose="020B0604020202020204" pitchFamily="34" charset="0"/>
                        </a:rPr>
                        <a:t>$39.4</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r" fontAlgn="b"/>
                      <a:r>
                        <a:rPr lang="en-US" sz="1600" b="0" i="0" u="none" strike="noStrike" dirty="0">
                          <a:solidFill>
                            <a:srgbClr val="000000"/>
                          </a:solidFill>
                          <a:effectLst/>
                          <a:latin typeface="Arial" panose="020B0604020202020204" pitchFamily="34" charset="0"/>
                        </a:rPr>
                        <a:t>-$6.0</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2616427148"/>
                  </a:ext>
                </a:extLst>
              </a:tr>
              <a:tr h="308311">
                <a:tc>
                  <a:txBody>
                    <a:bodyPr/>
                    <a:lstStyle/>
                    <a:p>
                      <a:pPr algn="l" fontAlgn="b"/>
                      <a:r>
                        <a:rPr lang="en-US" sz="1600" b="0" i="0" u="none" strike="noStrike">
                          <a:solidFill>
                            <a:srgbClr val="000000"/>
                          </a:solidFill>
                          <a:effectLst/>
                          <a:latin typeface="Arial" panose="020B0604020202020204" pitchFamily="34" charset="0"/>
                        </a:rPr>
                        <a:t>Statewide HPP</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r" fontAlgn="b"/>
                      <a:r>
                        <a:rPr lang="en-US" sz="1600" b="0" i="0" u="none" strike="noStrike">
                          <a:solidFill>
                            <a:srgbClr val="000000"/>
                          </a:solidFill>
                          <a:effectLst/>
                          <a:latin typeface="Arial" panose="020B0604020202020204" pitchFamily="34" charset="0"/>
                        </a:rPr>
                        <a:t> </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600" b="0" i="0" u="none" strike="noStrike" dirty="0">
                          <a:solidFill>
                            <a:srgbClr val="000000"/>
                          </a:solidFill>
                          <a:effectLst/>
                          <a:latin typeface="Arial" panose="020B0604020202020204" pitchFamily="34" charset="0"/>
                        </a:rPr>
                        <a:t> </a:t>
                      </a:r>
                    </a:p>
                  </a:txBody>
                  <a:tcPr marL="9525" marR="857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DEBF7"/>
                    </a:solidFill>
                  </a:tcPr>
                </a:tc>
                <a:tc>
                  <a:txBody>
                    <a:bodyPr/>
                    <a:lstStyle/>
                    <a:p>
                      <a:pPr algn="r" fontAlgn="b"/>
                      <a:r>
                        <a:rPr lang="en-US" sz="1600" b="0" i="0" u="none" strike="noStrike" dirty="0">
                          <a:solidFill>
                            <a:srgbClr val="000000"/>
                          </a:solidFill>
                          <a:effectLst/>
                          <a:latin typeface="Arial" panose="020B0604020202020204" pitchFamily="34" charset="0"/>
                        </a:rPr>
                        <a:t>$384.7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591576067"/>
                  </a:ext>
                </a:extLst>
              </a:tr>
              <a:tr h="308311">
                <a:tc>
                  <a:txBody>
                    <a:bodyPr/>
                    <a:lstStyle/>
                    <a:p>
                      <a:pPr algn="r" fontAlgn="ctr"/>
                      <a:r>
                        <a:rPr lang="en-US" sz="1600" b="1" i="0" u="none" strike="noStrike">
                          <a:solidFill>
                            <a:srgbClr val="000000"/>
                          </a:solidFill>
                          <a:effectLst/>
                          <a:latin typeface="Arial" panose="020B0604020202020204" pitchFamily="34" charset="0"/>
                        </a:rPr>
                        <a:t>Total</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DD7EE"/>
                    </a:solidFill>
                  </a:tcPr>
                </a:tc>
                <a:tc>
                  <a:txBody>
                    <a:bodyPr/>
                    <a:lstStyle/>
                    <a:p>
                      <a:pPr algn="r" fontAlgn="ctr"/>
                      <a:r>
                        <a:rPr lang="en-US" sz="1600" b="1" i="0" u="none" strike="noStrike">
                          <a:solidFill>
                            <a:srgbClr val="000000"/>
                          </a:solidFill>
                          <a:effectLst/>
                          <a:latin typeface="Arial" panose="020B0604020202020204" pitchFamily="34" charset="0"/>
                        </a:rPr>
                        <a:t>$694.6</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sz="1600" b="1" i="0" u="none" strike="noStrike" dirty="0">
                          <a:solidFill>
                            <a:srgbClr val="000000"/>
                          </a:solidFill>
                          <a:effectLst/>
                          <a:latin typeface="Arial" panose="020B0604020202020204" pitchFamily="34" charset="0"/>
                        </a:rPr>
                        <a:t> </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fontAlgn="ctr"/>
                      <a:r>
                        <a:rPr lang="en-US" sz="1600" b="1" i="0" u="none" strike="noStrike" dirty="0">
                          <a:solidFill>
                            <a:srgbClr val="000000"/>
                          </a:solidFill>
                          <a:effectLst/>
                          <a:latin typeface="Arial" panose="020B0604020202020204" pitchFamily="34" charset="0"/>
                        </a:rPr>
                        <a:t>$384.7</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378797282"/>
                  </a:ext>
                </a:extLst>
              </a:tr>
            </a:tbl>
          </a:graphicData>
        </a:graphic>
      </p:graphicFrame>
      <p:sp>
        <p:nvSpPr>
          <p:cNvPr id="3" name="Slide Number Placeholder 2"/>
          <p:cNvSpPr>
            <a:spLocks noGrp="1"/>
          </p:cNvSpPr>
          <p:nvPr>
            <p:ph type="sldNum" sz="quarter" idx="10"/>
          </p:nvPr>
        </p:nvSpPr>
        <p:spPr/>
        <p:txBody>
          <a:bodyPr/>
          <a:lstStyle/>
          <a:p>
            <a:fld id="{2D053006-FB26-45B1-80AA-6376C0DF0BE0}" type="slidenum">
              <a:rPr lang="en-US" smtClean="0"/>
              <a:pPr/>
              <a:t>4</a:t>
            </a:fld>
            <a:endParaRPr lang="en-US" dirty="0"/>
          </a:p>
        </p:txBody>
      </p:sp>
      <p:sp>
        <p:nvSpPr>
          <p:cNvPr id="12" name="Content Placeholder 1">
            <a:extLst>
              <a:ext uri="{FF2B5EF4-FFF2-40B4-BE49-F238E27FC236}">
                <a16:creationId xmlns:a16="http://schemas.microsoft.com/office/drawing/2014/main" id="{6BFE0D7C-552E-6AFE-0980-348C70DD240A}"/>
              </a:ext>
            </a:extLst>
          </p:cNvPr>
          <p:cNvSpPr>
            <a:spLocks noGrp="1"/>
          </p:cNvSpPr>
          <p:nvPr>
            <p:ph idx="1"/>
          </p:nvPr>
        </p:nvSpPr>
        <p:spPr>
          <a:xfrm>
            <a:off x="406400" y="1905000"/>
            <a:ext cx="5436616" cy="4038600"/>
          </a:xfrm>
        </p:spPr>
        <p:txBody>
          <a:bodyPr/>
          <a:lstStyle/>
          <a:p>
            <a:r>
              <a:rPr lang="en-US" sz="2400" b="1" dirty="0">
                <a:effectLst/>
                <a:latin typeface="Aptos Display" panose="020B0004020202020204" pitchFamily="34" charset="0"/>
              </a:rPr>
              <a:t>A total of $1.08 billion is available for Round 6</a:t>
            </a:r>
          </a:p>
          <a:p>
            <a:r>
              <a:rPr lang="en-US" sz="2400" b="1" dirty="0">
                <a:effectLst/>
                <a:latin typeface="Aptos Display" panose="020B0004020202020204" pitchFamily="34" charset="0"/>
              </a:rPr>
              <a:t>Background information for the FY2026 – 2031 planning period</a:t>
            </a:r>
          </a:p>
          <a:p>
            <a:pPr lvl="1">
              <a:buFont typeface="Courier New" panose="02070309020205020404" pitchFamily="49" charset="0"/>
              <a:buChar char="o"/>
            </a:pPr>
            <a:r>
              <a:rPr lang="en-US" sz="2000" b="1" dirty="0">
                <a:solidFill>
                  <a:srgbClr val="00385A"/>
                </a:solidFill>
                <a:effectLst/>
                <a:latin typeface="Aptos Display" panose="020B0004020202020204" pitchFamily="34" charset="0"/>
                <a:hlinkClick r:id="rId3">
                  <a:extLst>
                    <a:ext uri="{A12FA001-AC4F-418D-AE19-62706E023703}">
                      <ahyp:hlinkClr xmlns:ahyp="http://schemas.microsoft.com/office/drawing/2018/hyperlinkcolor" val="tx"/>
                    </a:ext>
                  </a:extLst>
                </a:hlinkClick>
              </a:rPr>
              <a:t>VDOT CFO Presentation</a:t>
            </a:r>
            <a:r>
              <a:rPr lang="en-US" sz="2000" b="1" dirty="0">
                <a:solidFill>
                  <a:srgbClr val="00385A"/>
                </a:solidFill>
                <a:effectLst/>
                <a:latin typeface="Aptos Display" panose="020B0004020202020204" pitchFamily="34" charset="0"/>
              </a:rPr>
              <a:t> </a:t>
            </a:r>
            <a:r>
              <a:rPr lang="en-US" sz="2000" b="1" dirty="0">
                <a:solidFill>
                  <a:srgbClr val="003456"/>
                </a:solidFill>
                <a:effectLst/>
                <a:latin typeface="Aptos Display" panose="020B0004020202020204" pitchFamily="34" charset="0"/>
              </a:rPr>
              <a:t>(pdf) </a:t>
            </a:r>
          </a:p>
          <a:p>
            <a:pPr lvl="1">
              <a:buFont typeface="Courier New" panose="02070309020205020404" pitchFamily="49" charset="0"/>
              <a:buChar char="o"/>
            </a:pPr>
            <a:r>
              <a:rPr lang="en-US" sz="2000" b="1" dirty="0">
                <a:solidFill>
                  <a:srgbClr val="00385A"/>
                </a:solidFill>
                <a:effectLst/>
                <a:latin typeface="Aptos Display" panose="020B0004020202020204" pitchFamily="34" charset="0"/>
                <a:hlinkClick r:id="rId4">
                  <a:extLst>
                    <a:ext uri="{A12FA001-AC4F-418D-AE19-62706E023703}">
                      <ahyp:hlinkClr xmlns:ahyp="http://schemas.microsoft.com/office/drawing/2018/hyperlinkcolor" val="tx"/>
                    </a:ext>
                  </a:extLst>
                </a:hlinkClick>
              </a:rPr>
              <a:t>VDOT CFO Presentation</a:t>
            </a:r>
            <a:r>
              <a:rPr lang="en-US" sz="2000" b="1" dirty="0">
                <a:solidFill>
                  <a:srgbClr val="00385A"/>
                </a:solidFill>
                <a:effectLst/>
                <a:latin typeface="Aptos Display" panose="020B0004020202020204" pitchFamily="34" charset="0"/>
              </a:rPr>
              <a:t> </a:t>
            </a:r>
            <a:r>
              <a:rPr lang="en-US" sz="2000" b="1" dirty="0">
                <a:solidFill>
                  <a:srgbClr val="003456"/>
                </a:solidFill>
                <a:effectLst/>
                <a:latin typeface="Aptos Display" panose="020B0004020202020204" pitchFamily="34" charset="0"/>
              </a:rPr>
              <a:t>(YouTube) </a:t>
            </a:r>
          </a:p>
          <a:p>
            <a:r>
              <a:rPr lang="en-US" sz="2400" b="1" dirty="0">
                <a:effectLst/>
                <a:latin typeface="Aptos Display" panose="020B0004020202020204" pitchFamily="34" charset="0"/>
              </a:rPr>
              <a:t>Budget is still in flux depending on remaining needs through May</a:t>
            </a:r>
          </a:p>
          <a:p>
            <a:endParaRPr lang="en-US" dirty="0">
              <a:solidFill>
                <a:srgbClr val="003456"/>
              </a:solidFill>
            </a:endParaRPr>
          </a:p>
        </p:txBody>
      </p:sp>
      <p:sp>
        <p:nvSpPr>
          <p:cNvPr id="5" name="TextBox 4">
            <a:extLst>
              <a:ext uri="{FF2B5EF4-FFF2-40B4-BE49-F238E27FC236}">
                <a16:creationId xmlns:a16="http://schemas.microsoft.com/office/drawing/2014/main" id="{9C9D8CF5-D936-D0CF-7489-AE7A7FE75FE0}"/>
              </a:ext>
            </a:extLst>
          </p:cNvPr>
          <p:cNvSpPr txBox="1"/>
          <p:nvPr/>
        </p:nvSpPr>
        <p:spPr>
          <a:xfrm>
            <a:off x="5655563" y="5960716"/>
            <a:ext cx="6501385" cy="261610"/>
          </a:xfrm>
          <a:prstGeom prst="rect">
            <a:avLst/>
          </a:prstGeom>
          <a:noFill/>
        </p:spPr>
        <p:txBody>
          <a:bodyPr wrap="square">
            <a:spAutoFit/>
          </a:bodyPr>
          <a:lstStyle/>
          <a:p>
            <a:r>
              <a:rPr lang="en-US" sz="1100" i="1" dirty="0">
                <a:solidFill>
                  <a:srgbClr val="00385A"/>
                </a:solidFill>
              </a:rPr>
              <a:t>*Note: Supplemental DGP from additional gas tax in localities is not captured in NOVA District</a:t>
            </a:r>
          </a:p>
        </p:txBody>
      </p:sp>
      <p:sp>
        <p:nvSpPr>
          <p:cNvPr id="2" name="Rectangle 1">
            <a:extLst>
              <a:ext uri="{FF2B5EF4-FFF2-40B4-BE49-F238E27FC236}">
                <a16:creationId xmlns:a16="http://schemas.microsoft.com/office/drawing/2014/main" id="{EE05CAD4-5E22-BBA0-8667-54134D0ADA0C}"/>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a:pPr>
            <a:r>
              <a:rPr lang="en-US" sz="1400" dirty="0"/>
              <a:t>SMART SCALE FY 2026 (Round 6) Overview</a:t>
            </a:r>
          </a:p>
        </p:txBody>
      </p:sp>
    </p:spTree>
    <p:extLst>
      <p:ext uri="{BB962C8B-B14F-4D97-AF65-F5344CB8AC3E}">
        <p14:creationId xmlns:p14="http://schemas.microsoft.com/office/powerpoint/2010/main" val="214858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FA9E0A-45F4-84DC-E74A-F086E381AF41}"/>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a:pPr>
            <a:r>
              <a:rPr lang="en-US" sz="1400" dirty="0"/>
              <a:t>SMART SCALE FY 2026 (Round 6) Overview</a:t>
            </a:r>
          </a:p>
        </p:txBody>
      </p:sp>
      <p:sp>
        <p:nvSpPr>
          <p:cNvPr id="4" name="Title 3"/>
          <p:cNvSpPr>
            <a:spLocks noGrp="1"/>
          </p:cNvSpPr>
          <p:nvPr>
            <p:ph type="title"/>
          </p:nvPr>
        </p:nvSpPr>
        <p:spPr>
          <a:xfrm>
            <a:off x="406400" y="320040"/>
            <a:ext cx="11404600" cy="1143000"/>
          </a:xfrm>
        </p:spPr>
        <p:txBody>
          <a:bodyPr/>
          <a:lstStyle/>
          <a:p>
            <a:r>
              <a:rPr lang="en-US" sz="3200" dirty="0">
                <a:latin typeface="Aptos Display" panose="020B0004020202020204" pitchFamily="34" charset="0"/>
              </a:rPr>
              <a:t>Final FY2026 Funding Scenario Summary - $ in millions</a:t>
            </a:r>
            <a:endParaRPr lang="en-US" sz="3200" dirty="0">
              <a:highlight>
                <a:srgbClr val="FFFF00"/>
              </a:highlight>
              <a:latin typeface="Aptos Display" panose="020B0004020202020204" pitchFamily="34" charset="0"/>
            </a:endParaRPr>
          </a:p>
        </p:txBody>
      </p:sp>
      <p:sp>
        <p:nvSpPr>
          <p:cNvPr id="3" name="Slide Number Placeholder 2"/>
          <p:cNvSpPr>
            <a:spLocks noGrp="1"/>
          </p:cNvSpPr>
          <p:nvPr>
            <p:ph type="sldNum" sz="quarter" idx="10"/>
          </p:nvPr>
        </p:nvSpPr>
        <p:spPr/>
        <p:txBody>
          <a:bodyPr/>
          <a:lstStyle/>
          <a:p>
            <a:fld id="{2D053006-FB26-45B1-80AA-6376C0DF0BE0}" type="slidenum">
              <a:rPr lang="en-US" smtClean="0"/>
              <a:pPr/>
              <a:t>5</a:t>
            </a:fld>
            <a:endParaRPr lang="en-US" dirty="0"/>
          </a:p>
        </p:txBody>
      </p:sp>
      <p:graphicFrame>
        <p:nvGraphicFramePr>
          <p:cNvPr id="2" name="Table 1">
            <a:extLst>
              <a:ext uri="{FF2B5EF4-FFF2-40B4-BE49-F238E27FC236}">
                <a16:creationId xmlns:a16="http://schemas.microsoft.com/office/drawing/2014/main" id="{6E21D053-5FD7-3FFD-E4C4-AA3DA58FE70A}"/>
              </a:ext>
            </a:extLst>
          </p:cNvPr>
          <p:cNvGraphicFramePr>
            <a:graphicFrameLocks noGrp="1"/>
          </p:cNvGraphicFramePr>
          <p:nvPr>
            <p:extLst>
              <p:ext uri="{D42A27DB-BD31-4B8C-83A1-F6EECF244321}">
                <p14:modId xmlns:p14="http://schemas.microsoft.com/office/powerpoint/2010/main" val="2818338233"/>
              </p:ext>
            </p:extLst>
          </p:nvPr>
        </p:nvGraphicFramePr>
        <p:xfrm>
          <a:off x="1257302" y="1783080"/>
          <a:ext cx="9677397" cy="4228323"/>
        </p:xfrm>
        <a:graphic>
          <a:graphicData uri="http://schemas.openxmlformats.org/drawingml/2006/table">
            <a:tbl>
              <a:tblPr bandRow="1">
                <a:tableStyleId>{5C22544A-7EE6-4342-B048-85BDC9FD1C3A}</a:tableStyleId>
              </a:tblPr>
              <a:tblGrid>
                <a:gridCol w="1577066">
                  <a:extLst>
                    <a:ext uri="{9D8B030D-6E8A-4147-A177-3AD203B41FA5}">
                      <a16:colId xmlns:a16="http://schemas.microsoft.com/office/drawing/2014/main" val="520892556"/>
                    </a:ext>
                  </a:extLst>
                </a:gridCol>
                <a:gridCol w="630826">
                  <a:extLst>
                    <a:ext uri="{9D8B030D-6E8A-4147-A177-3AD203B41FA5}">
                      <a16:colId xmlns:a16="http://schemas.microsoft.com/office/drawing/2014/main" val="1878946624"/>
                    </a:ext>
                  </a:extLst>
                </a:gridCol>
                <a:gridCol w="858712">
                  <a:extLst>
                    <a:ext uri="{9D8B030D-6E8A-4147-A177-3AD203B41FA5}">
                      <a16:colId xmlns:a16="http://schemas.microsoft.com/office/drawing/2014/main" val="422030379"/>
                    </a:ext>
                  </a:extLst>
                </a:gridCol>
                <a:gridCol w="630826">
                  <a:extLst>
                    <a:ext uri="{9D8B030D-6E8A-4147-A177-3AD203B41FA5}">
                      <a16:colId xmlns:a16="http://schemas.microsoft.com/office/drawing/2014/main" val="519544377"/>
                    </a:ext>
                  </a:extLst>
                </a:gridCol>
                <a:gridCol w="858712">
                  <a:extLst>
                    <a:ext uri="{9D8B030D-6E8A-4147-A177-3AD203B41FA5}">
                      <a16:colId xmlns:a16="http://schemas.microsoft.com/office/drawing/2014/main" val="1770633819"/>
                    </a:ext>
                  </a:extLst>
                </a:gridCol>
                <a:gridCol w="630826">
                  <a:extLst>
                    <a:ext uri="{9D8B030D-6E8A-4147-A177-3AD203B41FA5}">
                      <a16:colId xmlns:a16="http://schemas.microsoft.com/office/drawing/2014/main" val="3091263343"/>
                    </a:ext>
                  </a:extLst>
                </a:gridCol>
                <a:gridCol w="858712">
                  <a:extLst>
                    <a:ext uri="{9D8B030D-6E8A-4147-A177-3AD203B41FA5}">
                      <a16:colId xmlns:a16="http://schemas.microsoft.com/office/drawing/2014/main" val="1266115672"/>
                    </a:ext>
                  </a:extLst>
                </a:gridCol>
                <a:gridCol w="858712">
                  <a:extLst>
                    <a:ext uri="{9D8B030D-6E8A-4147-A177-3AD203B41FA5}">
                      <a16:colId xmlns:a16="http://schemas.microsoft.com/office/drawing/2014/main" val="121257381"/>
                    </a:ext>
                  </a:extLst>
                </a:gridCol>
                <a:gridCol w="858712">
                  <a:extLst>
                    <a:ext uri="{9D8B030D-6E8A-4147-A177-3AD203B41FA5}">
                      <a16:colId xmlns:a16="http://schemas.microsoft.com/office/drawing/2014/main" val="3844452225"/>
                    </a:ext>
                  </a:extLst>
                </a:gridCol>
                <a:gridCol w="858712">
                  <a:extLst>
                    <a:ext uri="{9D8B030D-6E8A-4147-A177-3AD203B41FA5}">
                      <a16:colId xmlns:a16="http://schemas.microsoft.com/office/drawing/2014/main" val="1583432806"/>
                    </a:ext>
                  </a:extLst>
                </a:gridCol>
                <a:gridCol w="1055581">
                  <a:extLst>
                    <a:ext uri="{9D8B030D-6E8A-4147-A177-3AD203B41FA5}">
                      <a16:colId xmlns:a16="http://schemas.microsoft.com/office/drawing/2014/main" val="785872735"/>
                    </a:ext>
                  </a:extLst>
                </a:gridCol>
              </a:tblGrid>
              <a:tr h="530684">
                <a:tc rowSpan="2">
                  <a:txBody>
                    <a:bodyPr/>
                    <a:lstStyle/>
                    <a:p>
                      <a:pPr algn="ctr" fontAlgn="b"/>
                      <a:r>
                        <a:rPr lang="en-US" sz="1600" b="1" u="none" strike="noStrike" dirty="0">
                          <a:solidFill>
                            <a:schemeClr val="bg1"/>
                          </a:solidFill>
                          <a:effectLst/>
                          <a:latin typeface="+mn-lt"/>
                        </a:rPr>
                        <a:t> District</a:t>
                      </a:r>
                      <a:endParaRPr lang="en-US" sz="1600" b="1" i="0" u="none" strike="noStrike" dirty="0">
                        <a:solidFill>
                          <a:schemeClr val="bg1"/>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13538A"/>
                    </a:solidFill>
                  </a:tcPr>
                </a:tc>
                <a:tc gridSpan="2">
                  <a:txBody>
                    <a:bodyPr/>
                    <a:lstStyle/>
                    <a:p>
                      <a:pPr algn="ctr" fontAlgn="b"/>
                      <a:r>
                        <a:rPr lang="en-US" sz="1600" b="1" u="none" strike="noStrike" dirty="0">
                          <a:solidFill>
                            <a:schemeClr val="bg1"/>
                          </a:solidFill>
                          <a:effectLst/>
                          <a:latin typeface="+mn-lt"/>
                        </a:rPr>
                        <a:t>Step 1</a:t>
                      </a: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13538A"/>
                    </a:solidFill>
                  </a:tcPr>
                </a:tc>
                <a:tc hMerge="1">
                  <a:txBody>
                    <a:bodyPr/>
                    <a:lstStyle/>
                    <a:p>
                      <a:endParaRPr dirty="0"/>
                    </a:p>
                  </a:txBody>
                  <a:tcPr marL="8802" marR="8802" marT="8802" marB="0" anchor="b">
                    <a:lnL w="12700" cap="flat" cmpd="sng" algn="ctr">
                      <a:solidFill>
                        <a:schemeClr val="bg2"/>
                      </a:solidFill>
                      <a:prstDash val="solid"/>
                      <a:round/>
                      <a:headEnd type="none" w="med" len="med"/>
                      <a:tailEnd type="none" w="med" len="med"/>
                    </a:lnL>
                  </a:tcPr>
                </a:tc>
                <a:tc gridSpan="2">
                  <a:txBody>
                    <a:bodyPr/>
                    <a:lstStyle/>
                    <a:p>
                      <a:pPr algn="ctr" fontAlgn="b"/>
                      <a:r>
                        <a:rPr lang="en-US" sz="1600" b="1" u="none" strike="noStrike" dirty="0">
                          <a:solidFill>
                            <a:schemeClr val="bg1"/>
                          </a:solidFill>
                          <a:effectLst/>
                          <a:latin typeface="+mn-lt"/>
                        </a:rPr>
                        <a:t>Step 2</a:t>
                      </a: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13538A"/>
                    </a:solidFill>
                  </a:tcPr>
                </a:tc>
                <a:tc hMerge="1">
                  <a:txBody>
                    <a:bodyPr/>
                    <a:lstStyle/>
                    <a:p>
                      <a:endParaRPr dirty="0"/>
                    </a:p>
                  </a:txBody>
                  <a:tcPr marL="8802" marR="8802" marT="8802" marB="0" anchor="b">
                    <a:lnL w="12700" cap="flat" cmpd="sng" algn="ctr">
                      <a:solidFill>
                        <a:schemeClr val="bg2"/>
                      </a:solidFill>
                      <a:prstDash val="solid"/>
                      <a:round/>
                      <a:headEnd type="none" w="med" len="med"/>
                      <a:tailEnd type="none" w="med" len="med"/>
                    </a:lnL>
                  </a:tcPr>
                </a:tc>
                <a:tc gridSpan="2">
                  <a:txBody>
                    <a:bodyPr/>
                    <a:lstStyle/>
                    <a:p>
                      <a:pPr algn="ctr" fontAlgn="b"/>
                      <a:r>
                        <a:rPr lang="en-US" sz="1600" b="1" u="none" strike="noStrike" dirty="0">
                          <a:solidFill>
                            <a:schemeClr val="bg1"/>
                          </a:solidFill>
                          <a:effectLst/>
                          <a:latin typeface="+mn-lt"/>
                        </a:rPr>
                        <a:t>Consensus</a:t>
                      </a: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13538A"/>
                    </a:solidFill>
                  </a:tcPr>
                </a:tc>
                <a:tc hMerge="1">
                  <a:txBody>
                    <a:bodyPr/>
                    <a:lstStyle/>
                    <a:p>
                      <a:endParaRPr dirty="0"/>
                    </a:p>
                  </a:txBody>
                  <a:tcPr marL="8802" marR="8802" marT="8802" marB="0" anchor="b">
                    <a:lnL w="12700" cap="flat" cmpd="sng" algn="ctr">
                      <a:solidFill>
                        <a:schemeClr val="bg2"/>
                      </a:solidFill>
                      <a:prstDash val="solid"/>
                      <a:round/>
                      <a:headEnd type="none" w="med" len="med"/>
                      <a:tailEnd type="none" w="med" len="med"/>
                    </a:lnL>
                  </a:tcPr>
                </a:tc>
                <a:tc gridSpan="4">
                  <a:txBody>
                    <a:bodyPr/>
                    <a:lstStyle/>
                    <a:p>
                      <a:pPr algn="ctr" fontAlgn="b"/>
                      <a:r>
                        <a:rPr lang="en-US" sz="1600" b="1" u="none" strike="noStrike" dirty="0">
                          <a:solidFill>
                            <a:schemeClr val="bg1"/>
                          </a:solidFill>
                          <a:effectLst/>
                          <a:latin typeface="+mn-lt"/>
                        </a:rPr>
                        <a:t>Total</a:t>
                      </a: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13538A"/>
                    </a:solidFill>
                  </a:tcPr>
                </a:tc>
                <a:tc hMerge="1">
                  <a:txBody>
                    <a:bodyPr/>
                    <a:lstStyle/>
                    <a:p>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13538A"/>
                    </a:solidFill>
                  </a:tcPr>
                </a:tc>
                <a:tc hMerge="1">
                  <a:txBody>
                    <a:bodyPr/>
                    <a:lstStyle/>
                    <a:p>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13538A"/>
                    </a:solidFill>
                  </a:tcPr>
                </a:tc>
                <a:tc hMerge="1">
                  <a:txBody>
                    <a:bodyPr/>
                    <a:lstStyle/>
                    <a:p>
                      <a:pPr algn="ctr" fontAlgn="b"/>
                      <a:endParaRPr lang="en-US" sz="1600" b="1" i="0" u="none" strike="noStrike" dirty="0">
                        <a:solidFill>
                          <a:schemeClr val="bg1"/>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13538A"/>
                    </a:solidFill>
                  </a:tcPr>
                </a:tc>
                <a:extLst>
                  <a:ext uri="{0D108BD9-81ED-4DB2-BD59-A6C34878D82A}">
                    <a16:rowId xmlns:a16="http://schemas.microsoft.com/office/drawing/2014/main" val="3371301154"/>
                  </a:ext>
                </a:extLst>
              </a:tr>
              <a:tr h="511269">
                <a:tc vMerge="1">
                  <a:txBody>
                    <a:bodyPr/>
                    <a:lstStyle/>
                    <a:p>
                      <a:endParaRPr dirty="0"/>
                    </a:p>
                  </a:txBody>
                  <a:tcPr marL="8802" marR="8802" marT="8802" marB="0" anchor="ctr">
                    <a:lnL w="12700" cap="flat" cmpd="sng" algn="ctr">
                      <a:solidFill>
                        <a:schemeClr val="tx1"/>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3538A"/>
                    </a:solidFill>
                  </a:tcPr>
                </a:tc>
                <a:tc>
                  <a:txBody>
                    <a:bodyPr/>
                    <a:lstStyle/>
                    <a:p>
                      <a:pPr algn="ctr" fontAlgn="b"/>
                      <a:r>
                        <a:rPr lang="en-US" sz="1600" b="1" u="none" strike="noStrike" dirty="0">
                          <a:solidFill>
                            <a:schemeClr val="bg1"/>
                          </a:solidFill>
                          <a:effectLst/>
                          <a:latin typeface="+mn-lt"/>
                        </a:rPr>
                        <a:t>#</a:t>
                      </a:r>
                      <a:endParaRPr lang="en-US" sz="1600" b="1" i="0" u="none" strike="noStrike" dirty="0">
                        <a:solidFill>
                          <a:schemeClr val="bg1"/>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13538A"/>
                    </a:solidFill>
                  </a:tcPr>
                </a:tc>
                <a:tc>
                  <a:txBody>
                    <a:bodyPr/>
                    <a:lstStyle/>
                    <a:p>
                      <a:pPr algn="ctr" fontAlgn="b"/>
                      <a:r>
                        <a:rPr lang="en-US" sz="1600" b="1" u="none" strike="noStrike" dirty="0">
                          <a:solidFill>
                            <a:schemeClr val="bg1"/>
                          </a:solidFill>
                          <a:effectLst/>
                          <a:latin typeface="+mn-lt"/>
                        </a:rPr>
                        <a:t>Amount</a:t>
                      </a:r>
                    </a:p>
                    <a:p>
                      <a:pPr algn="ctr" fontAlgn="b"/>
                      <a:r>
                        <a:rPr lang="en-US" sz="1600" b="1" u="none" strike="noStrike" dirty="0">
                          <a:solidFill>
                            <a:schemeClr val="bg1"/>
                          </a:solidFill>
                          <a:effectLst/>
                          <a:latin typeface="+mn-lt"/>
                        </a:rPr>
                        <a:t>DGP</a:t>
                      </a:r>
                      <a:endParaRPr lang="en-US" sz="1600" b="1" i="0" u="none" strike="noStrike" dirty="0">
                        <a:solidFill>
                          <a:schemeClr val="bg1"/>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13538A"/>
                    </a:solidFill>
                  </a:tcPr>
                </a:tc>
                <a:tc>
                  <a:txBody>
                    <a:bodyPr/>
                    <a:lstStyle/>
                    <a:p>
                      <a:pPr algn="ctr" fontAlgn="b"/>
                      <a:r>
                        <a:rPr lang="en-US" sz="1600" b="1" u="none" strike="noStrike" dirty="0">
                          <a:solidFill>
                            <a:schemeClr val="bg1"/>
                          </a:solidFill>
                          <a:effectLst/>
                          <a:latin typeface="+mn-lt"/>
                        </a:rPr>
                        <a:t>#</a:t>
                      </a:r>
                      <a:endParaRPr lang="en-US" sz="1600" b="1" i="0" u="none" strike="noStrike" dirty="0">
                        <a:solidFill>
                          <a:schemeClr val="bg1"/>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13538A"/>
                    </a:solidFill>
                  </a:tcPr>
                </a:tc>
                <a:tc>
                  <a:txBody>
                    <a:bodyPr/>
                    <a:lstStyle/>
                    <a:p>
                      <a:pPr algn="ctr" fontAlgn="b"/>
                      <a:r>
                        <a:rPr lang="en-US" sz="1600" b="1" u="none" strike="noStrike" dirty="0">
                          <a:solidFill>
                            <a:schemeClr val="bg1"/>
                          </a:solidFill>
                          <a:effectLst/>
                          <a:latin typeface="+mn-lt"/>
                        </a:rPr>
                        <a:t>Amount</a:t>
                      </a:r>
                    </a:p>
                    <a:p>
                      <a:pPr algn="ctr" fontAlgn="b"/>
                      <a:r>
                        <a:rPr lang="en-US" sz="1600" b="1" u="none" strike="noStrike" dirty="0">
                          <a:solidFill>
                            <a:schemeClr val="bg1"/>
                          </a:solidFill>
                          <a:effectLst/>
                          <a:latin typeface="+mn-lt"/>
                        </a:rPr>
                        <a:t>HPP</a:t>
                      </a:r>
                      <a:endParaRPr lang="en-US" sz="1600" b="1" i="0" u="none" strike="noStrike" dirty="0">
                        <a:solidFill>
                          <a:schemeClr val="bg1"/>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13538A"/>
                    </a:solidFill>
                  </a:tcPr>
                </a:tc>
                <a:tc>
                  <a:txBody>
                    <a:bodyPr/>
                    <a:lstStyle/>
                    <a:p>
                      <a:pPr algn="ctr" fontAlgn="b"/>
                      <a:r>
                        <a:rPr lang="en-US" sz="1600" b="1" u="none" strike="noStrike" dirty="0">
                          <a:solidFill>
                            <a:schemeClr val="bg1"/>
                          </a:solidFill>
                          <a:effectLst/>
                          <a:latin typeface="+mn-lt"/>
                        </a:rPr>
                        <a:t>#</a:t>
                      </a:r>
                      <a:endParaRPr lang="en-US" sz="1600" b="1" i="0" u="none" strike="noStrike" dirty="0">
                        <a:solidFill>
                          <a:schemeClr val="bg1"/>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13538A"/>
                    </a:solidFill>
                  </a:tcPr>
                </a:tc>
                <a:tc>
                  <a:txBody>
                    <a:bodyPr/>
                    <a:lstStyle/>
                    <a:p>
                      <a:pPr algn="ctr" fontAlgn="b"/>
                      <a:r>
                        <a:rPr lang="en-US" sz="1600" b="1" u="none" strike="noStrike" dirty="0">
                          <a:solidFill>
                            <a:schemeClr val="bg1"/>
                          </a:solidFill>
                          <a:effectLst/>
                          <a:latin typeface="+mn-lt"/>
                        </a:rPr>
                        <a:t>Amount</a:t>
                      </a:r>
                    </a:p>
                    <a:p>
                      <a:pPr algn="ctr" fontAlgn="b"/>
                      <a:r>
                        <a:rPr lang="en-US" sz="1600" b="1" u="none" strike="noStrike" dirty="0">
                          <a:solidFill>
                            <a:schemeClr val="bg1"/>
                          </a:solidFill>
                          <a:effectLst/>
                          <a:latin typeface="+mn-lt"/>
                        </a:rPr>
                        <a:t>DGP</a:t>
                      </a:r>
                      <a:endParaRPr lang="en-US" sz="1600" b="1" i="0" u="none" strike="noStrike" dirty="0">
                        <a:solidFill>
                          <a:schemeClr val="bg1"/>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13538A"/>
                    </a:solidFill>
                  </a:tcPr>
                </a:tc>
                <a:tc>
                  <a:txBody>
                    <a:bodyPr/>
                    <a:lstStyle/>
                    <a:p>
                      <a:pPr algn="ctr" fontAlgn="b"/>
                      <a:r>
                        <a:rPr lang="en-US" sz="1800" b="1" u="none" strike="noStrike" dirty="0">
                          <a:solidFill>
                            <a:schemeClr val="bg1"/>
                          </a:solidFill>
                          <a:effectLst/>
                          <a:latin typeface="+mn-lt"/>
                        </a:rPr>
                        <a:t>DGP</a:t>
                      </a:r>
                      <a:endParaRPr lang="en-US" sz="1800" b="1" i="0" u="none" strike="noStrike" dirty="0">
                        <a:solidFill>
                          <a:schemeClr val="bg1"/>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13538A"/>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1" u="none" strike="noStrike" dirty="0">
                          <a:solidFill>
                            <a:schemeClr val="bg1"/>
                          </a:solidFill>
                          <a:effectLst/>
                          <a:latin typeface="+mn-lt"/>
                        </a:rPr>
                        <a:t>HPP</a:t>
                      </a:r>
                      <a:endParaRPr lang="en-US" sz="1800" b="1" i="0" u="none" strike="noStrike" dirty="0">
                        <a:solidFill>
                          <a:schemeClr val="bg1"/>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13538A"/>
                    </a:solidFill>
                  </a:tcPr>
                </a:tc>
                <a:tc>
                  <a:txBody>
                    <a:bodyPr/>
                    <a:lstStyle/>
                    <a:p>
                      <a:pPr algn="ctr" fontAlgn="b"/>
                      <a:r>
                        <a:rPr lang="en-US" sz="1600" b="1" u="none" strike="noStrike" dirty="0">
                          <a:solidFill>
                            <a:schemeClr val="bg1"/>
                          </a:solidFill>
                          <a:effectLst/>
                          <a:latin typeface="+mn-lt"/>
                        </a:rPr>
                        <a:t>#</a:t>
                      </a:r>
                      <a:endParaRPr lang="en-US" sz="1600" b="1" i="0" u="none" strike="noStrike" dirty="0">
                        <a:solidFill>
                          <a:schemeClr val="bg1"/>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13538A"/>
                    </a:solidFill>
                  </a:tcPr>
                </a:tc>
                <a:tc>
                  <a:txBody>
                    <a:bodyPr/>
                    <a:lstStyle/>
                    <a:p>
                      <a:pPr algn="ctr"/>
                      <a:r>
                        <a:rPr lang="en-US" sz="1800" b="1" u="none" strike="noStrike" dirty="0">
                          <a:solidFill>
                            <a:schemeClr val="bg1"/>
                          </a:solidFill>
                          <a:effectLst/>
                          <a:latin typeface="+mn-lt"/>
                        </a:rPr>
                        <a:t>Amount</a:t>
                      </a:r>
                      <a:endParaRPr dirty="0"/>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13538A"/>
                    </a:solidFill>
                  </a:tcPr>
                </a:tc>
                <a:extLst>
                  <a:ext uri="{0D108BD9-81ED-4DB2-BD59-A6C34878D82A}">
                    <a16:rowId xmlns:a16="http://schemas.microsoft.com/office/drawing/2014/main" val="566387039"/>
                  </a:ext>
                </a:extLst>
              </a:tr>
              <a:tr h="318637">
                <a:tc>
                  <a:txBody>
                    <a:bodyPr/>
                    <a:lstStyle/>
                    <a:p>
                      <a:pPr algn="l" fontAlgn="b"/>
                      <a:r>
                        <a:rPr lang="en-US" sz="1600" u="none" strike="noStrike" dirty="0">
                          <a:solidFill>
                            <a:srgbClr val="000000"/>
                          </a:solidFill>
                          <a:effectLst/>
                          <a:latin typeface="+mn-lt"/>
                        </a:rPr>
                        <a:t>Bristol</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$ 5.3</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   </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$ 28.5</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$ 33.8 </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dirty="0">
                          <a:solidFill>
                            <a:srgbClr val="000000"/>
                          </a:solidFill>
                          <a:effectLst/>
                          <a:latin typeface="+mn-lt"/>
                        </a:rPr>
                        <a:t>2</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$ 33.8</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extLst>
                  <a:ext uri="{0D108BD9-81ED-4DB2-BD59-A6C34878D82A}">
                    <a16:rowId xmlns:a16="http://schemas.microsoft.com/office/drawing/2014/main" val="3608923841"/>
                  </a:ext>
                </a:extLst>
              </a:tr>
              <a:tr h="318637">
                <a:tc>
                  <a:txBody>
                    <a:bodyPr/>
                    <a:lstStyle/>
                    <a:p>
                      <a:pPr algn="l" fontAlgn="b"/>
                      <a:r>
                        <a:rPr lang="en-US" sz="1600" u="none" strike="noStrike" dirty="0">
                          <a:solidFill>
                            <a:srgbClr val="000000"/>
                          </a:solidFill>
                          <a:effectLst/>
                          <a:latin typeface="+mn-lt"/>
                        </a:rPr>
                        <a:t>Culpeper</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u="none" strike="noStrike" dirty="0">
                          <a:solidFill>
                            <a:srgbClr val="000000"/>
                          </a:solidFill>
                          <a:effectLst/>
                          <a:latin typeface="+mn-lt"/>
                        </a:rPr>
                        <a:t>3</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$ 57.0</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u="none" strike="noStrike">
                          <a:solidFill>
                            <a:srgbClr val="000000"/>
                          </a:solidFill>
                          <a:effectLst/>
                          <a:latin typeface="+mn-lt"/>
                        </a:rPr>
                        <a:t>1</a:t>
                      </a:r>
                      <a:endParaRPr lang="en-US" sz="1600" b="0" i="0" u="none" strike="noStrike">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$ 36.4</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   </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$ 57 </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$ 36.4</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u="none" strike="noStrike" dirty="0">
                          <a:solidFill>
                            <a:srgbClr val="000000"/>
                          </a:solidFill>
                          <a:effectLst/>
                          <a:latin typeface="+mn-lt"/>
                        </a:rPr>
                        <a:t>4</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$ 93.5</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3402465924"/>
                  </a:ext>
                </a:extLst>
              </a:tr>
              <a:tr h="318637">
                <a:tc>
                  <a:txBody>
                    <a:bodyPr/>
                    <a:lstStyle/>
                    <a:p>
                      <a:pPr algn="l" fontAlgn="b"/>
                      <a:r>
                        <a:rPr lang="en-US" sz="1600" u="none" strike="noStrike" dirty="0">
                          <a:solidFill>
                            <a:srgbClr val="000000"/>
                          </a:solidFill>
                          <a:effectLst/>
                          <a:latin typeface="+mn-lt"/>
                        </a:rPr>
                        <a:t>Fredericksburg</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dirty="0">
                          <a:solidFill>
                            <a:srgbClr val="000000"/>
                          </a:solidFill>
                          <a:effectLst/>
                          <a:latin typeface="+mn-lt"/>
                        </a:rPr>
                        <a:t>3</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$ 73.5</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$ 16.8</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   </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$ 73.5 </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$ 16.8</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dirty="0">
                          <a:solidFill>
                            <a:srgbClr val="000000"/>
                          </a:solidFill>
                          <a:effectLst/>
                          <a:latin typeface="+mn-lt"/>
                        </a:rPr>
                        <a:t>4</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$ 90.3</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extLst>
                  <a:ext uri="{0D108BD9-81ED-4DB2-BD59-A6C34878D82A}">
                    <a16:rowId xmlns:a16="http://schemas.microsoft.com/office/drawing/2014/main" val="1170897849"/>
                  </a:ext>
                </a:extLst>
              </a:tr>
              <a:tr h="318637">
                <a:tc>
                  <a:txBody>
                    <a:bodyPr/>
                    <a:lstStyle/>
                    <a:p>
                      <a:pPr algn="l" fontAlgn="b"/>
                      <a:r>
                        <a:rPr lang="en-US" sz="1600" u="none" strike="noStrike" dirty="0">
                          <a:solidFill>
                            <a:srgbClr val="000000"/>
                          </a:solidFill>
                          <a:effectLst/>
                          <a:latin typeface="+mn-lt"/>
                        </a:rPr>
                        <a:t>Hampton Roads</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u="none" strike="noStrike" dirty="0">
                          <a:solidFill>
                            <a:srgbClr val="000000"/>
                          </a:solidFill>
                          <a:effectLst/>
                          <a:latin typeface="+mn-lt"/>
                        </a:rPr>
                        <a:t>9</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$ 106.5</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$ 27.3</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$ 6.8</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$ 113.3</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$ 27.3</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u="none" strike="noStrike" dirty="0">
                          <a:solidFill>
                            <a:srgbClr val="000000"/>
                          </a:solidFill>
                          <a:effectLst/>
                          <a:latin typeface="+mn-lt"/>
                        </a:rPr>
                        <a:t>11</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$ 140.6</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211126940"/>
                  </a:ext>
                </a:extLst>
              </a:tr>
              <a:tr h="318637">
                <a:tc>
                  <a:txBody>
                    <a:bodyPr/>
                    <a:lstStyle/>
                    <a:p>
                      <a:pPr algn="l" fontAlgn="b"/>
                      <a:r>
                        <a:rPr lang="en-US" sz="1600" u="none" strike="noStrike" dirty="0">
                          <a:solidFill>
                            <a:srgbClr val="000000"/>
                          </a:solidFill>
                          <a:effectLst/>
                          <a:latin typeface="+mn-lt"/>
                        </a:rPr>
                        <a:t>Lynchburg</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a:solidFill>
                            <a:srgbClr val="000000"/>
                          </a:solidFill>
                          <a:effectLst/>
                          <a:latin typeface="+mn-lt"/>
                        </a:rPr>
                        <a:t>4</a:t>
                      </a:r>
                      <a:endParaRPr lang="en-US" sz="1600" b="0" i="0" u="none" strike="noStrike">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$ 82.4</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   </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   </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$ 82.4</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dirty="0">
                          <a:solidFill>
                            <a:srgbClr val="000000"/>
                          </a:solidFill>
                          <a:effectLst/>
                          <a:latin typeface="+mn-lt"/>
                        </a:rPr>
                        <a:t>4</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$ 82.4</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extLst>
                  <a:ext uri="{0D108BD9-81ED-4DB2-BD59-A6C34878D82A}">
                    <a16:rowId xmlns:a16="http://schemas.microsoft.com/office/drawing/2014/main" val="3881788018"/>
                  </a:ext>
                </a:extLst>
              </a:tr>
              <a:tr h="318637">
                <a:tc>
                  <a:txBody>
                    <a:bodyPr/>
                    <a:lstStyle/>
                    <a:p>
                      <a:pPr algn="l" fontAlgn="b"/>
                      <a:r>
                        <a:rPr lang="en-US" sz="1600" u="none" strike="noStrike" dirty="0">
                          <a:solidFill>
                            <a:srgbClr val="000000"/>
                          </a:solidFill>
                          <a:effectLst/>
                          <a:latin typeface="+mn-lt"/>
                        </a:rPr>
                        <a:t>Northern Virginia</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u="none" strike="noStrike">
                          <a:solidFill>
                            <a:srgbClr val="000000"/>
                          </a:solidFill>
                          <a:effectLst/>
                          <a:latin typeface="+mn-lt"/>
                        </a:rPr>
                        <a:t>2</a:t>
                      </a:r>
                      <a:endParaRPr lang="en-US" sz="1600" b="0" i="0" u="none" strike="noStrike">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$ 72.8</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   </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$ 14.5</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$ 87.3</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u="none" strike="noStrike" dirty="0">
                          <a:solidFill>
                            <a:srgbClr val="000000"/>
                          </a:solidFill>
                          <a:effectLst/>
                          <a:latin typeface="+mn-lt"/>
                        </a:rPr>
                        <a:t>3</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$ 87.4</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1456333939"/>
                  </a:ext>
                </a:extLst>
              </a:tr>
              <a:tr h="318637">
                <a:tc>
                  <a:txBody>
                    <a:bodyPr/>
                    <a:lstStyle/>
                    <a:p>
                      <a:pPr algn="l" fontAlgn="b"/>
                      <a:r>
                        <a:rPr lang="en-US" sz="1600" u="none" strike="noStrike" dirty="0">
                          <a:solidFill>
                            <a:srgbClr val="000000"/>
                          </a:solidFill>
                          <a:effectLst/>
                          <a:latin typeface="+mn-lt"/>
                        </a:rPr>
                        <a:t>Richmond</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a:solidFill>
                            <a:srgbClr val="000000"/>
                          </a:solidFill>
                          <a:effectLst/>
                          <a:latin typeface="+mn-lt"/>
                        </a:rPr>
                        <a:t>7</a:t>
                      </a:r>
                      <a:endParaRPr lang="en-US" sz="1600" b="0" i="0" u="none" strike="noStrike">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$ 100.8</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a:solidFill>
                            <a:srgbClr val="000000"/>
                          </a:solidFill>
                          <a:effectLst/>
                          <a:latin typeface="+mn-lt"/>
                        </a:rPr>
                        <a:t>8</a:t>
                      </a:r>
                      <a:endParaRPr lang="en-US" sz="1600" b="0" i="0" u="none" strike="noStrike">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$ 255.8</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$ 3.6</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$ 104.5</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$ 255.8</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dirty="0">
                          <a:solidFill>
                            <a:srgbClr val="000000"/>
                          </a:solidFill>
                          <a:effectLst/>
                          <a:latin typeface="+mn-lt"/>
                        </a:rPr>
                        <a:t>16</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$ 360.3</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extLst>
                  <a:ext uri="{0D108BD9-81ED-4DB2-BD59-A6C34878D82A}">
                    <a16:rowId xmlns:a16="http://schemas.microsoft.com/office/drawing/2014/main" val="2797571261"/>
                  </a:ext>
                </a:extLst>
              </a:tr>
              <a:tr h="318637">
                <a:tc>
                  <a:txBody>
                    <a:bodyPr/>
                    <a:lstStyle/>
                    <a:p>
                      <a:pPr algn="l" fontAlgn="b"/>
                      <a:r>
                        <a:rPr lang="en-US" sz="1600" u="none" strike="noStrike" dirty="0">
                          <a:solidFill>
                            <a:srgbClr val="000000"/>
                          </a:solidFill>
                          <a:effectLst/>
                          <a:latin typeface="+mn-lt"/>
                        </a:rPr>
                        <a:t>Salem</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u="none" strike="noStrike">
                          <a:solidFill>
                            <a:srgbClr val="000000"/>
                          </a:solidFill>
                          <a:effectLst/>
                          <a:latin typeface="+mn-lt"/>
                        </a:rPr>
                        <a:t>3</a:t>
                      </a:r>
                      <a:endParaRPr lang="en-US" sz="1600" b="0" i="0" u="none" strike="noStrike">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$ 53.9</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u="none" strike="noStrike">
                          <a:solidFill>
                            <a:srgbClr val="000000"/>
                          </a:solidFill>
                          <a:effectLst/>
                          <a:latin typeface="+mn-lt"/>
                        </a:rPr>
                        <a:t>0</a:t>
                      </a:r>
                      <a:endParaRPr lang="en-US" sz="1600" b="0" i="0" u="none" strike="noStrike">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   </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u="none" strike="noStrike" dirty="0">
                          <a:solidFill>
                            <a:srgbClr val="000000"/>
                          </a:solidFill>
                          <a:effectLst/>
                          <a:latin typeface="+mn-lt"/>
                        </a:rPr>
                        <a:t>0</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   </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$ 53.9</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u="none" strike="noStrike" dirty="0">
                          <a:solidFill>
                            <a:srgbClr val="000000"/>
                          </a:solidFill>
                          <a:effectLst/>
                          <a:latin typeface="+mn-lt"/>
                        </a:rPr>
                        <a:t>3</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u="none" strike="noStrike" dirty="0">
                          <a:solidFill>
                            <a:srgbClr val="000000"/>
                          </a:solidFill>
                          <a:effectLst/>
                          <a:latin typeface="+mn-lt"/>
                        </a:rPr>
                        <a:t> $ 53.9</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2066557877"/>
                  </a:ext>
                </a:extLst>
              </a:tr>
              <a:tr h="318637">
                <a:tc>
                  <a:txBody>
                    <a:bodyPr/>
                    <a:lstStyle/>
                    <a:p>
                      <a:pPr algn="l" fontAlgn="b"/>
                      <a:r>
                        <a:rPr lang="en-US" sz="1600" u="none" strike="noStrike" dirty="0">
                          <a:solidFill>
                            <a:srgbClr val="000000"/>
                          </a:solidFill>
                          <a:effectLst/>
                          <a:latin typeface="+mn-lt"/>
                        </a:rPr>
                        <a:t>Staunton</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a:solidFill>
                            <a:srgbClr val="000000"/>
                          </a:solidFill>
                          <a:effectLst/>
                          <a:latin typeface="+mn-lt"/>
                        </a:rPr>
                        <a:t>2</a:t>
                      </a:r>
                      <a:endParaRPr lang="en-US" sz="1600" b="0" i="0" u="none" strike="noStrike">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$ 22.6</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dirty="0">
                          <a:solidFill>
                            <a:srgbClr val="000000"/>
                          </a:solidFill>
                          <a:effectLst/>
                          <a:latin typeface="+mn-lt"/>
                        </a:rPr>
                        <a:t>3</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$ 44.7</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dirty="0">
                          <a:solidFill>
                            <a:srgbClr val="000000"/>
                          </a:solidFill>
                          <a:effectLst/>
                          <a:latin typeface="+mn-lt"/>
                        </a:rPr>
                        <a:t>1</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$ 8.0</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$ 30.6</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$ 44.7</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600" u="none" strike="noStrike" dirty="0">
                          <a:solidFill>
                            <a:srgbClr val="000000"/>
                          </a:solidFill>
                          <a:effectLst/>
                          <a:latin typeface="+mn-lt"/>
                        </a:rPr>
                        <a:t>6</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r" fontAlgn="b"/>
                      <a:r>
                        <a:rPr lang="en-US" sz="1600" u="none" strike="noStrike" dirty="0">
                          <a:solidFill>
                            <a:srgbClr val="000000"/>
                          </a:solidFill>
                          <a:effectLst/>
                          <a:latin typeface="+mn-lt"/>
                        </a:rPr>
                        <a:t> $ 75.3</a:t>
                      </a:r>
                      <a:endParaRPr lang="en-US" sz="1600" b="0"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DD7EE"/>
                    </a:solidFill>
                  </a:tcPr>
                </a:tc>
                <a:extLst>
                  <a:ext uri="{0D108BD9-81ED-4DB2-BD59-A6C34878D82A}">
                    <a16:rowId xmlns:a16="http://schemas.microsoft.com/office/drawing/2014/main" val="4148698102"/>
                  </a:ext>
                </a:extLst>
              </a:tr>
              <a:tr h="318637">
                <a:tc>
                  <a:txBody>
                    <a:bodyPr/>
                    <a:lstStyle/>
                    <a:p>
                      <a:pPr algn="l" fontAlgn="b"/>
                      <a:r>
                        <a:rPr lang="en-US" sz="1600" b="1" u="none" strike="noStrike" dirty="0">
                          <a:solidFill>
                            <a:srgbClr val="000000"/>
                          </a:solidFill>
                          <a:effectLst/>
                          <a:latin typeface="+mn-lt"/>
                        </a:rPr>
                        <a:t>Total</a:t>
                      </a:r>
                      <a:endParaRPr lang="en-US" sz="1600" b="1"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b="1" u="none" strike="noStrike" dirty="0">
                          <a:solidFill>
                            <a:srgbClr val="000000"/>
                          </a:solidFill>
                          <a:effectLst/>
                          <a:latin typeface="+mn-lt"/>
                        </a:rPr>
                        <a:t>34</a:t>
                      </a:r>
                      <a:endParaRPr lang="en-US" sz="1600" b="1"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b="1" u="none" strike="noStrike" dirty="0">
                          <a:solidFill>
                            <a:srgbClr val="000000"/>
                          </a:solidFill>
                          <a:effectLst/>
                          <a:latin typeface="+mn-lt"/>
                        </a:rPr>
                        <a:t> $ 574.9</a:t>
                      </a:r>
                      <a:endParaRPr lang="en-US" sz="1600" b="1"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b="1" u="none" strike="noStrike" dirty="0">
                          <a:solidFill>
                            <a:srgbClr val="000000"/>
                          </a:solidFill>
                          <a:effectLst/>
                          <a:latin typeface="+mn-lt"/>
                        </a:rPr>
                        <a:t>14</a:t>
                      </a:r>
                      <a:endParaRPr lang="en-US" sz="1600" b="1"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b="1" u="none" strike="noStrike" dirty="0">
                          <a:solidFill>
                            <a:srgbClr val="000000"/>
                          </a:solidFill>
                          <a:effectLst/>
                          <a:latin typeface="+mn-lt"/>
                        </a:rPr>
                        <a:t> $ 381.0</a:t>
                      </a:r>
                      <a:endParaRPr lang="en-US" sz="1600" b="1"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b="1" u="none" strike="noStrike" dirty="0">
                          <a:solidFill>
                            <a:srgbClr val="000000"/>
                          </a:solidFill>
                          <a:effectLst/>
                          <a:latin typeface="+mn-lt"/>
                        </a:rPr>
                        <a:t>5</a:t>
                      </a:r>
                      <a:endParaRPr lang="en-US" sz="1600" b="1"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b="1" u="none" strike="noStrike" dirty="0">
                          <a:solidFill>
                            <a:srgbClr val="000000"/>
                          </a:solidFill>
                          <a:effectLst/>
                          <a:latin typeface="+mn-lt"/>
                        </a:rPr>
                        <a:t> $ 61.5</a:t>
                      </a:r>
                      <a:endParaRPr lang="en-US" sz="1600" b="1"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b="1" u="none" strike="noStrike" dirty="0">
                          <a:solidFill>
                            <a:srgbClr val="000000"/>
                          </a:solidFill>
                          <a:effectLst/>
                          <a:latin typeface="+mn-lt"/>
                        </a:rPr>
                        <a:t> $ 636.5</a:t>
                      </a:r>
                      <a:endParaRPr lang="en-US" sz="1600" b="1"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b="1" u="none" strike="noStrike" dirty="0">
                          <a:solidFill>
                            <a:srgbClr val="000000"/>
                          </a:solidFill>
                          <a:effectLst/>
                          <a:latin typeface="+mn-lt"/>
                        </a:rPr>
                        <a:t> $ 381.0</a:t>
                      </a:r>
                      <a:endParaRPr lang="en-US" sz="1600" b="1"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600" b="1" u="none" strike="noStrike" dirty="0">
                          <a:solidFill>
                            <a:srgbClr val="000000"/>
                          </a:solidFill>
                          <a:effectLst/>
                          <a:latin typeface="+mn-lt"/>
                        </a:rPr>
                        <a:t>53</a:t>
                      </a:r>
                      <a:endParaRPr lang="en-US" sz="1600" b="1"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r" fontAlgn="b"/>
                      <a:r>
                        <a:rPr lang="en-US" sz="1600" b="1" u="none" strike="noStrike" dirty="0">
                          <a:solidFill>
                            <a:srgbClr val="000000"/>
                          </a:solidFill>
                          <a:effectLst/>
                          <a:latin typeface="+mn-lt"/>
                        </a:rPr>
                        <a:t> $ 1,017.5</a:t>
                      </a:r>
                      <a:endParaRPr lang="en-US" sz="1600" b="1" i="0" u="none" strike="noStrike" dirty="0">
                        <a:solidFill>
                          <a:srgbClr val="000000"/>
                        </a:solidFill>
                        <a:effectLst/>
                        <a:latin typeface="+mn-lt"/>
                      </a:endParaRPr>
                    </a:p>
                  </a:txBody>
                  <a:tcPr marL="8802" marR="8802" marT="8802"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2522926118"/>
                  </a:ext>
                </a:extLst>
              </a:tr>
            </a:tbl>
          </a:graphicData>
        </a:graphic>
      </p:graphicFrame>
    </p:spTree>
    <p:extLst>
      <p:ext uri="{BB962C8B-B14F-4D97-AF65-F5344CB8AC3E}">
        <p14:creationId xmlns:p14="http://schemas.microsoft.com/office/powerpoint/2010/main" val="342259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247839-D3C9-4D68-9423-E27E3DE50668}"/>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a:pPr>
            <a:r>
              <a:rPr lang="en-US" sz="1400" dirty="0"/>
              <a:t>SMART SCALE FY 2026 (Round 6) Overview</a:t>
            </a:r>
          </a:p>
        </p:txBody>
      </p:sp>
      <p:sp>
        <p:nvSpPr>
          <p:cNvPr id="4" name="Title 3"/>
          <p:cNvSpPr>
            <a:spLocks noGrp="1"/>
          </p:cNvSpPr>
          <p:nvPr>
            <p:ph type="title"/>
          </p:nvPr>
        </p:nvSpPr>
        <p:spPr>
          <a:xfrm>
            <a:off x="406400" y="304800"/>
            <a:ext cx="11404600" cy="532090"/>
          </a:xfrm>
        </p:spPr>
        <p:txBody>
          <a:bodyPr/>
          <a:lstStyle/>
          <a:p>
            <a:r>
              <a:rPr lang="en-US" sz="3200" dirty="0">
                <a:latin typeface="Aptos Display" panose="020B0004020202020204" pitchFamily="34" charset="0"/>
              </a:rPr>
              <a:t>Consensus Scenario – Salem District</a:t>
            </a:r>
          </a:p>
        </p:txBody>
      </p:sp>
      <p:sp>
        <p:nvSpPr>
          <p:cNvPr id="3" name="Slide Number Placeholder 2"/>
          <p:cNvSpPr>
            <a:spLocks noGrp="1"/>
          </p:cNvSpPr>
          <p:nvPr>
            <p:ph type="sldNum" sz="quarter" idx="10"/>
          </p:nvPr>
        </p:nvSpPr>
        <p:spPr/>
        <p:txBody>
          <a:bodyPr/>
          <a:lstStyle/>
          <a:p>
            <a:fld id="{2D053006-FB26-45B1-80AA-6376C0DF0BE0}" type="slidenum">
              <a:rPr lang="en-US" smtClean="0"/>
              <a:pPr/>
              <a:t>6</a:t>
            </a:fld>
            <a:endParaRPr lang="en-US" dirty="0"/>
          </a:p>
        </p:txBody>
      </p:sp>
      <p:graphicFrame>
        <p:nvGraphicFramePr>
          <p:cNvPr id="8" name="Table 7">
            <a:extLst>
              <a:ext uri="{FF2B5EF4-FFF2-40B4-BE49-F238E27FC236}">
                <a16:creationId xmlns:a16="http://schemas.microsoft.com/office/drawing/2014/main" id="{DF3A96EF-0827-A3F0-A332-C26F7EB4790B}"/>
              </a:ext>
            </a:extLst>
          </p:cNvPr>
          <p:cNvGraphicFramePr>
            <a:graphicFrameLocks noGrp="1"/>
          </p:cNvGraphicFramePr>
          <p:nvPr>
            <p:extLst>
              <p:ext uri="{D42A27DB-BD31-4B8C-83A1-F6EECF244321}">
                <p14:modId xmlns:p14="http://schemas.microsoft.com/office/powerpoint/2010/main" val="1712218260"/>
              </p:ext>
            </p:extLst>
          </p:nvPr>
        </p:nvGraphicFramePr>
        <p:xfrm>
          <a:off x="0" y="836890"/>
          <a:ext cx="12192002" cy="5411510"/>
        </p:xfrm>
        <a:graphic>
          <a:graphicData uri="http://schemas.openxmlformats.org/drawingml/2006/table">
            <a:tbl>
              <a:tblPr/>
              <a:tblGrid>
                <a:gridCol w="580968">
                  <a:extLst>
                    <a:ext uri="{9D8B030D-6E8A-4147-A177-3AD203B41FA5}">
                      <a16:colId xmlns:a16="http://schemas.microsoft.com/office/drawing/2014/main" val="3223051065"/>
                    </a:ext>
                  </a:extLst>
                </a:gridCol>
                <a:gridCol w="1152328">
                  <a:extLst>
                    <a:ext uri="{9D8B030D-6E8A-4147-A177-3AD203B41FA5}">
                      <a16:colId xmlns:a16="http://schemas.microsoft.com/office/drawing/2014/main" val="753594763"/>
                    </a:ext>
                  </a:extLst>
                </a:gridCol>
                <a:gridCol w="3653629">
                  <a:extLst>
                    <a:ext uri="{9D8B030D-6E8A-4147-A177-3AD203B41FA5}">
                      <a16:colId xmlns:a16="http://schemas.microsoft.com/office/drawing/2014/main" val="1614679778"/>
                    </a:ext>
                  </a:extLst>
                </a:gridCol>
                <a:gridCol w="645023">
                  <a:extLst>
                    <a:ext uri="{9D8B030D-6E8A-4147-A177-3AD203B41FA5}">
                      <a16:colId xmlns:a16="http://schemas.microsoft.com/office/drawing/2014/main" val="1078800186"/>
                    </a:ext>
                  </a:extLst>
                </a:gridCol>
                <a:gridCol w="645023">
                  <a:extLst>
                    <a:ext uri="{9D8B030D-6E8A-4147-A177-3AD203B41FA5}">
                      <a16:colId xmlns:a16="http://schemas.microsoft.com/office/drawing/2014/main" val="3702353290"/>
                    </a:ext>
                  </a:extLst>
                </a:gridCol>
                <a:gridCol w="924136">
                  <a:extLst>
                    <a:ext uri="{9D8B030D-6E8A-4147-A177-3AD203B41FA5}">
                      <a16:colId xmlns:a16="http://schemas.microsoft.com/office/drawing/2014/main" val="1857657531"/>
                    </a:ext>
                  </a:extLst>
                </a:gridCol>
                <a:gridCol w="924136">
                  <a:extLst>
                    <a:ext uri="{9D8B030D-6E8A-4147-A177-3AD203B41FA5}">
                      <a16:colId xmlns:a16="http://schemas.microsoft.com/office/drawing/2014/main" val="3892176913"/>
                    </a:ext>
                  </a:extLst>
                </a:gridCol>
                <a:gridCol w="1066817">
                  <a:extLst>
                    <a:ext uri="{9D8B030D-6E8A-4147-A177-3AD203B41FA5}">
                      <a16:colId xmlns:a16="http://schemas.microsoft.com/office/drawing/2014/main" val="1268956364"/>
                    </a:ext>
                  </a:extLst>
                </a:gridCol>
                <a:gridCol w="522037">
                  <a:extLst>
                    <a:ext uri="{9D8B030D-6E8A-4147-A177-3AD203B41FA5}">
                      <a16:colId xmlns:a16="http://schemas.microsoft.com/office/drawing/2014/main" val="1322125620"/>
                    </a:ext>
                  </a:extLst>
                </a:gridCol>
                <a:gridCol w="692635">
                  <a:extLst>
                    <a:ext uri="{9D8B030D-6E8A-4147-A177-3AD203B41FA5}">
                      <a16:colId xmlns:a16="http://schemas.microsoft.com/office/drawing/2014/main" val="3306409894"/>
                    </a:ext>
                  </a:extLst>
                </a:gridCol>
                <a:gridCol w="692635">
                  <a:extLst>
                    <a:ext uri="{9D8B030D-6E8A-4147-A177-3AD203B41FA5}">
                      <a16:colId xmlns:a16="http://schemas.microsoft.com/office/drawing/2014/main" val="3334649514"/>
                    </a:ext>
                  </a:extLst>
                </a:gridCol>
                <a:gridCol w="692635">
                  <a:extLst>
                    <a:ext uri="{9D8B030D-6E8A-4147-A177-3AD203B41FA5}">
                      <a16:colId xmlns:a16="http://schemas.microsoft.com/office/drawing/2014/main" val="2857147359"/>
                    </a:ext>
                  </a:extLst>
                </a:gridCol>
              </a:tblGrid>
              <a:tr h="137160">
                <a:tc>
                  <a:txBody>
                    <a:bodyPr/>
                    <a:lstStyle/>
                    <a:p>
                      <a:pPr algn="ctr" fontAlgn="b"/>
                      <a:r>
                        <a:rPr lang="en-US" sz="950" b="1" i="0" u="none" strike="noStrike" dirty="0">
                          <a:solidFill>
                            <a:srgbClr val="000000"/>
                          </a:solidFill>
                          <a:effectLst/>
                          <a:latin typeface="Aptos Narrow" panose="020B0004020202020204" pitchFamily="34" charset="0"/>
                        </a:rPr>
                        <a:t>Display ID</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DCD"/>
                    </a:solidFill>
                  </a:tcPr>
                </a:tc>
                <a:tc>
                  <a:txBody>
                    <a:bodyPr/>
                    <a:lstStyle/>
                    <a:p>
                      <a:pPr algn="ctr" fontAlgn="b"/>
                      <a:r>
                        <a:rPr lang="en-US" sz="950" b="1" i="0" u="none" strike="noStrike">
                          <a:solidFill>
                            <a:srgbClr val="000000"/>
                          </a:solidFill>
                          <a:effectLst/>
                          <a:latin typeface="Aptos Narrow" panose="020B0004020202020204" pitchFamily="34" charset="0"/>
                        </a:rPr>
                        <a:t>Organization</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DCD"/>
                    </a:solidFill>
                  </a:tcPr>
                </a:tc>
                <a:tc>
                  <a:txBody>
                    <a:bodyPr/>
                    <a:lstStyle/>
                    <a:p>
                      <a:pPr algn="ctr" fontAlgn="b"/>
                      <a:r>
                        <a:rPr lang="en-US" sz="950" b="1" i="0" u="none" strike="noStrike" dirty="0">
                          <a:solidFill>
                            <a:srgbClr val="000000"/>
                          </a:solidFill>
                          <a:effectLst/>
                          <a:latin typeface="Aptos Narrow" panose="020B0004020202020204" pitchFamily="34" charset="0"/>
                        </a:rPr>
                        <a:t>Name</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DCD"/>
                    </a:solidFill>
                  </a:tcPr>
                </a:tc>
                <a:tc>
                  <a:txBody>
                    <a:bodyPr/>
                    <a:lstStyle/>
                    <a:p>
                      <a:pPr algn="ctr" fontAlgn="b"/>
                      <a:r>
                        <a:rPr lang="en-US" sz="950" b="1" i="0" u="none" strike="noStrike" dirty="0">
                          <a:solidFill>
                            <a:srgbClr val="000000"/>
                          </a:solidFill>
                          <a:effectLst/>
                          <a:latin typeface="Aptos Narrow" panose="020B0004020202020204" pitchFamily="34" charset="0"/>
                        </a:rPr>
                        <a:t>Area Type</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DCD"/>
                    </a:solidFill>
                  </a:tcPr>
                </a:tc>
                <a:tc>
                  <a:txBody>
                    <a:bodyPr/>
                    <a:lstStyle/>
                    <a:p>
                      <a:pPr algn="ctr" fontAlgn="b"/>
                      <a:r>
                        <a:rPr lang="en-US" sz="950" b="1" i="0" u="none" strike="noStrike" dirty="0">
                          <a:solidFill>
                            <a:srgbClr val="000000"/>
                          </a:solidFill>
                          <a:effectLst/>
                          <a:latin typeface="Aptos Narrow" panose="020B0004020202020204" pitchFamily="34" charset="0"/>
                        </a:rPr>
                        <a:t>Benefit</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DCD"/>
                    </a:solidFill>
                  </a:tcPr>
                </a:tc>
                <a:tc>
                  <a:txBody>
                    <a:bodyPr/>
                    <a:lstStyle/>
                    <a:p>
                      <a:pPr algn="ctr" fontAlgn="b"/>
                      <a:r>
                        <a:rPr lang="en-US" sz="950" b="1" i="0" u="none" strike="noStrike" dirty="0">
                          <a:solidFill>
                            <a:srgbClr val="000000"/>
                          </a:solidFill>
                          <a:effectLst/>
                          <a:latin typeface="Aptos Narrow" panose="020B0004020202020204" pitchFamily="34" charset="0"/>
                        </a:rPr>
                        <a:t> Total Cost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DCD"/>
                    </a:solidFill>
                  </a:tcPr>
                </a:tc>
                <a:tc>
                  <a:txBody>
                    <a:bodyPr/>
                    <a:lstStyle/>
                    <a:p>
                      <a:pPr algn="ctr" fontAlgn="b"/>
                      <a:r>
                        <a:rPr lang="en-US" sz="950" b="1" i="0" u="none" strike="noStrike" dirty="0">
                          <a:solidFill>
                            <a:srgbClr val="000000"/>
                          </a:solidFill>
                          <a:effectLst/>
                          <a:latin typeface="Aptos Narrow" panose="020B0004020202020204" pitchFamily="34" charset="0"/>
                        </a:rPr>
                        <a:t> SMART SCALE Request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DCD"/>
                    </a:solidFill>
                  </a:tcPr>
                </a:tc>
                <a:tc>
                  <a:txBody>
                    <a:bodyPr/>
                    <a:lstStyle/>
                    <a:p>
                      <a:pPr algn="ctr" fontAlgn="b"/>
                      <a:r>
                        <a:rPr lang="en-US" sz="950" b="1" i="0" u="none" strike="noStrike" dirty="0">
                          <a:solidFill>
                            <a:srgbClr val="000000"/>
                          </a:solidFill>
                          <a:effectLst/>
                          <a:latin typeface="Aptos Narrow" panose="020B0004020202020204" pitchFamily="34" charset="0"/>
                        </a:rPr>
                        <a:t>SMART SCALE </a:t>
                      </a:r>
                    </a:p>
                    <a:p>
                      <a:pPr algn="ctr" fontAlgn="b"/>
                      <a:r>
                        <a:rPr lang="en-US" sz="950" b="1" i="0" u="none" strike="noStrike" dirty="0">
                          <a:solidFill>
                            <a:srgbClr val="000000"/>
                          </a:solidFill>
                          <a:effectLst/>
                          <a:latin typeface="Aptos Narrow" panose="020B0004020202020204" pitchFamily="34" charset="0"/>
                        </a:rPr>
                        <a:t>Score</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DCD"/>
                    </a:solidFill>
                  </a:tcPr>
                </a:tc>
                <a:tc>
                  <a:txBody>
                    <a:bodyPr/>
                    <a:lstStyle/>
                    <a:p>
                      <a:pPr algn="ctr" fontAlgn="b"/>
                      <a:r>
                        <a:rPr lang="en-US" sz="950" b="1" i="0" u="none" strike="noStrike">
                          <a:solidFill>
                            <a:srgbClr val="000000"/>
                          </a:solidFill>
                          <a:effectLst/>
                          <a:latin typeface="Aptos Narrow" panose="020B0004020202020204" pitchFamily="34" charset="0"/>
                        </a:rPr>
                        <a:t> Fund Eligible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DCD"/>
                    </a:solidFill>
                  </a:tcPr>
                </a:tc>
                <a:tc>
                  <a:txBody>
                    <a:bodyPr/>
                    <a:lstStyle/>
                    <a:p>
                      <a:pPr algn="ctr" fontAlgn="b"/>
                      <a:r>
                        <a:rPr lang="en-US" sz="950" b="1" i="0" u="none" strike="noStrike" dirty="0">
                          <a:solidFill>
                            <a:srgbClr val="000000"/>
                          </a:solidFill>
                          <a:effectLst/>
                          <a:latin typeface="Aptos Narrow" panose="020B0004020202020204" pitchFamily="34" charset="0"/>
                        </a:rPr>
                        <a:t> (1) DGP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DCD"/>
                    </a:solidFill>
                  </a:tcPr>
                </a:tc>
                <a:tc>
                  <a:txBody>
                    <a:bodyPr/>
                    <a:lstStyle/>
                    <a:p>
                      <a:pPr algn="ctr" fontAlgn="b"/>
                      <a:r>
                        <a:rPr lang="en-US" sz="950" b="1" i="0" u="none" strike="noStrike" dirty="0">
                          <a:solidFill>
                            <a:srgbClr val="000000"/>
                          </a:solidFill>
                          <a:effectLst/>
                          <a:latin typeface="Aptos Narrow" panose="020B0004020202020204" pitchFamily="34" charset="0"/>
                        </a:rPr>
                        <a:t> (2) HPP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DCD"/>
                    </a:solidFill>
                  </a:tcPr>
                </a:tc>
                <a:tc>
                  <a:txBody>
                    <a:bodyPr/>
                    <a:lstStyle/>
                    <a:p>
                      <a:pPr algn="ctr" fontAlgn="b"/>
                      <a:r>
                        <a:rPr lang="en-US" sz="950" b="1" i="0" u="none" strike="noStrike" dirty="0">
                          <a:solidFill>
                            <a:srgbClr val="000000"/>
                          </a:solidFill>
                          <a:effectLst/>
                          <a:latin typeface="Aptos Narrow" panose="020B0004020202020204" pitchFamily="34" charset="0"/>
                        </a:rPr>
                        <a:t> Consensus (DGP)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DCD"/>
                    </a:solidFill>
                  </a:tcPr>
                </a:tc>
                <a:extLst>
                  <a:ext uri="{0D108BD9-81ED-4DB2-BD59-A6C34878D82A}">
                    <a16:rowId xmlns:a16="http://schemas.microsoft.com/office/drawing/2014/main" val="773285446"/>
                  </a:ext>
                </a:extLst>
              </a:tr>
              <a:tr h="131677">
                <a:tc>
                  <a:txBody>
                    <a:bodyPr/>
                    <a:lstStyle/>
                    <a:p>
                      <a:pPr algn="ctr" fontAlgn="b"/>
                      <a:r>
                        <a:rPr lang="en-US" sz="950" b="0" i="0" u="none" strike="noStrike">
                          <a:solidFill>
                            <a:srgbClr val="000000"/>
                          </a:solidFill>
                          <a:effectLst/>
                          <a:latin typeface="Aptos Narrow" panose="020B0004020202020204" pitchFamily="34" charset="0"/>
                        </a:rPr>
                        <a:t>11538</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0" i="0" u="none" strike="noStrike">
                          <a:solidFill>
                            <a:srgbClr val="000000"/>
                          </a:solidFill>
                          <a:effectLst/>
                          <a:latin typeface="Aptos Narrow" panose="020B0004020202020204" pitchFamily="34" charset="0"/>
                        </a:rPr>
                        <a:t>Carroll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0" i="0" u="none" strike="noStrike">
                          <a:solidFill>
                            <a:srgbClr val="000000"/>
                          </a:solidFill>
                          <a:effectLst/>
                          <a:latin typeface="Aptos Narrow" panose="020B0004020202020204" pitchFamily="34" charset="0"/>
                        </a:rPr>
                        <a:t>Carrollton Pike (Rt 58) at Coulson Church Rd (Rt 620) RCUT</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ctr" fontAlgn="b"/>
                      <a:r>
                        <a:rPr lang="en-US" sz="950" b="0" i="0" u="none" strike="noStrike" dirty="0">
                          <a:solidFill>
                            <a:srgbClr val="000000"/>
                          </a:solidFill>
                          <a:effectLst/>
                          <a:latin typeface="Aptos Narrow" panose="020B0004020202020204" pitchFamily="34" charset="0"/>
                        </a:rPr>
                        <a:t>D</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ctr" fontAlgn="b"/>
                      <a:r>
                        <a:rPr lang="en-US" sz="950" b="0" i="0" u="none" strike="noStrike">
                          <a:solidFill>
                            <a:srgbClr val="000000"/>
                          </a:solidFill>
                          <a:effectLst/>
                          <a:latin typeface="Aptos Narrow" panose="020B0004020202020204" pitchFamily="34" charset="0"/>
                        </a:rPr>
                        <a:t>4.62</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0" i="0" u="none" strike="noStrike">
                          <a:solidFill>
                            <a:srgbClr val="000000"/>
                          </a:solidFill>
                          <a:effectLst/>
                          <a:latin typeface="Aptos Narrow" panose="020B0004020202020204" pitchFamily="34" charset="0"/>
                        </a:rPr>
                        <a:t> $   10,531,849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1" i="0" u="none" strike="noStrike">
                          <a:solidFill>
                            <a:srgbClr val="000000"/>
                          </a:solidFill>
                          <a:effectLst/>
                          <a:latin typeface="Aptos Narrow" panose="020B0004020202020204" pitchFamily="34" charset="0"/>
                        </a:rPr>
                        <a:t> $   10,531,849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ctr" fontAlgn="b"/>
                      <a:r>
                        <a:rPr lang="en-US" sz="950" b="1" i="0" u="none" strike="noStrike">
                          <a:solidFill>
                            <a:srgbClr val="000000"/>
                          </a:solidFill>
                          <a:effectLst/>
                          <a:latin typeface="Aptos Narrow" panose="020B0004020202020204" pitchFamily="34" charset="0"/>
                        </a:rPr>
                        <a:t>4.39</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ctr" fontAlgn="b"/>
                      <a:r>
                        <a:rPr lang="en-US" sz="950" b="0" i="0" u="none" strike="noStrike">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0" i="0" u="none" strike="noStrike">
                          <a:solidFill>
                            <a:srgbClr val="000000"/>
                          </a:solidFill>
                          <a:effectLst/>
                          <a:latin typeface="Aptos Narrow" panose="020B0004020202020204" pitchFamily="34" charset="0"/>
                        </a:rPr>
                        <a:t> $ 10,531,849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extLst>
                  <a:ext uri="{0D108BD9-81ED-4DB2-BD59-A6C34878D82A}">
                    <a16:rowId xmlns:a16="http://schemas.microsoft.com/office/drawing/2014/main" val="1255437232"/>
                  </a:ext>
                </a:extLst>
              </a:tr>
              <a:tr h="131677">
                <a:tc>
                  <a:txBody>
                    <a:bodyPr/>
                    <a:lstStyle/>
                    <a:p>
                      <a:pPr algn="ctr" fontAlgn="b"/>
                      <a:r>
                        <a:rPr lang="en-US" sz="950" b="0" i="0" u="none" strike="noStrike">
                          <a:solidFill>
                            <a:srgbClr val="000000"/>
                          </a:solidFill>
                          <a:effectLst/>
                          <a:latin typeface="Aptos Narrow" panose="020B0004020202020204" pitchFamily="34" charset="0"/>
                        </a:rPr>
                        <a:t>11728</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0" i="0" u="none" strike="noStrike">
                          <a:solidFill>
                            <a:srgbClr val="000000"/>
                          </a:solidFill>
                          <a:effectLst/>
                          <a:latin typeface="Aptos Narrow" panose="020B0004020202020204" pitchFamily="34" charset="0"/>
                        </a:rPr>
                        <a:t>Henry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0" i="0" u="none" strike="noStrike">
                          <a:solidFill>
                            <a:srgbClr val="000000"/>
                          </a:solidFill>
                          <a:effectLst/>
                          <a:latin typeface="Aptos Narrow" panose="020B0004020202020204" pitchFamily="34" charset="0"/>
                        </a:rPr>
                        <a:t>Roundabout at Dillons Fork Rd (609) and The Great Rd (683)</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ctr" fontAlgn="b"/>
                      <a:r>
                        <a:rPr lang="en-US" sz="950" b="0" i="0" u="none" strike="noStrike" dirty="0">
                          <a:solidFill>
                            <a:srgbClr val="000000"/>
                          </a:solidFill>
                          <a:effectLst/>
                          <a:latin typeface="Aptos Narrow" panose="020B0004020202020204" pitchFamily="34" charset="0"/>
                        </a:rPr>
                        <a:t>D</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ctr" fontAlgn="b"/>
                      <a:r>
                        <a:rPr lang="en-US" sz="950" b="0" i="0" u="none" strike="noStrike">
                          <a:solidFill>
                            <a:srgbClr val="000000"/>
                          </a:solidFill>
                          <a:effectLst/>
                          <a:latin typeface="Aptos Narrow" panose="020B0004020202020204" pitchFamily="34" charset="0"/>
                        </a:rPr>
                        <a:t>5.46</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0" i="0" u="none" strike="noStrike">
                          <a:solidFill>
                            <a:srgbClr val="000000"/>
                          </a:solidFill>
                          <a:effectLst/>
                          <a:latin typeface="Aptos Narrow" panose="020B0004020202020204" pitchFamily="34" charset="0"/>
                        </a:rPr>
                        <a:t> $   17,978,683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1" i="0" u="none" strike="noStrike">
                          <a:solidFill>
                            <a:srgbClr val="000000"/>
                          </a:solidFill>
                          <a:effectLst/>
                          <a:latin typeface="Aptos Narrow" panose="020B0004020202020204" pitchFamily="34" charset="0"/>
                        </a:rPr>
                        <a:t> $   17,978,683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ctr" fontAlgn="b"/>
                      <a:r>
                        <a:rPr lang="en-US" sz="950" b="1" i="0" u="none" strike="noStrike">
                          <a:solidFill>
                            <a:srgbClr val="000000"/>
                          </a:solidFill>
                          <a:effectLst/>
                          <a:latin typeface="Aptos Narrow" panose="020B0004020202020204" pitchFamily="34" charset="0"/>
                        </a:rPr>
                        <a:t>3.04</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ctr" fontAlgn="b"/>
                      <a:r>
                        <a:rPr lang="en-US" sz="950" b="0" i="0" u="none" strike="noStrike">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0" i="0" u="none" strike="noStrike">
                          <a:solidFill>
                            <a:srgbClr val="000000"/>
                          </a:solidFill>
                          <a:effectLst/>
                          <a:latin typeface="Aptos Narrow" panose="020B0004020202020204" pitchFamily="34" charset="0"/>
                        </a:rPr>
                        <a:t> $ 17,978,683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extLst>
                  <a:ext uri="{0D108BD9-81ED-4DB2-BD59-A6C34878D82A}">
                    <a16:rowId xmlns:a16="http://schemas.microsoft.com/office/drawing/2014/main" val="2950464904"/>
                  </a:ext>
                </a:extLst>
              </a:tr>
              <a:tr h="131677">
                <a:tc>
                  <a:txBody>
                    <a:bodyPr/>
                    <a:lstStyle/>
                    <a:p>
                      <a:pPr algn="ctr" fontAlgn="b"/>
                      <a:r>
                        <a:rPr lang="en-US" sz="950" b="0" i="0" u="none" strike="noStrike" dirty="0">
                          <a:solidFill>
                            <a:srgbClr val="000000"/>
                          </a:solidFill>
                          <a:effectLst/>
                          <a:latin typeface="Aptos Narrow" panose="020B0004020202020204" pitchFamily="34" charset="0"/>
                        </a:rPr>
                        <a:t>11451</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50" b="0" i="0" u="none" strike="noStrike" dirty="0">
                          <a:solidFill>
                            <a:srgbClr val="000000"/>
                          </a:solidFill>
                          <a:effectLst/>
                          <a:latin typeface="Aptos Narrow" panose="020B0004020202020204" pitchFamily="34" charset="0"/>
                        </a:rPr>
                        <a:t>Roanoke Valley TPO</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50" b="0" i="0" u="none" strike="noStrike" dirty="0">
                          <a:solidFill>
                            <a:srgbClr val="000000"/>
                          </a:solidFill>
                          <a:effectLst/>
                          <a:latin typeface="Aptos Narrow" panose="020B0004020202020204" pitchFamily="34" charset="0"/>
                        </a:rPr>
                        <a:t>Route 11/460 at Dow Hollow Rd Intersection Improvements</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50" b="0" i="0" u="none" strike="noStrike">
                          <a:solidFill>
                            <a:srgbClr val="000000"/>
                          </a:solidFill>
                          <a:effectLst/>
                          <a:latin typeface="Aptos Narrow" panose="020B0004020202020204" pitchFamily="34" charset="0"/>
                        </a:rPr>
                        <a:t>B</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50" b="0" i="0" u="none" strike="noStrike" dirty="0">
                          <a:solidFill>
                            <a:srgbClr val="000000"/>
                          </a:solidFill>
                          <a:effectLst/>
                          <a:latin typeface="Aptos Narrow" panose="020B0004020202020204" pitchFamily="34" charset="0"/>
                        </a:rPr>
                        <a:t>13.32</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50" b="0" i="0" u="none" strike="noStrike" dirty="0">
                          <a:solidFill>
                            <a:srgbClr val="000000"/>
                          </a:solidFill>
                          <a:effectLst/>
                          <a:latin typeface="Aptos Narrow" panose="020B0004020202020204" pitchFamily="34" charset="0"/>
                        </a:rPr>
                        <a:t> $   56,697,003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50" b="1" i="0" u="none" strike="noStrike">
                          <a:solidFill>
                            <a:srgbClr val="000000"/>
                          </a:solidFill>
                          <a:effectLst/>
                          <a:latin typeface="Aptos Narrow" panose="020B0004020202020204" pitchFamily="34" charset="0"/>
                        </a:rPr>
                        <a:t> $   52,697,003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50" b="1" i="0" u="none" strike="noStrike" dirty="0">
                          <a:solidFill>
                            <a:srgbClr val="000000"/>
                          </a:solidFill>
                          <a:effectLst/>
                          <a:latin typeface="Aptos Narrow" panose="020B0004020202020204" pitchFamily="34" charset="0"/>
                        </a:rPr>
                        <a:t>2.53</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50" b="0" i="0" u="none" strike="noStrike" dirty="0">
                          <a:solidFill>
                            <a:srgbClr val="000000"/>
                          </a:solidFill>
                          <a:effectLst/>
                          <a:latin typeface="Aptos Narrow" panose="020B0004020202020204" pitchFamily="34" charset="0"/>
                        </a:rPr>
                        <a:t>HPP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50" b="0" i="0" u="none" strike="noStrike" dirty="0">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50" b="0" i="0" u="none" strike="noStrike" dirty="0">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50" b="0" i="0" u="none" strike="noStrike" dirty="0">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3807437"/>
                  </a:ext>
                </a:extLst>
              </a:tr>
              <a:tr h="131677">
                <a:tc>
                  <a:txBody>
                    <a:bodyPr/>
                    <a:lstStyle/>
                    <a:p>
                      <a:pPr algn="ctr" fontAlgn="b"/>
                      <a:r>
                        <a:rPr lang="en-US" sz="950" b="0" i="0" u="none" strike="noStrike">
                          <a:solidFill>
                            <a:srgbClr val="000000"/>
                          </a:solidFill>
                          <a:effectLst/>
                          <a:latin typeface="Aptos Narrow" panose="020B0004020202020204" pitchFamily="34" charset="0"/>
                        </a:rPr>
                        <a:t>11539</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0" i="0" u="none" strike="noStrike">
                          <a:solidFill>
                            <a:srgbClr val="000000"/>
                          </a:solidFill>
                          <a:effectLst/>
                          <a:latin typeface="Aptos Narrow" panose="020B0004020202020204" pitchFamily="34" charset="0"/>
                        </a:rPr>
                        <a:t>Carroll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0" i="0" u="none" strike="noStrike">
                          <a:solidFill>
                            <a:srgbClr val="000000"/>
                          </a:solidFill>
                          <a:effectLst/>
                          <a:latin typeface="Aptos Narrow" panose="020B0004020202020204" pitchFamily="34" charset="0"/>
                        </a:rPr>
                        <a:t>Intersection Improvements at Route 100 and Route 221</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ctr" fontAlgn="b"/>
                      <a:r>
                        <a:rPr lang="en-US" sz="950" b="0" i="0" u="none" strike="noStrike">
                          <a:solidFill>
                            <a:srgbClr val="000000"/>
                          </a:solidFill>
                          <a:effectLst/>
                          <a:latin typeface="Aptos Narrow" panose="020B0004020202020204" pitchFamily="34" charset="0"/>
                        </a:rPr>
                        <a:t>D</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ctr" fontAlgn="b"/>
                      <a:r>
                        <a:rPr lang="en-US" sz="950" b="0" i="0" u="none" strike="noStrike">
                          <a:solidFill>
                            <a:srgbClr val="000000"/>
                          </a:solidFill>
                          <a:effectLst/>
                          <a:latin typeface="Aptos Narrow" panose="020B0004020202020204" pitchFamily="34" charset="0"/>
                        </a:rPr>
                        <a:t>4.78</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0" i="0" u="none" strike="noStrike">
                          <a:solidFill>
                            <a:srgbClr val="000000"/>
                          </a:solidFill>
                          <a:effectLst/>
                          <a:latin typeface="Aptos Narrow" panose="020B0004020202020204" pitchFamily="34" charset="0"/>
                        </a:rPr>
                        <a:t> $   25,397,984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1" i="0" u="none" strike="noStrike">
                          <a:solidFill>
                            <a:srgbClr val="000000"/>
                          </a:solidFill>
                          <a:effectLst/>
                          <a:latin typeface="Aptos Narrow" panose="020B0004020202020204" pitchFamily="34" charset="0"/>
                        </a:rPr>
                        <a:t> $   25,397,984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ctr" fontAlgn="b"/>
                      <a:r>
                        <a:rPr lang="en-US" sz="950" b="1" i="0" u="none" strike="noStrike">
                          <a:solidFill>
                            <a:srgbClr val="000000"/>
                          </a:solidFill>
                          <a:effectLst/>
                          <a:latin typeface="Aptos Narrow" panose="020B0004020202020204" pitchFamily="34" charset="0"/>
                        </a:rPr>
                        <a:t>1.88</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ctr" fontAlgn="b"/>
                      <a:r>
                        <a:rPr lang="en-US" sz="950" b="0" i="0" u="none" strike="noStrike">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0" i="0" u="none" strike="noStrike">
                          <a:solidFill>
                            <a:srgbClr val="000000"/>
                          </a:solidFill>
                          <a:effectLst/>
                          <a:latin typeface="Aptos Narrow" panose="020B0004020202020204" pitchFamily="34" charset="0"/>
                        </a:rPr>
                        <a:t> $ 25,397,984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0" i="0" u="none" strike="noStrike" dirty="0">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tc>
                  <a:txBody>
                    <a:bodyPr/>
                    <a:lstStyle/>
                    <a:p>
                      <a:pPr algn="l" fontAlgn="b"/>
                      <a:r>
                        <a:rPr lang="en-US" sz="950" b="0" i="0" u="none" strike="noStrike" dirty="0">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F1"/>
                    </a:solidFill>
                  </a:tcPr>
                </a:tc>
                <a:extLst>
                  <a:ext uri="{0D108BD9-81ED-4DB2-BD59-A6C34878D82A}">
                    <a16:rowId xmlns:a16="http://schemas.microsoft.com/office/drawing/2014/main" val="2992190846"/>
                  </a:ext>
                </a:extLst>
              </a:tr>
              <a:tr h="131677">
                <a:tc>
                  <a:txBody>
                    <a:bodyPr/>
                    <a:lstStyle/>
                    <a:p>
                      <a:pPr algn="ctr" fontAlgn="b"/>
                      <a:r>
                        <a:rPr lang="en-US" sz="950" b="0" i="0" u="none" strike="noStrike">
                          <a:solidFill>
                            <a:srgbClr val="000000"/>
                          </a:solidFill>
                          <a:effectLst/>
                          <a:latin typeface="Aptos Narrow" panose="020B0004020202020204" pitchFamily="34" charset="0"/>
                        </a:rPr>
                        <a:t>11511</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Roanoke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Starkey Road/Ogden Road Streetscape Improvements</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B</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2.62</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17,574,820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17,574,820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1.49</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1141595"/>
                  </a:ext>
                </a:extLst>
              </a:tr>
              <a:tr h="131677">
                <a:tc>
                  <a:txBody>
                    <a:bodyPr/>
                    <a:lstStyle/>
                    <a:p>
                      <a:pPr algn="ctr" fontAlgn="b"/>
                      <a:r>
                        <a:rPr lang="en-US" sz="950" b="0" i="0" u="none" strike="noStrike">
                          <a:solidFill>
                            <a:srgbClr val="000000"/>
                          </a:solidFill>
                          <a:effectLst/>
                          <a:latin typeface="Aptos Narrow" panose="020B0004020202020204" pitchFamily="34" charset="0"/>
                        </a:rPr>
                        <a:t>11697</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Rocky Mount Town</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dirty="0">
                          <a:solidFill>
                            <a:srgbClr val="000000"/>
                          </a:solidFill>
                          <a:effectLst/>
                          <a:latin typeface="Aptos Narrow" panose="020B0004020202020204" pitchFamily="34" charset="0"/>
                        </a:rPr>
                        <a:t>Rt 40 at Floyd Avenue Intersection Improvement</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2.29</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15,759,282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15,759,282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1.45</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8235315"/>
                  </a:ext>
                </a:extLst>
              </a:tr>
              <a:tr h="131677">
                <a:tc>
                  <a:txBody>
                    <a:bodyPr/>
                    <a:lstStyle/>
                    <a:p>
                      <a:pPr algn="ctr" fontAlgn="b"/>
                      <a:r>
                        <a:rPr lang="en-US" sz="950" b="0" i="0" u="none" strike="noStrike">
                          <a:solidFill>
                            <a:srgbClr val="000000"/>
                          </a:solidFill>
                          <a:effectLst/>
                          <a:latin typeface="Aptos Narrow" panose="020B0004020202020204" pitchFamily="34" charset="0"/>
                        </a:rPr>
                        <a:t>11563</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Montgomery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Transit Center and Campus Mobility Improvements</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C</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5.50</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39,054,533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39,054,533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1.41</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7654903"/>
                  </a:ext>
                </a:extLst>
              </a:tr>
              <a:tr h="131677">
                <a:tc>
                  <a:txBody>
                    <a:bodyPr/>
                    <a:lstStyle/>
                    <a:p>
                      <a:pPr algn="ctr" fontAlgn="b"/>
                      <a:r>
                        <a:rPr lang="en-US" sz="950" b="0" i="0" u="none" strike="noStrike">
                          <a:solidFill>
                            <a:srgbClr val="000000"/>
                          </a:solidFill>
                          <a:effectLst/>
                          <a:latin typeface="Aptos Narrow" panose="020B0004020202020204" pitchFamily="34" charset="0"/>
                        </a:rPr>
                        <a:t>11750</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Roanoke City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Peters Creek Rd at Valleypointe Pkwy Improvements</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50" b="0" i="0" u="none" strike="noStrike">
                          <a:solidFill>
                            <a:srgbClr val="000000"/>
                          </a:solidFill>
                          <a:effectLst/>
                          <a:latin typeface="Aptos Narrow" panose="020B0004020202020204" pitchFamily="34" charset="0"/>
                        </a:rPr>
                        <a:t>B</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3.73</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27,601,325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27,601,325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1.35</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5820947"/>
                  </a:ext>
                </a:extLst>
              </a:tr>
              <a:tr h="131677">
                <a:tc>
                  <a:txBody>
                    <a:bodyPr/>
                    <a:lstStyle/>
                    <a:p>
                      <a:pPr algn="ctr" fontAlgn="b"/>
                      <a:r>
                        <a:rPr lang="en-US" sz="950" b="0" i="0" u="none" strike="noStrike">
                          <a:solidFill>
                            <a:srgbClr val="000000"/>
                          </a:solidFill>
                          <a:effectLst/>
                          <a:latin typeface="Aptos Narrow" panose="020B0004020202020204" pitchFamily="34" charset="0"/>
                        </a:rPr>
                        <a:t>11710</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Roanoke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dirty="0">
                          <a:solidFill>
                            <a:srgbClr val="000000"/>
                          </a:solidFill>
                          <a:effectLst/>
                          <a:latin typeface="Aptos Narrow" panose="020B0004020202020204" pitchFamily="34" charset="0"/>
                        </a:rPr>
                        <a:t>Peters Creek Road Multimodal Safety Improvements</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B</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4.83</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38,131,297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38,131,297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1.27</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6840854"/>
                  </a:ext>
                </a:extLst>
              </a:tr>
              <a:tr h="131677">
                <a:tc>
                  <a:txBody>
                    <a:bodyPr/>
                    <a:lstStyle/>
                    <a:p>
                      <a:pPr algn="ctr" fontAlgn="b"/>
                      <a:r>
                        <a:rPr lang="en-US" sz="950" b="0" i="0" u="none" strike="noStrike">
                          <a:solidFill>
                            <a:srgbClr val="000000"/>
                          </a:solidFill>
                          <a:effectLst/>
                          <a:latin typeface="Aptos Narrow" panose="020B0004020202020204" pitchFamily="34" charset="0"/>
                        </a:rPr>
                        <a:t>11478</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Franklin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Intersection Improvements Brooks Mill &amp; Scruggs Rtes 834/616</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2.71</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21,851,852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21,851,852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1.24</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0532989"/>
                  </a:ext>
                </a:extLst>
              </a:tr>
              <a:tr h="131677">
                <a:tc>
                  <a:txBody>
                    <a:bodyPr/>
                    <a:lstStyle/>
                    <a:p>
                      <a:pPr algn="ctr" fontAlgn="b"/>
                      <a:r>
                        <a:rPr lang="en-US" sz="950" b="0" i="0" u="none" strike="noStrike">
                          <a:solidFill>
                            <a:srgbClr val="000000"/>
                          </a:solidFill>
                          <a:effectLst/>
                          <a:latin typeface="Aptos Narrow" panose="020B0004020202020204" pitchFamily="34" charset="0"/>
                        </a:rPr>
                        <a:t>11602</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Montgomery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dirty="0">
                          <a:solidFill>
                            <a:srgbClr val="000000"/>
                          </a:solidFill>
                          <a:effectLst/>
                          <a:latin typeface="Aptos Narrow" panose="020B0004020202020204" pitchFamily="34" charset="0"/>
                        </a:rPr>
                        <a:t>Peppers Ferry Road (Rt 114) Improvements</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C</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7.27</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60,740,470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60,740,470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1.20</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8110"/>
                  </a:ext>
                </a:extLst>
              </a:tr>
              <a:tr h="131677">
                <a:tc>
                  <a:txBody>
                    <a:bodyPr/>
                    <a:lstStyle/>
                    <a:p>
                      <a:pPr algn="ctr" fontAlgn="b"/>
                      <a:r>
                        <a:rPr lang="en-US" sz="950" b="0" i="0" u="none" strike="noStrike">
                          <a:solidFill>
                            <a:srgbClr val="000000"/>
                          </a:solidFill>
                          <a:effectLst/>
                          <a:latin typeface="Aptos Narrow" panose="020B0004020202020204" pitchFamily="34" charset="0"/>
                        </a:rPr>
                        <a:t>11636</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Franklin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Route 220 NB at Henry Rd. (Rte. 605) Realignment Project</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5.73</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49,883,071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49,883,071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1.15</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7919016"/>
                  </a:ext>
                </a:extLst>
              </a:tr>
              <a:tr h="131677">
                <a:tc>
                  <a:txBody>
                    <a:bodyPr/>
                    <a:lstStyle/>
                    <a:p>
                      <a:pPr algn="ctr" fontAlgn="b"/>
                      <a:r>
                        <a:rPr lang="en-US" sz="950" b="0" i="0" u="none" strike="noStrike">
                          <a:solidFill>
                            <a:srgbClr val="000000"/>
                          </a:solidFill>
                          <a:effectLst/>
                          <a:latin typeface="Aptos Narrow" panose="020B0004020202020204" pitchFamily="34" charset="0"/>
                        </a:rPr>
                        <a:t>11526</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Rocky Mount Town</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Route 40 - Tanyard Rd/Old Franklin Tpke Improvements</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2.24</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19,563,211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19,563,211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1.15</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3815479"/>
                  </a:ext>
                </a:extLst>
              </a:tr>
              <a:tr h="131677">
                <a:tc>
                  <a:txBody>
                    <a:bodyPr/>
                    <a:lstStyle/>
                    <a:p>
                      <a:pPr algn="ctr" fontAlgn="b"/>
                      <a:r>
                        <a:rPr lang="en-US" sz="950" b="0" i="0" u="none" strike="noStrike">
                          <a:solidFill>
                            <a:srgbClr val="000000"/>
                          </a:solidFill>
                          <a:effectLst/>
                          <a:latin typeface="Aptos Narrow" panose="020B0004020202020204" pitchFamily="34" charset="0"/>
                        </a:rPr>
                        <a:t>11570</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Pulaski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Lee Highway (Route 11) Improvements at Hatcher Road</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2.42</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30,391,909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21,986,891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1.10</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BOTH</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6051635"/>
                  </a:ext>
                </a:extLst>
              </a:tr>
              <a:tr h="131677">
                <a:tc>
                  <a:txBody>
                    <a:bodyPr/>
                    <a:lstStyle/>
                    <a:p>
                      <a:pPr algn="ctr" fontAlgn="b"/>
                      <a:r>
                        <a:rPr lang="en-US" sz="950" b="0" i="0" u="none" strike="noStrike">
                          <a:solidFill>
                            <a:srgbClr val="000000"/>
                          </a:solidFill>
                          <a:effectLst/>
                          <a:latin typeface="Aptos Narrow" panose="020B0004020202020204" pitchFamily="34" charset="0"/>
                        </a:rPr>
                        <a:t>11585</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Montgomery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Merrimac Rd (657) &amp; Prices Fork Rd (685) Intersection</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C</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1.74</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17,359,125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17,359,125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1.00</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4277248"/>
                  </a:ext>
                </a:extLst>
              </a:tr>
              <a:tr h="131677">
                <a:tc>
                  <a:txBody>
                    <a:bodyPr/>
                    <a:lstStyle/>
                    <a:p>
                      <a:pPr algn="ctr" fontAlgn="b"/>
                      <a:r>
                        <a:rPr lang="en-US" sz="950" b="0" i="0" u="none" strike="noStrike">
                          <a:solidFill>
                            <a:srgbClr val="000000"/>
                          </a:solidFill>
                          <a:effectLst/>
                          <a:latin typeface="Aptos Narrow" panose="020B0004020202020204" pitchFamily="34" charset="0"/>
                        </a:rPr>
                        <a:t>11482</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Christiansburg Town</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Peppers Ferry Road to Cambria Street Connector Route</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C</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4.51</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45,005,723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45,005,723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1.00</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BOTH</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5434595"/>
                  </a:ext>
                </a:extLst>
              </a:tr>
              <a:tr h="131677">
                <a:tc>
                  <a:txBody>
                    <a:bodyPr/>
                    <a:lstStyle/>
                    <a:p>
                      <a:pPr algn="ctr" fontAlgn="b"/>
                      <a:r>
                        <a:rPr lang="en-US" sz="950" b="0" i="0" u="none" strike="noStrike">
                          <a:solidFill>
                            <a:srgbClr val="000000"/>
                          </a:solidFill>
                          <a:effectLst/>
                          <a:latin typeface="Aptos Narrow" panose="020B0004020202020204" pitchFamily="34" charset="0"/>
                        </a:rPr>
                        <a:t>11449</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Roanoke Valley TPO</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Peters Creek Rd and Williamson Rd Corridor Improvements</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B</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14.12</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$ 148,466,414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dirty="0">
                          <a:solidFill>
                            <a:srgbClr val="000000"/>
                          </a:solidFill>
                          <a:effectLst/>
                          <a:latin typeface="Aptos Narrow" panose="020B0004020202020204" pitchFamily="34" charset="0"/>
                        </a:rPr>
                        <a:t> $ 148,466,414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0.95</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dirty="0">
                          <a:solidFill>
                            <a:srgbClr val="000000"/>
                          </a:solidFill>
                          <a:effectLst/>
                          <a:latin typeface="Aptos Narrow" panose="020B0004020202020204" pitchFamily="34" charset="0"/>
                        </a:rPr>
                        <a:t>HPP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7678948"/>
                  </a:ext>
                </a:extLst>
              </a:tr>
              <a:tr h="131677">
                <a:tc>
                  <a:txBody>
                    <a:bodyPr/>
                    <a:lstStyle/>
                    <a:p>
                      <a:pPr algn="ctr" fontAlgn="b"/>
                      <a:r>
                        <a:rPr lang="en-US" sz="950" b="0" i="0" u="none" strike="noStrike">
                          <a:solidFill>
                            <a:srgbClr val="000000"/>
                          </a:solidFill>
                          <a:effectLst/>
                          <a:latin typeface="Aptos Narrow" panose="020B0004020202020204" pitchFamily="34" charset="0"/>
                        </a:rPr>
                        <a:t>11784</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Henry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Barrows Mill Road Improvement</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5.11</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54,026,206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54,026,206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0.95</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dirty="0">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761865"/>
                  </a:ext>
                </a:extLst>
              </a:tr>
              <a:tr h="131677">
                <a:tc>
                  <a:txBody>
                    <a:bodyPr/>
                    <a:lstStyle/>
                    <a:p>
                      <a:pPr algn="ctr" fontAlgn="b"/>
                      <a:r>
                        <a:rPr lang="en-US" sz="950" b="0" i="0" u="none" strike="noStrike">
                          <a:solidFill>
                            <a:srgbClr val="000000"/>
                          </a:solidFill>
                          <a:effectLst/>
                          <a:latin typeface="Aptos Narrow" panose="020B0004020202020204" pitchFamily="34" charset="0"/>
                        </a:rPr>
                        <a:t>11734</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Botetourt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US 220/Commons Parkway Thru-Cut and Pedestrian Accommodation</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B</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1.85</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19,672,763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dirty="0">
                          <a:solidFill>
                            <a:srgbClr val="000000"/>
                          </a:solidFill>
                          <a:effectLst/>
                          <a:latin typeface="Aptos Narrow" panose="020B0004020202020204" pitchFamily="34" charset="0"/>
                        </a:rPr>
                        <a:t> $   19,672,763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0.94</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dirty="0">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3691020"/>
                  </a:ext>
                </a:extLst>
              </a:tr>
              <a:tr h="131677">
                <a:tc>
                  <a:txBody>
                    <a:bodyPr/>
                    <a:lstStyle/>
                    <a:p>
                      <a:pPr algn="ctr" fontAlgn="b"/>
                      <a:r>
                        <a:rPr lang="en-US" sz="950" b="0" i="0" u="none" strike="noStrike">
                          <a:solidFill>
                            <a:srgbClr val="000000"/>
                          </a:solidFill>
                          <a:effectLst/>
                          <a:latin typeface="Aptos Narrow" panose="020B0004020202020204" pitchFamily="34" charset="0"/>
                        </a:rPr>
                        <a:t>11647</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New River Valley MPO</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Roanoke Street (Route 11/460 Business) Improvements</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C</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4.27</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48,361,663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48,361,663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dirty="0">
                          <a:solidFill>
                            <a:srgbClr val="000000"/>
                          </a:solidFill>
                          <a:effectLst/>
                          <a:latin typeface="Aptos Narrow" panose="020B0004020202020204" pitchFamily="34" charset="0"/>
                        </a:rPr>
                        <a:t>0.88</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dirty="0">
                          <a:solidFill>
                            <a:srgbClr val="000000"/>
                          </a:solidFill>
                          <a:effectLst/>
                          <a:latin typeface="Aptos Narrow" panose="020B0004020202020204" pitchFamily="34" charset="0"/>
                        </a:rPr>
                        <a:t>HPP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5842532"/>
                  </a:ext>
                </a:extLst>
              </a:tr>
              <a:tr h="131677">
                <a:tc>
                  <a:txBody>
                    <a:bodyPr/>
                    <a:lstStyle/>
                    <a:p>
                      <a:pPr algn="ctr" fontAlgn="b"/>
                      <a:r>
                        <a:rPr lang="en-US" sz="950" b="0" i="0" u="none" strike="noStrike">
                          <a:solidFill>
                            <a:srgbClr val="000000"/>
                          </a:solidFill>
                          <a:effectLst/>
                          <a:latin typeface="Aptos Narrow" panose="020B0004020202020204" pitchFamily="34" charset="0"/>
                        </a:rPr>
                        <a:t>11629</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Bedford Town</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Roundabout at Longwood Ave, Forest Rd, and Independence Blvd</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C</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3.85</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43,849,446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43,849,446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0.88</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9988996"/>
                  </a:ext>
                </a:extLst>
              </a:tr>
              <a:tr h="131677">
                <a:tc>
                  <a:txBody>
                    <a:bodyPr/>
                    <a:lstStyle/>
                    <a:p>
                      <a:pPr algn="ctr" fontAlgn="b"/>
                      <a:r>
                        <a:rPr lang="en-US" sz="950" b="0" i="0" u="none" strike="noStrike">
                          <a:solidFill>
                            <a:srgbClr val="000000"/>
                          </a:solidFill>
                          <a:effectLst/>
                          <a:latin typeface="Aptos Narrow" panose="020B0004020202020204" pitchFamily="34" charset="0"/>
                        </a:rPr>
                        <a:t>11698</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Roanoke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Peters Creek Rd/Williamson Rd Multimodal Safety Improvements</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B</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4.65</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61,161,520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57,561,520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0.81</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dirty="0">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5975202"/>
                  </a:ext>
                </a:extLst>
              </a:tr>
              <a:tr h="131677">
                <a:tc>
                  <a:txBody>
                    <a:bodyPr/>
                    <a:lstStyle/>
                    <a:p>
                      <a:pPr algn="ctr" fontAlgn="b"/>
                      <a:r>
                        <a:rPr lang="en-US" sz="950" b="0" i="0" u="none" strike="noStrike">
                          <a:solidFill>
                            <a:srgbClr val="000000"/>
                          </a:solidFill>
                          <a:effectLst/>
                          <a:latin typeface="Aptos Narrow" panose="020B0004020202020204" pitchFamily="34" charset="0"/>
                        </a:rPr>
                        <a:t>11632</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Franklin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950" b="0" i="0" u="none" strike="noStrike">
                          <a:solidFill>
                            <a:srgbClr val="000000"/>
                          </a:solidFill>
                          <a:effectLst/>
                          <a:latin typeface="Aptos Narrow" panose="020B0004020202020204" pitchFamily="34" charset="0"/>
                        </a:rPr>
                        <a:t>Intersection Improvements Rte 40 &amp; Rte 640</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1.26</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15,999,917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15,999,917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0.79</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dirty="0">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1073463"/>
                  </a:ext>
                </a:extLst>
              </a:tr>
              <a:tr h="131677">
                <a:tc>
                  <a:txBody>
                    <a:bodyPr/>
                    <a:lstStyle/>
                    <a:p>
                      <a:pPr algn="ctr" fontAlgn="b"/>
                      <a:r>
                        <a:rPr lang="en-US" sz="950" b="0" i="0" u="none" strike="noStrike">
                          <a:solidFill>
                            <a:srgbClr val="000000"/>
                          </a:solidFill>
                          <a:effectLst/>
                          <a:latin typeface="Aptos Narrow" panose="020B0004020202020204" pitchFamily="34" charset="0"/>
                        </a:rPr>
                        <a:t>11580</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Salem City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Route 419 at Texas St and Lynchburg Trpk Int. Improvements</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B</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1.10</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15,364,740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15,364,740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0.72</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dirty="0">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0909296"/>
                  </a:ext>
                </a:extLst>
              </a:tr>
              <a:tr h="131677">
                <a:tc>
                  <a:txBody>
                    <a:bodyPr/>
                    <a:lstStyle/>
                    <a:p>
                      <a:pPr algn="ctr" fontAlgn="b"/>
                      <a:r>
                        <a:rPr lang="en-US" sz="950" b="0" i="0" u="none" strike="noStrike">
                          <a:solidFill>
                            <a:srgbClr val="000000"/>
                          </a:solidFill>
                          <a:effectLst/>
                          <a:latin typeface="Aptos Narrow" panose="020B0004020202020204" pitchFamily="34" charset="0"/>
                        </a:rPr>
                        <a:t>11726</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Henry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Signalized Continuous Green T at the Int. of Routes 220 &amp; 87</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2.51</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36,596,261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36,596,261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dirty="0">
                          <a:solidFill>
                            <a:srgbClr val="000000"/>
                          </a:solidFill>
                          <a:effectLst/>
                          <a:latin typeface="Aptos Narrow" panose="020B0004020202020204" pitchFamily="34" charset="0"/>
                        </a:rPr>
                        <a:t>0.69</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dirty="0">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4006264"/>
                  </a:ext>
                </a:extLst>
              </a:tr>
              <a:tr h="131677">
                <a:tc>
                  <a:txBody>
                    <a:bodyPr/>
                    <a:lstStyle/>
                    <a:p>
                      <a:pPr algn="ctr" fontAlgn="b"/>
                      <a:r>
                        <a:rPr lang="en-US" sz="950" b="0" i="0" u="none" strike="noStrike">
                          <a:solidFill>
                            <a:srgbClr val="000000"/>
                          </a:solidFill>
                          <a:effectLst/>
                          <a:latin typeface="Aptos Narrow" panose="020B0004020202020204" pitchFamily="34" charset="0"/>
                        </a:rPr>
                        <a:t>11593</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Botetourt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Route 220 Superstreet</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B</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1.12</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23,555,395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17,631,395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0.63</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dirty="0">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3390046"/>
                  </a:ext>
                </a:extLst>
              </a:tr>
              <a:tr h="131677">
                <a:tc>
                  <a:txBody>
                    <a:bodyPr/>
                    <a:lstStyle/>
                    <a:p>
                      <a:pPr algn="ctr" fontAlgn="b"/>
                      <a:r>
                        <a:rPr lang="en-US" sz="950" b="0" i="0" u="none" strike="noStrike">
                          <a:solidFill>
                            <a:srgbClr val="000000"/>
                          </a:solidFill>
                          <a:effectLst/>
                          <a:latin typeface="Aptos Narrow" panose="020B0004020202020204" pitchFamily="34" charset="0"/>
                        </a:rPr>
                        <a:t>11786</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Blacksburg Town</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Prices Fork and US Route 460 Bypass Pedestrian Improvements</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C</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2.59</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44,554,319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44,554,319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0.58</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dirty="0">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1431454"/>
                  </a:ext>
                </a:extLst>
              </a:tr>
              <a:tr h="131677">
                <a:tc>
                  <a:txBody>
                    <a:bodyPr/>
                    <a:lstStyle/>
                    <a:p>
                      <a:pPr algn="ctr" fontAlgn="b"/>
                      <a:r>
                        <a:rPr lang="en-US" sz="950" b="0" i="0" u="none" strike="noStrike">
                          <a:solidFill>
                            <a:srgbClr val="000000"/>
                          </a:solidFill>
                          <a:effectLst/>
                          <a:latin typeface="Aptos Narrow" panose="020B0004020202020204" pitchFamily="34" charset="0"/>
                        </a:rPr>
                        <a:t>11790</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Botetourt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US 220 Pedestrian Crossing and Sidewalks at Daleville</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B</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1.26</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22,729,679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22,729,679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0.55</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dirty="0">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dirty="0">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7366641"/>
                  </a:ext>
                </a:extLst>
              </a:tr>
              <a:tr h="131677">
                <a:tc>
                  <a:txBody>
                    <a:bodyPr/>
                    <a:lstStyle/>
                    <a:p>
                      <a:pPr algn="ctr" fontAlgn="b"/>
                      <a:r>
                        <a:rPr lang="en-US" sz="950" b="0" i="0" u="none" strike="noStrike">
                          <a:solidFill>
                            <a:srgbClr val="000000"/>
                          </a:solidFill>
                          <a:effectLst/>
                          <a:latin typeface="Aptos Narrow" panose="020B0004020202020204" pitchFamily="34" charset="0"/>
                        </a:rPr>
                        <a:t>11497</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Vinton Town</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Washington Avenue and Bypass Road Roundabout</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B</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1.91</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40,032,075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40,032,075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0.48</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dirty="0">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dirty="0">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2574636"/>
                  </a:ext>
                </a:extLst>
              </a:tr>
              <a:tr h="131677">
                <a:tc>
                  <a:txBody>
                    <a:bodyPr/>
                    <a:lstStyle/>
                    <a:p>
                      <a:pPr algn="ctr" fontAlgn="b"/>
                      <a:r>
                        <a:rPr lang="en-US" sz="950" b="0" i="0" u="none" strike="noStrike">
                          <a:solidFill>
                            <a:srgbClr val="000000"/>
                          </a:solidFill>
                          <a:effectLst/>
                          <a:latin typeface="Aptos Narrow" panose="020B0004020202020204" pitchFamily="34" charset="0"/>
                        </a:rPr>
                        <a:t>11579</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Salem City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E. Main St. (Rt. 460) Multimodal Improvements - Phase II</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B</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1.38</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34,535,305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34,535,305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0.40</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dirty="0">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dirty="0">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979124"/>
                  </a:ext>
                </a:extLst>
              </a:tr>
              <a:tr h="131677">
                <a:tc>
                  <a:txBody>
                    <a:bodyPr/>
                    <a:lstStyle/>
                    <a:p>
                      <a:pPr algn="ctr" fontAlgn="b"/>
                      <a:r>
                        <a:rPr lang="en-US" sz="950" b="0" i="0" u="none" strike="noStrike">
                          <a:solidFill>
                            <a:srgbClr val="000000"/>
                          </a:solidFill>
                          <a:effectLst/>
                          <a:latin typeface="Aptos Narrow" panose="020B0004020202020204" pitchFamily="34" charset="0"/>
                        </a:rPr>
                        <a:t>11510</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Galax City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Galax E. Stuart Drive Sidewalk Phase III</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1.00</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25,258,619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25,258,619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0.40</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dirty="0">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dirty="0">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4216687"/>
                  </a:ext>
                </a:extLst>
              </a:tr>
              <a:tr h="131677">
                <a:tc>
                  <a:txBody>
                    <a:bodyPr/>
                    <a:lstStyle/>
                    <a:p>
                      <a:pPr algn="ctr" fontAlgn="b"/>
                      <a:r>
                        <a:rPr lang="en-US" sz="950" b="0" i="0" u="none" strike="noStrike">
                          <a:solidFill>
                            <a:srgbClr val="000000"/>
                          </a:solidFill>
                          <a:effectLst/>
                          <a:latin typeface="Aptos Narrow" panose="020B0004020202020204" pitchFamily="34" charset="0"/>
                        </a:rPr>
                        <a:t>11631</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Franklin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Intersection Improvements Harmony School Rte 634 &amp; Rte 122</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D</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1.01</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30,592,413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30,592,413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0.33</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dirty="0">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dirty="0">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6442283"/>
                  </a:ext>
                </a:extLst>
              </a:tr>
              <a:tr h="131677">
                <a:tc>
                  <a:txBody>
                    <a:bodyPr/>
                    <a:lstStyle/>
                    <a:p>
                      <a:pPr algn="ctr" fontAlgn="b"/>
                      <a:r>
                        <a:rPr lang="en-US" sz="950" b="0" i="0" u="none" strike="noStrike">
                          <a:solidFill>
                            <a:srgbClr val="000000"/>
                          </a:solidFill>
                          <a:effectLst/>
                          <a:latin typeface="Aptos Narrow" panose="020B0004020202020204" pitchFamily="34" charset="0"/>
                        </a:rPr>
                        <a:t>11489</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Bedford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Route 122 Corridor Improvements</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C</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2.70</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97,400,136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97,400,136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0.28</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dirty="0">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dirty="0">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dirty="0">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dirty="0">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9654259"/>
                  </a:ext>
                </a:extLst>
              </a:tr>
              <a:tr h="131677">
                <a:tc>
                  <a:txBody>
                    <a:bodyPr/>
                    <a:lstStyle/>
                    <a:p>
                      <a:pPr algn="ctr" fontAlgn="b"/>
                      <a:r>
                        <a:rPr lang="en-US" sz="950" b="0" i="0" u="none" strike="noStrike">
                          <a:solidFill>
                            <a:srgbClr val="000000"/>
                          </a:solidFill>
                          <a:effectLst/>
                          <a:latin typeface="Aptos Narrow" panose="020B0004020202020204" pitchFamily="34" charset="0"/>
                        </a:rPr>
                        <a:t>11514</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dirty="0">
                          <a:solidFill>
                            <a:srgbClr val="000000"/>
                          </a:solidFill>
                          <a:effectLst/>
                          <a:latin typeface="Aptos Narrow" panose="020B0004020202020204" pitchFamily="34" charset="0"/>
                        </a:rPr>
                        <a:t>Roanoke County</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Carson Road Safety Improvements</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B</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a:solidFill>
                            <a:srgbClr val="000000"/>
                          </a:solidFill>
                          <a:effectLst/>
                          <a:latin typeface="Aptos Narrow" panose="020B0004020202020204" pitchFamily="34" charset="0"/>
                        </a:rPr>
                        <a:t>0.13</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     8,030,993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1" i="0" u="none" strike="noStrike">
                          <a:solidFill>
                            <a:srgbClr val="000000"/>
                          </a:solidFill>
                          <a:effectLst/>
                          <a:latin typeface="Aptos Narrow" panose="020B0004020202020204" pitchFamily="34" charset="0"/>
                        </a:rPr>
                        <a:t> $     8,030,993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1" i="0" u="none" strike="noStrike">
                          <a:solidFill>
                            <a:srgbClr val="000000"/>
                          </a:solidFill>
                          <a:effectLst/>
                          <a:latin typeface="Aptos Narrow" panose="020B0004020202020204" pitchFamily="34" charset="0"/>
                        </a:rPr>
                        <a:t>0.16</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50" b="0" i="0" u="none" strike="noStrike" dirty="0">
                          <a:solidFill>
                            <a:srgbClr val="000000"/>
                          </a:solidFill>
                          <a:effectLst/>
                          <a:latin typeface="Aptos Narrow" panose="020B0004020202020204" pitchFamily="34" charset="0"/>
                        </a:rPr>
                        <a:t>DGP</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dirty="0">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dirty="0">
                          <a:solidFill>
                            <a:srgbClr val="000000"/>
                          </a:solidFill>
                          <a:effectLst/>
                          <a:latin typeface="Aptos Narrow" panose="020B0004020202020204" pitchFamily="34" charset="0"/>
                        </a:rPr>
                        <a:t> </a:t>
                      </a:r>
                    </a:p>
                  </a:txBody>
                  <a:tcPr marL="5698" marR="5698" marT="5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8757297"/>
                  </a:ext>
                </a:extLst>
              </a:tr>
            </a:tbl>
          </a:graphicData>
        </a:graphic>
      </p:graphicFrame>
    </p:spTree>
    <p:extLst>
      <p:ext uri="{BB962C8B-B14F-4D97-AF65-F5344CB8AC3E}">
        <p14:creationId xmlns:p14="http://schemas.microsoft.com/office/powerpoint/2010/main" val="4103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4ABC06-9BB1-11AB-A465-4CC7A81F554B}"/>
              </a:ext>
            </a:extLst>
          </p:cNvPr>
          <p:cNvSpPr>
            <a:spLocks noGrp="1"/>
          </p:cNvSpPr>
          <p:nvPr>
            <p:ph type="sldNum" sz="quarter" idx="10"/>
          </p:nvPr>
        </p:nvSpPr>
        <p:spPr/>
        <p:txBody>
          <a:bodyPr/>
          <a:lstStyle/>
          <a:p>
            <a:fld id="{2D053006-FB26-45B1-80AA-6376C0DF0BE0}" type="slidenum">
              <a:rPr lang="en-US" smtClean="0"/>
              <a:pPr/>
              <a:t>7</a:t>
            </a:fld>
            <a:endParaRPr lang="en-US" dirty="0"/>
          </a:p>
        </p:txBody>
      </p:sp>
      <p:sp>
        <p:nvSpPr>
          <p:cNvPr id="5" name="Rectangle 4">
            <a:extLst>
              <a:ext uri="{FF2B5EF4-FFF2-40B4-BE49-F238E27FC236}">
                <a16:creationId xmlns:a16="http://schemas.microsoft.com/office/drawing/2014/main" id="{15454F79-FC19-706D-7E65-D61E1B9D0577}"/>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a:pPr>
            <a:r>
              <a:rPr lang="en-US" sz="1400" dirty="0"/>
              <a:t>SMART SCALE FY 2026 (Round 6) Overview</a:t>
            </a:r>
          </a:p>
        </p:txBody>
      </p:sp>
      <p:graphicFrame>
        <p:nvGraphicFramePr>
          <p:cNvPr id="6" name="Table 5">
            <a:extLst>
              <a:ext uri="{FF2B5EF4-FFF2-40B4-BE49-F238E27FC236}">
                <a16:creationId xmlns:a16="http://schemas.microsoft.com/office/drawing/2014/main" id="{B87BBDFB-06B3-0C77-0AD0-4D8510607416}"/>
              </a:ext>
            </a:extLst>
          </p:cNvPr>
          <p:cNvGraphicFramePr>
            <a:graphicFrameLocks noGrp="1"/>
          </p:cNvGraphicFramePr>
          <p:nvPr>
            <p:extLst>
              <p:ext uri="{D42A27DB-BD31-4B8C-83A1-F6EECF244321}">
                <p14:modId xmlns:p14="http://schemas.microsoft.com/office/powerpoint/2010/main" val="3498776569"/>
              </p:ext>
            </p:extLst>
          </p:nvPr>
        </p:nvGraphicFramePr>
        <p:xfrm>
          <a:off x="533400" y="2743200"/>
          <a:ext cx="5384196" cy="2286000"/>
        </p:xfrm>
        <a:graphic>
          <a:graphicData uri="http://schemas.openxmlformats.org/drawingml/2006/table">
            <a:tbl>
              <a:tblPr/>
              <a:tblGrid>
                <a:gridCol w="1093445">
                  <a:extLst>
                    <a:ext uri="{9D8B030D-6E8A-4147-A177-3AD203B41FA5}">
                      <a16:colId xmlns:a16="http://schemas.microsoft.com/office/drawing/2014/main" val="3039253470"/>
                    </a:ext>
                  </a:extLst>
                </a:gridCol>
                <a:gridCol w="469072">
                  <a:extLst>
                    <a:ext uri="{9D8B030D-6E8A-4147-A177-3AD203B41FA5}">
                      <a16:colId xmlns:a16="http://schemas.microsoft.com/office/drawing/2014/main" val="2654247657"/>
                    </a:ext>
                  </a:extLst>
                </a:gridCol>
                <a:gridCol w="544513">
                  <a:extLst>
                    <a:ext uri="{9D8B030D-6E8A-4147-A177-3AD203B41FA5}">
                      <a16:colId xmlns:a16="http://schemas.microsoft.com/office/drawing/2014/main" val="3641070299"/>
                    </a:ext>
                  </a:extLst>
                </a:gridCol>
                <a:gridCol w="599018">
                  <a:extLst>
                    <a:ext uri="{9D8B030D-6E8A-4147-A177-3AD203B41FA5}">
                      <a16:colId xmlns:a16="http://schemas.microsoft.com/office/drawing/2014/main" val="2776709744"/>
                    </a:ext>
                  </a:extLst>
                </a:gridCol>
                <a:gridCol w="380329">
                  <a:extLst>
                    <a:ext uri="{9D8B030D-6E8A-4147-A177-3AD203B41FA5}">
                      <a16:colId xmlns:a16="http://schemas.microsoft.com/office/drawing/2014/main" val="2011757082"/>
                    </a:ext>
                  </a:extLst>
                </a:gridCol>
                <a:gridCol w="304263">
                  <a:extLst>
                    <a:ext uri="{9D8B030D-6E8A-4147-A177-3AD203B41FA5}">
                      <a16:colId xmlns:a16="http://schemas.microsoft.com/office/drawing/2014/main" val="197642327"/>
                    </a:ext>
                  </a:extLst>
                </a:gridCol>
                <a:gridCol w="304263">
                  <a:extLst>
                    <a:ext uri="{9D8B030D-6E8A-4147-A177-3AD203B41FA5}">
                      <a16:colId xmlns:a16="http://schemas.microsoft.com/office/drawing/2014/main" val="3120950229"/>
                    </a:ext>
                  </a:extLst>
                </a:gridCol>
                <a:gridCol w="304263">
                  <a:extLst>
                    <a:ext uri="{9D8B030D-6E8A-4147-A177-3AD203B41FA5}">
                      <a16:colId xmlns:a16="http://schemas.microsoft.com/office/drawing/2014/main" val="1765652236"/>
                    </a:ext>
                  </a:extLst>
                </a:gridCol>
                <a:gridCol w="304263">
                  <a:extLst>
                    <a:ext uri="{9D8B030D-6E8A-4147-A177-3AD203B41FA5}">
                      <a16:colId xmlns:a16="http://schemas.microsoft.com/office/drawing/2014/main" val="70783391"/>
                    </a:ext>
                  </a:extLst>
                </a:gridCol>
                <a:gridCol w="329618">
                  <a:extLst>
                    <a:ext uri="{9D8B030D-6E8A-4147-A177-3AD203B41FA5}">
                      <a16:colId xmlns:a16="http://schemas.microsoft.com/office/drawing/2014/main" val="2675447225"/>
                    </a:ext>
                  </a:extLst>
                </a:gridCol>
                <a:gridCol w="751149">
                  <a:extLst>
                    <a:ext uri="{9D8B030D-6E8A-4147-A177-3AD203B41FA5}">
                      <a16:colId xmlns:a16="http://schemas.microsoft.com/office/drawing/2014/main" val="3563961419"/>
                    </a:ext>
                  </a:extLst>
                </a:gridCol>
              </a:tblGrid>
              <a:tr h="190500">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133722586"/>
                  </a:ext>
                </a:extLst>
              </a:tr>
              <a:tr h="190500">
                <a:tc>
                  <a:txBody>
                    <a:bodyPr/>
                    <a:lstStyle/>
                    <a:p>
                      <a:pPr algn="l" fontAlgn="b"/>
                      <a:r>
                        <a:rPr lang="en-US" sz="1100" b="1" i="0" u="none" strike="noStrike">
                          <a:solidFill>
                            <a:srgbClr val="000000"/>
                          </a:solidFill>
                          <a:effectLst/>
                          <a:latin typeface="Aptos Narrow" panose="020B0004020202020204" pitchFamily="34" charset="0"/>
                        </a:rPr>
                        <a:t>District</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1100" b="1" i="0" u="none" strike="noStrike">
                          <a:solidFill>
                            <a:srgbClr val="000000"/>
                          </a:solidFill>
                          <a:effectLst/>
                          <a:latin typeface="Aptos Narrow" panose="020B0004020202020204" pitchFamily="34" charset="0"/>
                        </a:rPr>
                        <a:t>#</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Ave Req</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Ave Cost</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Cong</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Saf</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Acc</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Env</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EcD</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LUM</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1100" b="1" i="0" u="none" strike="noStrike" dirty="0">
                          <a:solidFill>
                            <a:srgbClr val="000000"/>
                          </a:solidFill>
                          <a:effectLst/>
                          <a:latin typeface="Aptos Narrow" panose="020B0004020202020204" pitchFamily="34" charset="0"/>
                        </a:rPr>
                        <a:t>Ave Benefit</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946168252"/>
                  </a:ext>
                </a:extLst>
              </a:tr>
              <a:tr h="190500">
                <a:tc>
                  <a:txBody>
                    <a:bodyPr/>
                    <a:lstStyle/>
                    <a:p>
                      <a:pPr algn="l" fontAlgn="b"/>
                      <a:r>
                        <a:rPr lang="en-US" sz="1100" b="0" i="0" u="none" strike="noStrike">
                          <a:solidFill>
                            <a:srgbClr val="000000"/>
                          </a:solidFill>
                          <a:effectLst/>
                          <a:latin typeface="Aptos Narrow" panose="020B0004020202020204" pitchFamily="34" charset="0"/>
                        </a:rPr>
                        <a:t>Bristol</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20</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14.5 </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14.5 </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0.01</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1.33</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86C6B"/>
                    </a:solidFill>
                  </a:tcPr>
                </a:tc>
                <a:tc>
                  <a:txBody>
                    <a:bodyPr/>
                    <a:lstStyle/>
                    <a:p>
                      <a:pPr algn="r" fontAlgn="b"/>
                      <a:r>
                        <a:rPr lang="en-US" sz="1100" b="0" i="0" u="none" strike="noStrike">
                          <a:solidFill>
                            <a:srgbClr val="000000"/>
                          </a:solidFill>
                          <a:effectLst/>
                          <a:latin typeface="Aptos Narrow" panose="020B0004020202020204" pitchFamily="34" charset="0"/>
                        </a:rPr>
                        <a:t>0.04</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0.18</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0.70</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1.16</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CB87A"/>
                    </a:solidFill>
                  </a:tcPr>
                </a:tc>
                <a:tc>
                  <a:txBody>
                    <a:bodyPr/>
                    <a:lstStyle/>
                    <a:p>
                      <a:pPr algn="ctr" fontAlgn="b"/>
                      <a:r>
                        <a:rPr lang="en-US" sz="1100" b="0" i="0" u="none" strike="noStrike">
                          <a:solidFill>
                            <a:srgbClr val="000000"/>
                          </a:solidFill>
                          <a:effectLst/>
                          <a:latin typeface="Aptos Narrow" panose="020B0004020202020204" pitchFamily="34" charset="0"/>
                        </a:rPr>
                        <a:t>2.70</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8696B"/>
                    </a:solidFill>
                  </a:tcPr>
                </a:tc>
                <a:extLst>
                  <a:ext uri="{0D108BD9-81ED-4DB2-BD59-A6C34878D82A}">
                    <a16:rowId xmlns:a16="http://schemas.microsoft.com/office/drawing/2014/main" val="2009045130"/>
                  </a:ext>
                </a:extLst>
              </a:tr>
              <a:tr h="190500">
                <a:tc>
                  <a:txBody>
                    <a:bodyPr/>
                    <a:lstStyle/>
                    <a:p>
                      <a:pPr algn="l" fontAlgn="b"/>
                      <a:r>
                        <a:rPr lang="en-US" sz="1100" b="0" i="0" u="none" strike="noStrike" dirty="0">
                          <a:solidFill>
                            <a:srgbClr val="000000"/>
                          </a:solidFill>
                          <a:effectLst/>
                          <a:latin typeface="Aptos Narrow" panose="020B0004020202020204" pitchFamily="34" charset="0"/>
                        </a:rPr>
                        <a:t>Culpeper</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24</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33.0 </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33.0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0.20</a:t>
                      </a:r>
                    </a:p>
                  </a:txBody>
                  <a:tcPr marL="9525" marR="9525" marT="9525" marB="0" anchor="b">
                    <a:lnL>
                      <a:noFill/>
                    </a:lnL>
                    <a:lnR>
                      <a:noFill/>
                    </a:lnR>
                    <a:lnT>
                      <a:noFill/>
                    </a:lnT>
                    <a:lnB>
                      <a:noFill/>
                    </a:lnB>
                    <a:solidFill>
                      <a:srgbClr val="FEE182"/>
                    </a:solidFill>
                  </a:tcPr>
                </a:tc>
                <a:tc>
                  <a:txBody>
                    <a:bodyPr/>
                    <a:lstStyle/>
                    <a:p>
                      <a:pPr algn="r" fontAlgn="b"/>
                      <a:r>
                        <a:rPr lang="en-US" sz="1100" b="0" i="0" u="none" strike="noStrike">
                          <a:solidFill>
                            <a:srgbClr val="000000"/>
                          </a:solidFill>
                          <a:effectLst/>
                          <a:latin typeface="Aptos Narrow" panose="020B0004020202020204" pitchFamily="34" charset="0"/>
                        </a:rPr>
                        <a:t>4.40</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1.17</a:t>
                      </a:r>
                    </a:p>
                  </a:txBody>
                  <a:tcPr marL="9525" marR="9525" marT="9525" marB="0" anchor="b">
                    <a:lnL>
                      <a:noFill/>
                    </a:lnL>
                    <a:lnR>
                      <a:noFill/>
                    </a:lnR>
                    <a:lnT>
                      <a:noFill/>
                    </a:lnT>
                    <a:lnB>
                      <a:noFill/>
                    </a:lnB>
                    <a:solidFill>
                      <a:srgbClr val="E5E483"/>
                    </a:solidFill>
                  </a:tcPr>
                </a:tc>
                <a:tc>
                  <a:txBody>
                    <a:bodyPr/>
                    <a:lstStyle/>
                    <a:p>
                      <a:pPr algn="r" fontAlgn="b"/>
                      <a:r>
                        <a:rPr lang="en-US" sz="1100" b="0" i="0" u="none" strike="noStrike">
                          <a:solidFill>
                            <a:srgbClr val="000000"/>
                          </a:solidFill>
                          <a:effectLst/>
                          <a:latin typeface="Aptos Narrow" panose="020B0004020202020204" pitchFamily="34" charset="0"/>
                        </a:rPr>
                        <a:t>1.17</a:t>
                      </a:r>
                    </a:p>
                  </a:txBody>
                  <a:tcPr marL="9525" marR="9525" marT="9525" marB="0" anchor="b">
                    <a:lnL>
                      <a:noFill/>
                    </a:lnL>
                    <a:lnR>
                      <a:noFill/>
                    </a:lnR>
                    <a:lnT>
                      <a:noFill/>
                    </a:lnT>
                    <a:lnB>
                      <a:noFill/>
                    </a:lnB>
                    <a:solidFill>
                      <a:srgbClr val="72C37C"/>
                    </a:solidFill>
                  </a:tcPr>
                </a:tc>
                <a:tc>
                  <a:txBody>
                    <a:bodyPr/>
                    <a:lstStyle/>
                    <a:p>
                      <a:pPr algn="r" fontAlgn="b"/>
                      <a:r>
                        <a:rPr lang="en-US" sz="1100" b="0" i="0" u="none" strike="noStrike">
                          <a:solidFill>
                            <a:srgbClr val="000000"/>
                          </a:solidFill>
                          <a:effectLst/>
                          <a:latin typeface="Aptos Narrow" panose="020B0004020202020204" pitchFamily="34" charset="0"/>
                        </a:rPr>
                        <a:t>0.51</a:t>
                      </a:r>
                    </a:p>
                  </a:txBody>
                  <a:tcPr marL="9525" marR="9525" marT="9525" marB="0" anchor="b">
                    <a:lnL>
                      <a:noFill/>
                    </a:lnL>
                    <a:lnR>
                      <a:noFill/>
                    </a:lnR>
                    <a:lnT>
                      <a:noFill/>
                    </a:lnT>
                    <a:lnB>
                      <a:noFill/>
                    </a:lnB>
                    <a:solidFill>
                      <a:srgbClr val="FCC57C"/>
                    </a:solidFill>
                  </a:tcPr>
                </a:tc>
                <a:tc>
                  <a:txBody>
                    <a:bodyPr/>
                    <a:lstStyle/>
                    <a:p>
                      <a:pPr algn="r" fontAlgn="b"/>
                      <a:r>
                        <a:rPr lang="en-US" sz="1100" b="0" i="0" u="none" strike="noStrike">
                          <a:solidFill>
                            <a:srgbClr val="000000"/>
                          </a:solidFill>
                          <a:effectLst/>
                          <a:latin typeface="Aptos Narrow" panose="020B0004020202020204" pitchFamily="34" charset="0"/>
                        </a:rPr>
                        <a:t>1.35</a:t>
                      </a:r>
                    </a:p>
                  </a:txBody>
                  <a:tcPr marL="9525" marR="9525" marT="9525" marB="0" anchor="b">
                    <a:lnL>
                      <a:noFill/>
                    </a:lnL>
                    <a:lnR>
                      <a:noFill/>
                    </a:lnR>
                    <a:lnT>
                      <a:noFill/>
                    </a:lnT>
                    <a:lnB>
                      <a:noFill/>
                    </a:lnB>
                    <a:solidFill>
                      <a:srgbClr val="6CC17C"/>
                    </a:solidFill>
                  </a:tcPr>
                </a:tc>
                <a:tc>
                  <a:txBody>
                    <a:bodyPr/>
                    <a:lstStyle/>
                    <a:p>
                      <a:pPr algn="ctr" fontAlgn="b"/>
                      <a:r>
                        <a:rPr lang="en-US" sz="1100" b="0" i="0" u="none" strike="noStrike" dirty="0">
                          <a:solidFill>
                            <a:srgbClr val="000000"/>
                          </a:solidFill>
                          <a:effectLst/>
                          <a:latin typeface="Aptos Narrow" panose="020B0004020202020204" pitchFamily="34" charset="0"/>
                        </a:rPr>
                        <a:t>10.55</a:t>
                      </a:r>
                    </a:p>
                  </a:txBody>
                  <a:tcPr marL="9525" marR="9525" marT="9525" marB="0" anchor="b">
                    <a:lnL>
                      <a:noFill/>
                    </a:lnL>
                    <a:lnR>
                      <a:noFill/>
                    </a:lnR>
                    <a:lnT>
                      <a:noFill/>
                    </a:lnT>
                    <a:lnB>
                      <a:noFill/>
                    </a:lnB>
                    <a:solidFill>
                      <a:srgbClr val="80C77D"/>
                    </a:solidFill>
                  </a:tcPr>
                </a:tc>
                <a:extLst>
                  <a:ext uri="{0D108BD9-81ED-4DB2-BD59-A6C34878D82A}">
                    <a16:rowId xmlns:a16="http://schemas.microsoft.com/office/drawing/2014/main" val="543840808"/>
                  </a:ext>
                </a:extLst>
              </a:tr>
              <a:tr h="190500">
                <a:tc>
                  <a:txBody>
                    <a:bodyPr/>
                    <a:lstStyle/>
                    <a:p>
                      <a:pPr algn="l" fontAlgn="b"/>
                      <a:r>
                        <a:rPr lang="en-US" sz="1100" b="0" i="0" u="none" strike="noStrike" dirty="0">
                          <a:solidFill>
                            <a:srgbClr val="000000"/>
                          </a:solidFill>
                          <a:effectLst/>
                          <a:latin typeface="Aptos Narrow" panose="020B0004020202020204" pitchFamily="34" charset="0"/>
                        </a:rPr>
                        <a:t>Fredericksburg</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34</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29.5 </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32.1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0.82</a:t>
                      </a:r>
                    </a:p>
                  </a:txBody>
                  <a:tcPr marL="9525" marR="9525" marT="9525" marB="0" anchor="b">
                    <a:lnL>
                      <a:noFill/>
                    </a:lnL>
                    <a:lnR>
                      <a:noFill/>
                    </a:lnR>
                    <a:lnT>
                      <a:noFill/>
                    </a:lnT>
                    <a:lnB>
                      <a:noFill/>
                    </a:lnB>
                    <a:solidFill>
                      <a:srgbClr val="C6DB81"/>
                    </a:solidFill>
                  </a:tcPr>
                </a:tc>
                <a:tc>
                  <a:txBody>
                    <a:bodyPr/>
                    <a:lstStyle/>
                    <a:p>
                      <a:pPr algn="r" fontAlgn="b"/>
                      <a:r>
                        <a:rPr lang="en-US" sz="1100" b="0" i="0" u="none" strike="noStrike">
                          <a:solidFill>
                            <a:srgbClr val="000000"/>
                          </a:solidFill>
                          <a:effectLst/>
                          <a:latin typeface="Aptos Narrow" panose="020B0004020202020204" pitchFamily="34" charset="0"/>
                        </a:rPr>
                        <a:t>2.33</a:t>
                      </a:r>
                    </a:p>
                  </a:txBody>
                  <a:tcPr marL="9525" marR="9525" marT="9525" marB="0" anchor="b">
                    <a:lnL>
                      <a:noFill/>
                    </a:lnL>
                    <a:lnR>
                      <a:noFill/>
                    </a:lnR>
                    <a:lnT>
                      <a:noFill/>
                    </a:lnT>
                    <a:lnB>
                      <a:noFill/>
                    </a:lnB>
                    <a:solidFill>
                      <a:srgbClr val="F1E784"/>
                    </a:solidFill>
                  </a:tcPr>
                </a:tc>
                <a:tc>
                  <a:txBody>
                    <a:bodyPr/>
                    <a:lstStyle/>
                    <a:p>
                      <a:pPr algn="r" fontAlgn="b"/>
                      <a:r>
                        <a:rPr lang="en-US" sz="1100" b="0" i="0" u="none" strike="noStrike">
                          <a:solidFill>
                            <a:srgbClr val="000000"/>
                          </a:solidFill>
                          <a:effectLst/>
                          <a:latin typeface="Aptos Narrow" panose="020B0004020202020204" pitchFamily="34" charset="0"/>
                        </a:rPr>
                        <a:t>0.87</a:t>
                      </a:r>
                    </a:p>
                  </a:txBody>
                  <a:tcPr marL="9525" marR="9525" marT="9525" marB="0" anchor="b">
                    <a:lnL>
                      <a:noFill/>
                    </a:lnL>
                    <a:lnR>
                      <a:noFill/>
                    </a:lnR>
                    <a:lnT>
                      <a:noFill/>
                    </a:lnT>
                    <a:lnB>
                      <a:noFill/>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0.18</a:t>
                      </a:r>
                    </a:p>
                  </a:txBody>
                  <a:tcPr marL="9525" marR="9525" marT="9525" marB="0" anchor="b">
                    <a:lnL>
                      <a:noFill/>
                    </a:lnL>
                    <a:lnR>
                      <a:noFill/>
                    </a:lnR>
                    <a:lnT>
                      <a:noFill/>
                    </a:lnT>
                    <a:lnB>
                      <a:noFill/>
                    </a:lnB>
                    <a:solidFill>
                      <a:srgbClr val="F86C6B"/>
                    </a:solidFill>
                  </a:tcPr>
                </a:tc>
                <a:tc>
                  <a:txBody>
                    <a:bodyPr/>
                    <a:lstStyle/>
                    <a:p>
                      <a:pPr algn="r" fontAlgn="b"/>
                      <a:r>
                        <a:rPr lang="en-US" sz="1100" b="0" i="0" u="none" strike="noStrike">
                          <a:solidFill>
                            <a:srgbClr val="000000"/>
                          </a:solidFill>
                          <a:effectLst/>
                          <a:latin typeface="Aptos Narrow" panose="020B0004020202020204" pitchFamily="34" charset="0"/>
                        </a:rPr>
                        <a:t>0.87</a:t>
                      </a:r>
                    </a:p>
                  </a:txBody>
                  <a:tcPr marL="9525" marR="9525" marT="9525" marB="0" anchor="b">
                    <a:lnL>
                      <a:noFill/>
                    </a:lnL>
                    <a:lnR>
                      <a:noFill/>
                    </a:lnR>
                    <a:lnT>
                      <a:noFill/>
                    </a:lnT>
                    <a:lnB>
                      <a:noFill/>
                    </a:lnB>
                    <a:solidFill>
                      <a:srgbClr val="E4E383"/>
                    </a:solidFill>
                  </a:tcPr>
                </a:tc>
                <a:tc>
                  <a:txBody>
                    <a:bodyPr/>
                    <a:lstStyle/>
                    <a:p>
                      <a:pPr algn="r" fontAlgn="b"/>
                      <a:r>
                        <a:rPr lang="en-US" sz="1100" b="0" i="0" u="none" strike="noStrike">
                          <a:solidFill>
                            <a:srgbClr val="000000"/>
                          </a:solidFill>
                          <a:effectLst/>
                          <a:latin typeface="Aptos Narrow" panose="020B0004020202020204" pitchFamily="34" charset="0"/>
                        </a:rPr>
                        <a:t>1.10</a:t>
                      </a:r>
                    </a:p>
                  </a:txBody>
                  <a:tcPr marL="9525" marR="9525" marT="9525" marB="0" anchor="b">
                    <a:lnL>
                      <a:noFill/>
                    </a:lnL>
                    <a:lnR>
                      <a:noFill/>
                    </a:lnR>
                    <a:lnT>
                      <a:noFill/>
                    </a:lnT>
                    <a:lnB>
                      <a:noFill/>
                    </a:lnB>
                    <a:solidFill>
                      <a:srgbClr val="F97B6E"/>
                    </a:solidFill>
                  </a:tcPr>
                </a:tc>
                <a:tc>
                  <a:txBody>
                    <a:bodyPr/>
                    <a:lstStyle/>
                    <a:p>
                      <a:pPr algn="ctr" fontAlgn="b"/>
                      <a:r>
                        <a:rPr lang="en-US" sz="1100" b="0" i="0" u="none" strike="noStrike" dirty="0">
                          <a:solidFill>
                            <a:srgbClr val="000000"/>
                          </a:solidFill>
                          <a:effectLst/>
                          <a:latin typeface="Aptos Narrow" panose="020B0004020202020204" pitchFamily="34" charset="0"/>
                        </a:rPr>
                        <a:t>5.55</a:t>
                      </a:r>
                    </a:p>
                  </a:txBody>
                  <a:tcPr marL="9525" marR="9525" marT="9525" marB="0" anchor="b">
                    <a:lnL>
                      <a:noFill/>
                    </a:lnL>
                    <a:lnR>
                      <a:noFill/>
                    </a:lnR>
                    <a:lnT>
                      <a:noFill/>
                    </a:lnT>
                    <a:lnB>
                      <a:noFill/>
                    </a:lnB>
                    <a:solidFill>
                      <a:srgbClr val="FFEB84"/>
                    </a:solidFill>
                  </a:tcPr>
                </a:tc>
                <a:extLst>
                  <a:ext uri="{0D108BD9-81ED-4DB2-BD59-A6C34878D82A}">
                    <a16:rowId xmlns:a16="http://schemas.microsoft.com/office/drawing/2014/main" val="4015789092"/>
                  </a:ext>
                </a:extLst>
              </a:tr>
              <a:tr h="190500">
                <a:tc>
                  <a:txBody>
                    <a:bodyPr/>
                    <a:lstStyle/>
                    <a:p>
                      <a:pPr algn="l" fontAlgn="b"/>
                      <a:r>
                        <a:rPr lang="en-US" sz="1100" b="0" i="0" u="none" strike="noStrike">
                          <a:solidFill>
                            <a:srgbClr val="000000"/>
                          </a:solidFill>
                          <a:effectLst/>
                          <a:latin typeface="Aptos Narrow" panose="020B0004020202020204" pitchFamily="34" charset="0"/>
                        </a:rPr>
                        <a:t>Hampton Roads</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31</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20.9 </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23.3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1.24</a:t>
                      </a:r>
                    </a:p>
                  </a:txBody>
                  <a:tcPr marL="9525" marR="9525" marT="9525" marB="0" anchor="b">
                    <a:lnL>
                      <a:noFill/>
                    </a:lnL>
                    <a:lnR>
                      <a:noFill/>
                    </a:lnR>
                    <a:lnT>
                      <a:noFill/>
                    </a:lnT>
                    <a:lnB>
                      <a:noFill/>
                    </a:lnB>
                    <a:solidFill>
                      <a:srgbClr val="9ECF7F"/>
                    </a:solidFill>
                  </a:tcPr>
                </a:tc>
                <a:tc>
                  <a:txBody>
                    <a:bodyPr/>
                    <a:lstStyle/>
                    <a:p>
                      <a:pPr algn="r" fontAlgn="b"/>
                      <a:r>
                        <a:rPr lang="en-US" sz="1100" b="0" i="0" u="none" strike="noStrike">
                          <a:solidFill>
                            <a:srgbClr val="000000"/>
                          </a:solidFill>
                          <a:effectLst/>
                          <a:latin typeface="Aptos Narrow" panose="020B0004020202020204" pitchFamily="34" charset="0"/>
                        </a:rPr>
                        <a:t>2.09</a:t>
                      </a:r>
                    </a:p>
                  </a:txBody>
                  <a:tcPr marL="9525" marR="9525" marT="9525" marB="0" anchor="b">
                    <a:lnL>
                      <a:noFill/>
                    </a:lnL>
                    <a:lnR>
                      <a:noFill/>
                    </a:lnR>
                    <a:lnT>
                      <a:noFill/>
                    </a:lnT>
                    <a:lnB>
                      <a:noFill/>
                    </a:lnB>
                    <a:solidFill>
                      <a:srgbClr val="FEE683"/>
                    </a:solidFill>
                  </a:tcPr>
                </a:tc>
                <a:tc>
                  <a:txBody>
                    <a:bodyPr/>
                    <a:lstStyle/>
                    <a:p>
                      <a:pPr algn="r" fontAlgn="b"/>
                      <a:r>
                        <a:rPr lang="en-US" sz="1100" b="0" i="0" u="none" strike="noStrike">
                          <a:solidFill>
                            <a:srgbClr val="000000"/>
                          </a:solidFill>
                          <a:effectLst/>
                          <a:latin typeface="Aptos Narrow" panose="020B0004020202020204" pitchFamily="34" charset="0"/>
                        </a:rPr>
                        <a:t>1.48</a:t>
                      </a:r>
                    </a:p>
                  </a:txBody>
                  <a:tcPr marL="9525" marR="9525" marT="9525" marB="0" anchor="b">
                    <a:lnL>
                      <a:noFill/>
                    </a:lnL>
                    <a:lnR>
                      <a:noFill/>
                    </a:lnR>
                    <a:lnT>
                      <a:noFill/>
                    </a:lnT>
                    <a:lnB>
                      <a:noFill/>
                    </a:lnB>
                    <a:solidFill>
                      <a:srgbClr val="C9DC81"/>
                    </a:solidFill>
                  </a:tcPr>
                </a:tc>
                <a:tc>
                  <a:txBody>
                    <a:bodyPr/>
                    <a:lstStyle/>
                    <a:p>
                      <a:pPr algn="r" fontAlgn="b"/>
                      <a:r>
                        <a:rPr lang="en-US" sz="1100" b="0" i="0" u="none" strike="noStrike">
                          <a:solidFill>
                            <a:srgbClr val="000000"/>
                          </a:solidFill>
                          <a:effectLst/>
                          <a:latin typeface="Aptos Narrow" panose="020B0004020202020204" pitchFamily="34" charset="0"/>
                        </a:rPr>
                        <a:t>0.37</a:t>
                      </a:r>
                    </a:p>
                  </a:txBody>
                  <a:tcPr marL="9525" marR="9525" marT="9525" marB="0" anchor="b">
                    <a:lnL>
                      <a:noFill/>
                    </a:lnL>
                    <a:lnR>
                      <a:noFill/>
                    </a:lnR>
                    <a:lnT>
                      <a:noFill/>
                    </a:lnT>
                    <a:lnB>
                      <a:noFill/>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0.34</a:t>
                      </a:r>
                    </a:p>
                  </a:txBody>
                  <a:tcPr marL="9525" marR="9525" marT="9525" marB="0" anchor="b">
                    <a:lnL>
                      <a:noFill/>
                    </a:lnL>
                    <a:lnR>
                      <a:noFill/>
                    </a:lnR>
                    <a:lnT>
                      <a:noFill/>
                    </a:lnT>
                    <a:lnB>
                      <a:noFill/>
                    </a:lnB>
                    <a:solidFill>
                      <a:srgbClr val="FBA275"/>
                    </a:solidFill>
                  </a:tcPr>
                </a:tc>
                <a:tc>
                  <a:txBody>
                    <a:bodyPr/>
                    <a:lstStyle/>
                    <a:p>
                      <a:pPr algn="r" fontAlgn="b"/>
                      <a:r>
                        <a:rPr lang="en-US" sz="1100" b="0" i="0" u="none" strike="noStrike">
                          <a:solidFill>
                            <a:srgbClr val="000000"/>
                          </a:solidFill>
                          <a:effectLst/>
                          <a:latin typeface="Aptos Narrow" panose="020B0004020202020204" pitchFamily="34" charset="0"/>
                        </a:rPr>
                        <a:t>1.21</a:t>
                      </a:r>
                    </a:p>
                  </a:txBody>
                  <a:tcPr marL="9525" marR="9525" marT="9525" marB="0" anchor="b">
                    <a:lnL>
                      <a:noFill/>
                    </a:lnL>
                    <a:lnR>
                      <a:noFill/>
                    </a:lnR>
                    <a:lnT>
                      <a:noFill/>
                    </a:lnT>
                    <a:lnB>
                      <a:noFill/>
                    </a:lnB>
                    <a:solidFill>
                      <a:srgbClr val="FFEB84"/>
                    </a:solidFill>
                  </a:tcPr>
                </a:tc>
                <a:tc>
                  <a:txBody>
                    <a:bodyPr/>
                    <a:lstStyle/>
                    <a:p>
                      <a:pPr algn="ctr" fontAlgn="b"/>
                      <a:r>
                        <a:rPr lang="en-US" sz="1100" b="0" i="0" u="none" strike="noStrike">
                          <a:solidFill>
                            <a:srgbClr val="000000"/>
                          </a:solidFill>
                          <a:effectLst/>
                          <a:latin typeface="Aptos Narrow" panose="020B0004020202020204" pitchFamily="34" charset="0"/>
                        </a:rPr>
                        <a:t>6.55</a:t>
                      </a:r>
                    </a:p>
                  </a:txBody>
                  <a:tcPr marL="9525" marR="9525" marT="9525" marB="0" anchor="b">
                    <a:lnL>
                      <a:noFill/>
                    </a:lnL>
                    <a:lnR>
                      <a:noFill/>
                    </a:lnR>
                    <a:lnT>
                      <a:noFill/>
                    </a:lnT>
                    <a:lnB>
                      <a:noFill/>
                    </a:lnB>
                    <a:solidFill>
                      <a:srgbClr val="E6E483"/>
                    </a:solidFill>
                  </a:tcPr>
                </a:tc>
                <a:extLst>
                  <a:ext uri="{0D108BD9-81ED-4DB2-BD59-A6C34878D82A}">
                    <a16:rowId xmlns:a16="http://schemas.microsoft.com/office/drawing/2014/main" val="1417799252"/>
                  </a:ext>
                </a:extLst>
              </a:tr>
              <a:tr h="190500">
                <a:tc>
                  <a:txBody>
                    <a:bodyPr/>
                    <a:lstStyle/>
                    <a:p>
                      <a:pPr algn="l" fontAlgn="b"/>
                      <a:r>
                        <a:rPr lang="en-US" sz="1100" b="0" i="0" u="none" strike="noStrike">
                          <a:solidFill>
                            <a:srgbClr val="000000"/>
                          </a:solidFill>
                          <a:effectLst/>
                          <a:latin typeface="Aptos Narrow" panose="020B0004020202020204" pitchFamily="34" charset="0"/>
                        </a:rPr>
                        <a:t>Lynchburg</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12</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24.6 </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24.6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0.21</a:t>
                      </a:r>
                    </a:p>
                  </a:txBody>
                  <a:tcPr marL="9525" marR="9525" marT="9525" marB="0" anchor="b">
                    <a:lnL>
                      <a:noFill/>
                    </a:lnL>
                    <a:lnR>
                      <a:noFill/>
                    </a:lnR>
                    <a:lnT>
                      <a:noFill/>
                    </a:lnT>
                    <a:lnB>
                      <a:noFill/>
                    </a:lnB>
                    <a:solidFill>
                      <a:srgbClr val="FEE883"/>
                    </a:solidFill>
                  </a:tcPr>
                </a:tc>
                <a:tc>
                  <a:txBody>
                    <a:bodyPr/>
                    <a:lstStyle/>
                    <a:p>
                      <a:pPr algn="r" fontAlgn="b"/>
                      <a:r>
                        <a:rPr lang="en-US" sz="1100" b="0" i="0" u="none" strike="noStrike">
                          <a:solidFill>
                            <a:srgbClr val="000000"/>
                          </a:solidFill>
                          <a:effectLst/>
                          <a:latin typeface="Aptos Narrow" panose="020B0004020202020204" pitchFamily="34" charset="0"/>
                        </a:rPr>
                        <a:t>2.11</a:t>
                      </a:r>
                    </a:p>
                  </a:txBody>
                  <a:tcPr marL="9525" marR="9525" marT="9525" marB="0" anchor="b">
                    <a:lnL>
                      <a:noFill/>
                    </a:lnL>
                    <a:lnR>
                      <a:noFill/>
                    </a:lnR>
                    <a:lnT>
                      <a:noFill/>
                    </a:lnT>
                    <a:lnB>
                      <a:noFill/>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0.11</a:t>
                      </a:r>
                    </a:p>
                  </a:txBody>
                  <a:tcPr marL="9525" marR="9525" marT="9525" marB="0" anchor="b">
                    <a:lnL>
                      <a:noFill/>
                    </a:lnL>
                    <a:lnR>
                      <a:noFill/>
                    </a:lnR>
                    <a:lnT>
                      <a:noFill/>
                    </a:lnT>
                    <a:lnB>
                      <a:noFill/>
                    </a:lnB>
                    <a:solidFill>
                      <a:srgbClr val="F8746D"/>
                    </a:solidFill>
                  </a:tcPr>
                </a:tc>
                <a:tc>
                  <a:txBody>
                    <a:bodyPr/>
                    <a:lstStyle/>
                    <a:p>
                      <a:pPr algn="r" fontAlgn="b"/>
                      <a:r>
                        <a:rPr lang="en-US" sz="1100" b="0" i="0" u="none" strike="noStrike">
                          <a:solidFill>
                            <a:srgbClr val="000000"/>
                          </a:solidFill>
                          <a:effectLst/>
                          <a:latin typeface="Aptos Narrow" panose="020B0004020202020204" pitchFamily="34" charset="0"/>
                        </a:rPr>
                        <a:t>0.23</a:t>
                      </a:r>
                    </a:p>
                  </a:txBody>
                  <a:tcPr marL="9525" marR="9525" marT="9525" marB="0" anchor="b">
                    <a:lnL>
                      <a:noFill/>
                    </a:lnL>
                    <a:lnR>
                      <a:noFill/>
                    </a:lnR>
                    <a:lnT>
                      <a:noFill/>
                    </a:lnT>
                    <a:lnB>
                      <a:noFill/>
                    </a:lnB>
                    <a:solidFill>
                      <a:srgbClr val="FA8F72"/>
                    </a:solidFill>
                  </a:tcPr>
                </a:tc>
                <a:tc>
                  <a:txBody>
                    <a:bodyPr/>
                    <a:lstStyle/>
                    <a:p>
                      <a:pPr algn="r" fontAlgn="b"/>
                      <a:r>
                        <a:rPr lang="en-US" sz="1100" b="0" i="0" u="none" strike="noStrike">
                          <a:solidFill>
                            <a:srgbClr val="000000"/>
                          </a:solidFill>
                          <a:effectLst/>
                          <a:latin typeface="Aptos Narrow" panose="020B0004020202020204" pitchFamily="34" charset="0"/>
                        </a:rPr>
                        <a:t>1.19</a:t>
                      </a:r>
                    </a:p>
                  </a:txBody>
                  <a:tcPr marL="9525" marR="9525" marT="9525" marB="0" anchor="b">
                    <a:lnL>
                      <a:noFill/>
                    </a:lnL>
                    <a:lnR>
                      <a:noFill/>
                    </a:lnR>
                    <a:lnT>
                      <a:noFill/>
                    </a:lnT>
                    <a:lnB>
                      <a:noFill/>
                    </a:lnB>
                    <a:solidFill>
                      <a:srgbClr val="B0D580"/>
                    </a:solidFill>
                  </a:tcPr>
                </a:tc>
                <a:tc>
                  <a:txBody>
                    <a:bodyPr/>
                    <a:lstStyle/>
                    <a:p>
                      <a:pPr algn="r" fontAlgn="b"/>
                      <a:r>
                        <a:rPr lang="en-US" sz="1100" b="0" i="0" u="none" strike="noStrike">
                          <a:solidFill>
                            <a:srgbClr val="000000"/>
                          </a:solidFill>
                          <a:effectLst/>
                          <a:latin typeface="Aptos Narrow" panose="020B0004020202020204" pitchFamily="34" charset="0"/>
                        </a:rPr>
                        <a:t>1.09</a:t>
                      </a:r>
                    </a:p>
                  </a:txBody>
                  <a:tcPr marL="9525" marR="9525" marT="9525" marB="0" anchor="b">
                    <a:lnL>
                      <a:noFill/>
                    </a:lnL>
                    <a:lnR>
                      <a:noFill/>
                    </a:lnR>
                    <a:lnT>
                      <a:noFill/>
                    </a:lnT>
                    <a:lnB>
                      <a:noFill/>
                    </a:lnB>
                    <a:solidFill>
                      <a:srgbClr val="F8696B"/>
                    </a:solidFill>
                  </a:tcPr>
                </a:tc>
                <a:tc>
                  <a:txBody>
                    <a:bodyPr/>
                    <a:lstStyle/>
                    <a:p>
                      <a:pPr algn="ctr" fontAlgn="b"/>
                      <a:r>
                        <a:rPr lang="en-US" sz="1100" b="0" i="0" u="none" strike="noStrike">
                          <a:solidFill>
                            <a:srgbClr val="000000"/>
                          </a:solidFill>
                          <a:effectLst/>
                          <a:latin typeface="Aptos Narrow" panose="020B0004020202020204" pitchFamily="34" charset="0"/>
                        </a:rPr>
                        <a:t>4.08</a:t>
                      </a:r>
                    </a:p>
                  </a:txBody>
                  <a:tcPr marL="9525" marR="9525" marT="9525" marB="0" anchor="b">
                    <a:lnL>
                      <a:noFill/>
                    </a:lnL>
                    <a:lnR>
                      <a:noFill/>
                    </a:lnR>
                    <a:lnT>
                      <a:noFill/>
                    </a:lnT>
                    <a:lnB>
                      <a:noFill/>
                    </a:lnB>
                    <a:solidFill>
                      <a:srgbClr val="FBA777"/>
                    </a:solidFill>
                  </a:tcPr>
                </a:tc>
                <a:extLst>
                  <a:ext uri="{0D108BD9-81ED-4DB2-BD59-A6C34878D82A}">
                    <a16:rowId xmlns:a16="http://schemas.microsoft.com/office/drawing/2014/main" val="4254232551"/>
                  </a:ext>
                </a:extLst>
              </a:tr>
              <a:tr h="190500">
                <a:tc>
                  <a:txBody>
                    <a:bodyPr/>
                    <a:lstStyle/>
                    <a:p>
                      <a:pPr algn="l" fontAlgn="b"/>
                      <a:r>
                        <a:rPr lang="en-US" sz="1100" b="0" i="0" u="none" strike="noStrike" dirty="0">
                          <a:solidFill>
                            <a:srgbClr val="000000"/>
                          </a:solidFill>
                          <a:effectLst/>
                          <a:latin typeface="Aptos Narrow" panose="020B0004020202020204" pitchFamily="34" charset="0"/>
                        </a:rPr>
                        <a:t>Northern Virginia</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23</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57.8 </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81.1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1.86</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1.30</a:t>
                      </a:r>
                    </a:p>
                  </a:txBody>
                  <a:tcPr marL="9525" marR="9525" marT="9525" marB="0" anchor="b">
                    <a:lnL>
                      <a:noFill/>
                    </a:lnL>
                    <a:lnR>
                      <a:noFill/>
                    </a:lnR>
                    <a:lnT>
                      <a:noFill/>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2.62</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dirty="0">
                          <a:solidFill>
                            <a:srgbClr val="000000"/>
                          </a:solidFill>
                          <a:effectLst/>
                          <a:latin typeface="Aptos Narrow" panose="020B0004020202020204" pitchFamily="34" charset="0"/>
                        </a:rPr>
                        <a:t>1.24</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0.05</a:t>
                      </a:r>
                    </a:p>
                  </a:txBody>
                  <a:tcPr marL="9525" marR="9525" marT="9525" marB="0" anchor="b">
                    <a:lnL>
                      <a:noFill/>
                    </a:lnL>
                    <a:lnR>
                      <a:noFill/>
                    </a:lnR>
                    <a:lnT>
                      <a:noFill/>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1.36</a:t>
                      </a:r>
                    </a:p>
                  </a:txBody>
                  <a:tcPr marL="9525" marR="9525" marT="9525" marB="0" anchor="b">
                    <a:lnL>
                      <a:noFill/>
                    </a:lnL>
                    <a:lnR>
                      <a:noFill/>
                    </a:lnR>
                    <a:lnT>
                      <a:noFill/>
                    </a:lnT>
                    <a:lnB>
                      <a:noFill/>
                    </a:lnB>
                    <a:solidFill>
                      <a:srgbClr val="63BE7B"/>
                    </a:solidFill>
                  </a:tcPr>
                </a:tc>
                <a:tc>
                  <a:txBody>
                    <a:bodyPr/>
                    <a:lstStyle/>
                    <a:p>
                      <a:pPr algn="ctr" fontAlgn="b"/>
                      <a:r>
                        <a:rPr lang="en-US" sz="1100" b="0" i="0" u="none" strike="noStrike">
                          <a:solidFill>
                            <a:srgbClr val="000000"/>
                          </a:solidFill>
                          <a:effectLst/>
                          <a:latin typeface="Aptos Narrow" panose="020B0004020202020204" pitchFamily="34" charset="0"/>
                        </a:rPr>
                        <a:t>9.68</a:t>
                      </a:r>
                    </a:p>
                  </a:txBody>
                  <a:tcPr marL="9525" marR="9525" marT="9525" marB="0" anchor="b">
                    <a:lnL>
                      <a:noFill/>
                    </a:lnL>
                    <a:lnR>
                      <a:noFill/>
                    </a:lnR>
                    <a:lnT>
                      <a:noFill/>
                    </a:lnT>
                    <a:lnB>
                      <a:noFill/>
                    </a:lnB>
                    <a:solidFill>
                      <a:srgbClr val="96CD7E"/>
                    </a:solidFill>
                  </a:tcPr>
                </a:tc>
                <a:extLst>
                  <a:ext uri="{0D108BD9-81ED-4DB2-BD59-A6C34878D82A}">
                    <a16:rowId xmlns:a16="http://schemas.microsoft.com/office/drawing/2014/main" val="4128306520"/>
                  </a:ext>
                </a:extLst>
              </a:tr>
              <a:tr h="190500">
                <a:tc>
                  <a:txBody>
                    <a:bodyPr/>
                    <a:lstStyle/>
                    <a:p>
                      <a:pPr algn="l" fontAlgn="b"/>
                      <a:r>
                        <a:rPr lang="en-US" sz="1100" b="0" i="0" u="none" strike="noStrike">
                          <a:solidFill>
                            <a:srgbClr val="000000"/>
                          </a:solidFill>
                          <a:effectLst/>
                          <a:latin typeface="Aptos Narrow" panose="020B0004020202020204" pitchFamily="34" charset="0"/>
                        </a:rPr>
                        <a:t>Richmond</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65</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33.7 </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39.6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1.17</a:t>
                      </a:r>
                    </a:p>
                  </a:txBody>
                  <a:tcPr marL="9525" marR="9525" marT="9525" marB="0" anchor="b">
                    <a:lnL>
                      <a:noFill/>
                    </a:lnL>
                    <a:lnR>
                      <a:noFill/>
                    </a:lnR>
                    <a:lnT>
                      <a:noFill/>
                    </a:lnT>
                    <a:lnB>
                      <a:noFill/>
                    </a:lnB>
                    <a:solidFill>
                      <a:srgbClr val="A5D17F"/>
                    </a:solidFill>
                  </a:tcPr>
                </a:tc>
                <a:tc>
                  <a:txBody>
                    <a:bodyPr/>
                    <a:lstStyle/>
                    <a:p>
                      <a:pPr algn="r" fontAlgn="b"/>
                      <a:r>
                        <a:rPr lang="en-US" sz="1100" b="0" i="0" u="none" strike="noStrike">
                          <a:solidFill>
                            <a:srgbClr val="000000"/>
                          </a:solidFill>
                          <a:effectLst/>
                          <a:latin typeface="Aptos Narrow" panose="020B0004020202020204" pitchFamily="34" charset="0"/>
                        </a:rPr>
                        <a:t>3.10</a:t>
                      </a:r>
                    </a:p>
                  </a:txBody>
                  <a:tcPr marL="9525" marR="9525" marT="9525" marB="0" anchor="b">
                    <a:lnL>
                      <a:noFill/>
                    </a:lnL>
                    <a:lnR>
                      <a:noFill/>
                    </a:lnR>
                    <a:lnT>
                      <a:noFill/>
                    </a:lnT>
                    <a:lnB>
                      <a:noFill/>
                    </a:lnB>
                    <a:solidFill>
                      <a:srgbClr val="BCD881"/>
                    </a:solidFill>
                  </a:tcPr>
                </a:tc>
                <a:tc>
                  <a:txBody>
                    <a:bodyPr/>
                    <a:lstStyle/>
                    <a:p>
                      <a:pPr algn="r" fontAlgn="b"/>
                      <a:r>
                        <a:rPr lang="en-US" sz="1100" b="0" i="0" u="none" strike="noStrike">
                          <a:solidFill>
                            <a:srgbClr val="000000"/>
                          </a:solidFill>
                          <a:effectLst/>
                          <a:latin typeface="Aptos Narrow" panose="020B0004020202020204" pitchFamily="34" charset="0"/>
                        </a:rPr>
                        <a:t>2.34</a:t>
                      </a:r>
                    </a:p>
                  </a:txBody>
                  <a:tcPr marL="9525" marR="9525" marT="9525" marB="0" anchor="b">
                    <a:lnL>
                      <a:noFill/>
                    </a:lnL>
                    <a:lnR>
                      <a:noFill/>
                    </a:lnR>
                    <a:lnT>
                      <a:noFill/>
                    </a:lnT>
                    <a:lnB>
                      <a:noFill/>
                    </a:lnB>
                    <a:solidFill>
                      <a:srgbClr val="7CC67D"/>
                    </a:solidFill>
                  </a:tcPr>
                </a:tc>
                <a:tc>
                  <a:txBody>
                    <a:bodyPr/>
                    <a:lstStyle/>
                    <a:p>
                      <a:pPr algn="r" fontAlgn="b"/>
                      <a:r>
                        <a:rPr lang="en-US" sz="1100" b="0" i="0" u="none" strike="noStrike">
                          <a:solidFill>
                            <a:srgbClr val="000000"/>
                          </a:solidFill>
                          <a:effectLst/>
                          <a:latin typeface="Aptos Narrow" panose="020B0004020202020204" pitchFamily="34" charset="0"/>
                        </a:rPr>
                        <a:t>0.86</a:t>
                      </a:r>
                    </a:p>
                  </a:txBody>
                  <a:tcPr marL="9525" marR="9525" marT="9525" marB="0" anchor="b">
                    <a:lnL>
                      <a:noFill/>
                    </a:lnL>
                    <a:lnR>
                      <a:noFill/>
                    </a:lnR>
                    <a:lnT>
                      <a:noFill/>
                    </a:lnT>
                    <a:lnB>
                      <a:noFill/>
                    </a:lnB>
                    <a:solidFill>
                      <a:srgbClr val="A7D27F"/>
                    </a:solidFill>
                  </a:tcPr>
                </a:tc>
                <a:tc>
                  <a:txBody>
                    <a:bodyPr/>
                    <a:lstStyle/>
                    <a:p>
                      <a:pPr algn="r" fontAlgn="b"/>
                      <a:r>
                        <a:rPr lang="en-US" sz="1100" b="0" i="0" u="none" strike="noStrike">
                          <a:solidFill>
                            <a:srgbClr val="000000"/>
                          </a:solidFill>
                          <a:effectLst/>
                          <a:latin typeface="Aptos Narrow" panose="020B0004020202020204" pitchFamily="34" charset="0"/>
                        </a:rPr>
                        <a:t>1.67</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1.27</a:t>
                      </a:r>
                    </a:p>
                  </a:txBody>
                  <a:tcPr marL="9525" marR="9525" marT="9525" marB="0" anchor="b">
                    <a:lnL>
                      <a:noFill/>
                    </a:lnL>
                    <a:lnR>
                      <a:noFill/>
                    </a:lnR>
                    <a:lnT>
                      <a:noFill/>
                    </a:lnT>
                    <a:lnB>
                      <a:noFill/>
                    </a:lnB>
                    <a:solidFill>
                      <a:srgbClr val="BDD881"/>
                    </a:solidFill>
                  </a:tcPr>
                </a:tc>
                <a:tc>
                  <a:txBody>
                    <a:bodyPr/>
                    <a:lstStyle/>
                    <a:p>
                      <a:pPr algn="ctr" fontAlgn="b"/>
                      <a:r>
                        <a:rPr lang="en-US" sz="1100" b="0" i="0" u="none" strike="noStrike">
                          <a:solidFill>
                            <a:srgbClr val="000000"/>
                          </a:solidFill>
                          <a:effectLst/>
                          <a:latin typeface="Aptos Narrow" panose="020B0004020202020204" pitchFamily="34" charset="0"/>
                        </a:rPr>
                        <a:t>11.66</a:t>
                      </a:r>
                    </a:p>
                  </a:txBody>
                  <a:tcPr marL="9525" marR="9525" marT="9525" marB="0" anchor="b">
                    <a:lnL>
                      <a:noFill/>
                    </a:lnL>
                    <a:lnR>
                      <a:noFill/>
                    </a:lnR>
                    <a:lnT>
                      <a:noFill/>
                    </a:lnT>
                    <a:lnB>
                      <a:noFill/>
                    </a:lnB>
                    <a:solidFill>
                      <a:srgbClr val="63BE7B"/>
                    </a:solidFill>
                  </a:tcPr>
                </a:tc>
                <a:extLst>
                  <a:ext uri="{0D108BD9-81ED-4DB2-BD59-A6C34878D82A}">
                    <a16:rowId xmlns:a16="http://schemas.microsoft.com/office/drawing/2014/main" val="1331713918"/>
                  </a:ext>
                </a:extLst>
              </a:tr>
              <a:tr h="190500">
                <a:tc>
                  <a:txBody>
                    <a:bodyPr/>
                    <a:lstStyle/>
                    <a:p>
                      <a:pPr algn="l" fontAlgn="b"/>
                      <a:r>
                        <a:rPr lang="en-US" sz="1100" b="0" i="0" u="none" strike="noStrike" dirty="0">
                          <a:solidFill>
                            <a:srgbClr val="000000"/>
                          </a:solidFill>
                          <a:effectLst/>
                          <a:latin typeface="Aptos Narrow" panose="020B0004020202020204" pitchFamily="34" charset="0"/>
                        </a:rPr>
                        <a:t>Salem</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Aptos Narrow" panose="020B0004020202020204" pitchFamily="34" charset="0"/>
                        </a:rPr>
                        <a:t>34</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dirty="0">
                          <a:solidFill>
                            <a:srgbClr val="000000"/>
                          </a:solidFill>
                          <a:effectLst/>
                          <a:latin typeface="Aptos Narrow" panose="020B0004020202020204" pitchFamily="34" charset="0"/>
                        </a:rPr>
                        <a:t> $     36.5 </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dirty="0">
                          <a:solidFill>
                            <a:srgbClr val="000000"/>
                          </a:solidFill>
                          <a:effectLst/>
                          <a:latin typeface="Aptos Narrow" panose="020B0004020202020204" pitchFamily="34" charset="0"/>
                        </a:rPr>
                        <a:t> $      37.2 </a:t>
                      </a:r>
                    </a:p>
                  </a:txBody>
                  <a:tcPr marL="9525" marR="9525" marT="9525" marB="0" anchor="b">
                    <a:lnL>
                      <a:noFill/>
                    </a:lnL>
                    <a:lnR>
                      <a:noFill/>
                    </a:lnR>
                    <a:lnT>
                      <a:noFill/>
                    </a:lnT>
                    <a:lnB>
                      <a:noFill/>
                    </a:lnB>
                    <a:solidFill>
                      <a:srgbClr val="FFFF00"/>
                    </a:solidFill>
                  </a:tcPr>
                </a:tc>
                <a:tc>
                  <a:txBody>
                    <a:bodyPr/>
                    <a:lstStyle/>
                    <a:p>
                      <a:pPr algn="r" fontAlgn="b"/>
                      <a:r>
                        <a:rPr lang="en-US" sz="1100" b="0" i="0" u="none" strike="noStrike">
                          <a:solidFill>
                            <a:srgbClr val="000000"/>
                          </a:solidFill>
                          <a:effectLst/>
                          <a:latin typeface="Aptos Narrow" panose="020B0004020202020204" pitchFamily="34" charset="0"/>
                        </a:rPr>
                        <a:t>0.08</a:t>
                      </a:r>
                    </a:p>
                  </a:txBody>
                  <a:tcPr marL="9525" marR="9525" marT="9525" marB="0" anchor="b">
                    <a:lnL>
                      <a:noFill/>
                    </a:lnL>
                    <a:lnR>
                      <a:noFill/>
                    </a:lnR>
                    <a:lnT>
                      <a:noFill/>
                    </a:lnT>
                    <a:lnB>
                      <a:noFill/>
                    </a:lnB>
                    <a:solidFill>
                      <a:srgbClr val="FA9773"/>
                    </a:solidFill>
                  </a:tcPr>
                </a:tc>
                <a:tc>
                  <a:txBody>
                    <a:bodyPr/>
                    <a:lstStyle/>
                    <a:p>
                      <a:pPr algn="r" fontAlgn="b"/>
                      <a:r>
                        <a:rPr lang="en-US" sz="1100" b="0" i="0" u="none" strike="noStrike">
                          <a:solidFill>
                            <a:srgbClr val="000000"/>
                          </a:solidFill>
                          <a:effectLst/>
                          <a:latin typeface="Aptos Narrow" panose="020B0004020202020204" pitchFamily="34" charset="0"/>
                        </a:rPr>
                        <a:t>2.17</a:t>
                      </a:r>
                    </a:p>
                  </a:txBody>
                  <a:tcPr marL="9525" marR="9525" marT="9525" marB="0" anchor="b">
                    <a:lnL>
                      <a:noFill/>
                    </a:lnL>
                    <a:lnR>
                      <a:noFill/>
                    </a:lnR>
                    <a:lnT>
                      <a:noFill/>
                    </a:lnT>
                    <a:lnB>
                      <a:noFill/>
                    </a:lnB>
                    <a:solidFill>
                      <a:srgbClr val="FCEA84"/>
                    </a:solidFill>
                  </a:tcPr>
                </a:tc>
                <a:tc>
                  <a:txBody>
                    <a:bodyPr/>
                    <a:lstStyle/>
                    <a:p>
                      <a:pPr algn="r" fontAlgn="b"/>
                      <a:r>
                        <a:rPr lang="en-US" sz="1100" b="0" i="0" u="none" strike="noStrike">
                          <a:solidFill>
                            <a:srgbClr val="000000"/>
                          </a:solidFill>
                          <a:effectLst/>
                          <a:latin typeface="Aptos Narrow" panose="020B0004020202020204" pitchFamily="34" charset="0"/>
                        </a:rPr>
                        <a:t>0.36</a:t>
                      </a:r>
                    </a:p>
                  </a:txBody>
                  <a:tcPr marL="9525" marR="9525" marT="9525" marB="0" anchor="b">
                    <a:lnL>
                      <a:noFill/>
                    </a:lnL>
                    <a:lnR>
                      <a:noFill/>
                    </a:lnR>
                    <a:lnT>
                      <a:noFill/>
                    </a:lnT>
                    <a:lnB>
                      <a:noFill/>
                    </a:lnB>
                    <a:solidFill>
                      <a:srgbClr val="FA9A74"/>
                    </a:solidFill>
                  </a:tcPr>
                </a:tc>
                <a:tc>
                  <a:txBody>
                    <a:bodyPr/>
                    <a:lstStyle/>
                    <a:p>
                      <a:pPr algn="r" fontAlgn="b"/>
                      <a:r>
                        <a:rPr lang="en-US" sz="1100" b="0" i="0" u="none" strike="noStrike">
                          <a:solidFill>
                            <a:srgbClr val="000000"/>
                          </a:solidFill>
                          <a:effectLst/>
                          <a:latin typeface="Aptos Narrow" panose="020B0004020202020204" pitchFamily="34" charset="0"/>
                        </a:rPr>
                        <a:t>0.25</a:t>
                      </a:r>
                    </a:p>
                  </a:txBody>
                  <a:tcPr marL="9525" marR="9525" marT="9525" marB="0" anchor="b">
                    <a:lnL>
                      <a:noFill/>
                    </a:lnL>
                    <a:lnR>
                      <a:noFill/>
                    </a:lnR>
                    <a:lnT>
                      <a:noFill/>
                    </a:lnT>
                    <a:lnB>
                      <a:noFill/>
                    </a:lnB>
                    <a:solidFill>
                      <a:srgbClr val="FA9A74"/>
                    </a:solidFill>
                  </a:tcPr>
                </a:tc>
                <a:tc>
                  <a:txBody>
                    <a:bodyPr/>
                    <a:lstStyle/>
                    <a:p>
                      <a:pPr algn="r" fontAlgn="b"/>
                      <a:r>
                        <a:rPr lang="en-US" sz="1100" b="0" i="0" u="none" strike="noStrike">
                          <a:solidFill>
                            <a:srgbClr val="000000"/>
                          </a:solidFill>
                          <a:effectLst/>
                          <a:latin typeface="Aptos Narrow" panose="020B0004020202020204" pitchFamily="34" charset="0"/>
                        </a:rPr>
                        <a:t>0.33</a:t>
                      </a:r>
                    </a:p>
                  </a:txBody>
                  <a:tcPr marL="9525" marR="9525" marT="9525" marB="0" anchor="b">
                    <a:lnL>
                      <a:noFill/>
                    </a:lnL>
                    <a:lnR>
                      <a:noFill/>
                    </a:lnR>
                    <a:lnT>
                      <a:noFill/>
                    </a:lnT>
                    <a:lnB>
                      <a:noFill/>
                    </a:lnB>
                    <a:solidFill>
                      <a:srgbClr val="FBA175"/>
                    </a:solidFill>
                  </a:tcPr>
                </a:tc>
                <a:tc>
                  <a:txBody>
                    <a:bodyPr/>
                    <a:lstStyle/>
                    <a:p>
                      <a:pPr algn="r" fontAlgn="b"/>
                      <a:r>
                        <a:rPr lang="en-US" sz="1100" b="0" i="0" u="none" strike="noStrike">
                          <a:solidFill>
                            <a:srgbClr val="000000"/>
                          </a:solidFill>
                          <a:effectLst/>
                          <a:latin typeface="Aptos Narrow" panose="020B0004020202020204" pitchFamily="34" charset="0"/>
                        </a:rPr>
                        <a:t>1.20</a:t>
                      </a:r>
                    </a:p>
                  </a:txBody>
                  <a:tcPr marL="9525" marR="9525" marT="9525" marB="0" anchor="b">
                    <a:lnL>
                      <a:noFill/>
                    </a:lnL>
                    <a:lnR>
                      <a:noFill/>
                    </a:lnR>
                    <a:lnT>
                      <a:noFill/>
                    </a:lnT>
                    <a:lnB>
                      <a:noFill/>
                    </a:lnB>
                    <a:solidFill>
                      <a:srgbClr val="FEE182"/>
                    </a:solidFill>
                  </a:tcPr>
                </a:tc>
                <a:tc>
                  <a:txBody>
                    <a:bodyPr/>
                    <a:lstStyle/>
                    <a:p>
                      <a:pPr algn="ctr" fontAlgn="b"/>
                      <a:r>
                        <a:rPr lang="en-US" sz="1100" b="0" i="0" u="none" strike="noStrike" dirty="0">
                          <a:solidFill>
                            <a:srgbClr val="000000"/>
                          </a:solidFill>
                          <a:effectLst/>
                          <a:latin typeface="Aptos Narrow" panose="020B0004020202020204" pitchFamily="34" charset="0"/>
                        </a:rPr>
                        <a:t>3.69</a:t>
                      </a:r>
                    </a:p>
                  </a:txBody>
                  <a:tcPr marL="9525" marR="9525" marT="9525" marB="0" anchor="b">
                    <a:lnL>
                      <a:noFill/>
                    </a:lnL>
                    <a:lnR>
                      <a:noFill/>
                    </a:lnR>
                    <a:lnT>
                      <a:noFill/>
                    </a:lnT>
                    <a:lnB>
                      <a:noFill/>
                    </a:lnB>
                    <a:solidFill>
                      <a:srgbClr val="FA9673"/>
                    </a:solidFill>
                  </a:tcPr>
                </a:tc>
                <a:extLst>
                  <a:ext uri="{0D108BD9-81ED-4DB2-BD59-A6C34878D82A}">
                    <a16:rowId xmlns:a16="http://schemas.microsoft.com/office/drawing/2014/main" val="2254899920"/>
                  </a:ext>
                </a:extLst>
              </a:tr>
              <a:tr h="190500">
                <a:tc>
                  <a:txBody>
                    <a:bodyPr/>
                    <a:lstStyle/>
                    <a:p>
                      <a:pPr algn="l" fontAlgn="b"/>
                      <a:r>
                        <a:rPr lang="en-US" sz="1100" b="0" i="0" u="none" strike="noStrike">
                          <a:solidFill>
                            <a:srgbClr val="000000"/>
                          </a:solidFill>
                          <a:effectLst/>
                          <a:latin typeface="Aptos Narrow" panose="020B0004020202020204" pitchFamily="34" charset="0"/>
                        </a:rPr>
                        <a:t>Staunton</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ptos Narrow" panose="020B0004020202020204" pitchFamily="34" charset="0"/>
                        </a:rPr>
                        <a:t>27</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Aptos Narrow" panose="020B0004020202020204" pitchFamily="34" charset="0"/>
                        </a:rPr>
                        <a:t> $     14.0 </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15.3 </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0.21</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1.33</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F86D6B"/>
                    </a:solidFill>
                  </a:tcPr>
                </a:tc>
                <a:tc>
                  <a:txBody>
                    <a:bodyPr/>
                    <a:lstStyle/>
                    <a:p>
                      <a:pPr algn="r" fontAlgn="b"/>
                      <a:r>
                        <a:rPr lang="en-US" sz="1100" b="0" i="0" u="none" strike="noStrike">
                          <a:solidFill>
                            <a:srgbClr val="000000"/>
                          </a:solidFill>
                          <a:effectLst/>
                          <a:latin typeface="Aptos Narrow" panose="020B0004020202020204" pitchFamily="34" charset="0"/>
                        </a:rPr>
                        <a:t>0.31</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FA9272"/>
                    </a:solidFill>
                  </a:tcPr>
                </a:tc>
                <a:tc>
                  <a:txBody>
                    <a:bodyPr/>
                    <a:lstStyle/>
                    <a:p>
                      <a:pPr algn="r" fontAlgn="b"/>
                      <a:r>
                        <a:rPr lang="en-US" sz="1100" b="0" i="0" u="none" strike="noStrike">
                          <a:solidFill>
                            <a:srgbClr val="000000"/>
                          </a:solidFill>
                          <a:effectLst/>
                          <a:latin typeface="Aptos Narrow" panose="020B0004020202020204" pitchFamily="34" charset="0"/>
                        </a:rPr>
                        <a:t>0.46</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EFE784"/>
                    </a:solidFill>
                  </a:tcPr>
                </a:tc>
                <a:tc>
                  <a:txBody>
                    <a:bodyPr/>
                    <a:lstStyle/>
                    <a:p>
                      <a:pPr algn="r" fontAlgn="b"/>
                      <a:r>
                        <a:rPr lang="en-US" sz="1100" b="0" i="0" u="none" strike="noStrike">
                          <a:solidFill>
                            <a:srgbClr val="000000"/>
                          </a:solidFill>
                          <a:effectLst/>
                          <a:latin typeface="Aptos Narrow" panose="020B0004020202020204" pitchFamily="34" charset="0"/>
                        </a:rPr>
                        <a:t>1.09</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D981"/>
                    </a:solidFill>
                  </a:tcPr>
                </a:tc>
                <a:tc>
                  <a:txBody>
                    <a:bodyPr/>
                    <a:lstStyle/>
                    <a:p>
                      <a:pPr algn="r" fontAlgn="b"/>
                      <a:r>
                        <a:rPr lang="en-US" sz="1100" b="0" i="0" u="none" strike="noStrike">
                          <a:solidFill>
                            <a:srgbClr val="000000"/>
                          </a:solidFill>
                          <a:effectLst/>
                          <a:latin typeface="Aptos Narrow" panose="020B0004020202020204" pitchFamily="34" charset="0"/>
                        </a:rPr>
                        <a:t>1.33</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7EC67D"/>
                    </a:solidFill>
                  </a:tcPr>
                </a:tc>
                <a:tc>
                  <a:txBody>
                    <a:bodyPr/>
                    <a:lstStyle/>
                    <a:p>
                      <a:pPr algn="ctr" fontAlgn="b"/>
                      <a:r>
                        <a:rPr lang="en-US" sz="1100" b="0" i="0" u="none" strike="noStrike">
                          <a:solidFill>
                            <a:srgbClr val="000000"/>
                          </a:solidFill>
                          <a:effectLst/>
                          <a:latin typeface="Aptos Narrow" panose="020B0004020202020204" pitchFamily="34" charset="0"/>
                        </a:rPr>
                        <a:t>4.60</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FCBF7B"/>
                    </a:solidFill>
                  </a:tcPr>
                </a:tc>
                <a:extLst>
                  <a:ext uri="{0D108BD9-81ED-4DB2-BD59-A6C34878D82A}">
                    <a16:rowId xmlns:a16="http://schemas.microsoft.com/office/drawing/2014/main" val="3184207332"/>
                  </a:ext>
                </a:extLst>
              </a:tr>
              <a:tr h="190500">
                <a:tc>
                  <a:txBody>
                    <a:bodyPr/>
                    <a:lstStyle/>
                    <a:p>
                      <a:pPr algn="l" fontAlgn="b"/>
                      <a:r>
                        <a:rPr lang="en-US" sz="1100" b="1" i="0" u="none" strike="noStrike">
                          <a:solidFill>
                            <a:srgbClr val="000000"/>
                          </a:solidFill>
                          <a:effectLst/>
                          <a:latin typeface="Aptos Narrow" panose="020B0004020202020204" pitchFamily="34" charset="0"/>
                        </a:rPr>
                        <a:t>Grand Total</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ctr" fontAlgn="b"/>
                      <a:r>
                        <a:rPr lang="en-US" sz="1100" b="1" i="0" u="none" strike="noStrike">
                          <a:solidFill>
                            <a:srgbClr val="000000"/>
                          </a:solidFill>
                          <a:effectLst/>
                          <a:latin typeface="Aptos Narrow" panose="020B0004020202020204" pitchFamily="34" charset="0"/>
                        </a:rPr>
                        <a:t>270</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 $     30.3 </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 $      34.5 </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0.75</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2.38</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1.25</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0.58</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0.85</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1.24</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ctr" fontAlgn="b"/>
                      <a:r>
                        <a:rPr lang="en-US" sz="1100" b="1" i="0" u="none" strike="noStrike" dirty="0">
                          <a:solidFill>
                            <a:srgbClr val="000000"/>
                          </a:solidFill>
                          <a:effectLst/>
                          <a:latin typeface="Aptos Narrow" panose="020B0004020202020204" pitchFamily="34" charset="0"/>
                        </a:rPr>
                        <a:t>7.33</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extLst>
                  <a:ext uri="{0D108BD9-81ED-4DB2-BD59-A6C34878D82A}">
                    <a16:rowId xmlns:a16="http://schemas.microsoft.com/office/drawing/2014/main" val="143549271"/>
                  </a:ext>
                </a:extLst>
              </a:tr>
            </a:tbl>
          </a:graphicData>
        </a:graphic>
      </p:graphicFrame>
      <p:graphicFrame>
        <p:nvGraphicFramePr>
          <p:cNvPr id="7" name="Table 6">
            <a:extLst>
              <a:ext uri="{FF2B5EF4-FFF2-40B4-BE49-F238E27FC236}">
                <a16:creationId xmlns:a16="http://schemas.microsoft.com/office/drawing/2014/main" id="{59FDC3DF-9EAA-3F12-D9D1-0C2FC3B55D13}"/>
              </a:ext>
            </a:extLst>
          </p:cNvPr>
          <p:cNvGraphicFramePr>
            <a:graphicFrameLocks noGrp="1"/>
          </p:cNvGraphicFramePr>
          <p:nvPr>
            <p:extLst>
              <p:ext uri="{D42A27DB-BD31-4B8C-83A1-F6EECF244321}">
                <p14:modId xmlns:p14="http://schemas.microsoft.com/office/powerpoint/2010/main" val="741624871"/>
              </p:ext>
            </p:extLst>
          </p:nvPr>
        </p:nvGraphicFramePr>
        <p:xfrm>
          <a:off x="6375860" y="2743200"/>
          <a:ext cx="5397499" cy="2286000"/>
        </p:xfrm>
        <a:graphic>
          <a:graphicData uri="http://schemas.openxmlformats.org/drawingml/2006/table">
            <a:tbl>
              <a:tblPr/>
              <a:tblGrid>
                <a:gridCol w="1093445">
                  <a:extLst>
                    <a:ext uri="{9D8B030D-6E8A-4147-A177-3AD203B41FA5}">
                      <a16:colId xmlns:a16="http://schemas.microsoft.com/office/drawing/2014/main" val="1682242239"/>
                    </a:ext>
                  </a:extLst>
                </a:gridCol>
                <a:gridCol w="469072">
                  <a:extLst>
                    <a:ext uri="{9D8B030D-6E8A-4147-A177-3AD203B41FA5}">
                      <a16:colId xmlns:a16="http://schemas.microsoft.com/office/drawing/2014/main" val="3675294470"/>
                    </a:ext>
                  </a:extLst>
                </a:gridCol>
                <a:gridCol w="557816">
                  <a:extLst>
                    <a:ext uri="{9D8B030D-6E8A-4147-A177-3AD203B41FA5}">
                      <a16:colId xmlns:a16="http://schemas.microsoft.com/office/drawing/2014/main" val="4019021736"/>
                    </a:ext>
                  </a:extLst>
                </a:gridCol>
                <a:gridCol w="599018">
                  <a:extLst>
                    <a:ext uri="{9D8B030D-6E8A-4147-A177-3AD203B41FA5}">
                      <a16:colId xmlns:a16="http://schemas.microsoft.com/office/drawing/2014/main" val="2688764433"/>
                    </a:ext>
                  </a:extLst>
                </a:gridCol>
                <a:gridCol w="380329">
                  <a:extLst>
                    <a:ext uri="{9D8B030D-6E8A-4147-A177-3AD203B41FA5}">
                      <a16:colId xmlns:a16="http://schemas.microsoft.com/office/drawing/2014/main" val="415393085"/>
                    </a:ext>
                  </a:extLst>
                </a:gridCol>
                <a:gridCol w="304263">
                  <a:extLst>
                    <a:ext uri="{9D8B030D-6E8A-4147-A177-3AD203B41FA5}">
                      <a16:colId xmlns:a16="http://schemas.microsoft.com/office/drawing/2014/main" val="3592663185"/>
                    </a:ext>
                  </a:extLst>
                </a:gridCol>
                <a:gridCol w="304263">
                  <a:extLst>
                    <a:ext uri="{9D8B030D-6E8A-4147-A177-3AD203B41FA5}">
                      <a16:colId xmlns:a16="http://schemas.microsoft.com/office/drawing/2014/main" val="1158789710"/>
                    </a:ext>
                  </a:extLst>
                </a:gridCol>
                <a:gridCol w="304263">
                  <a:extLst>
                    <a:ext uri="{9D8B030D-6E8A-4147-A177-3AD203B41FA5}">
                      <a16:colId xmlns:a16="http://schemas.microsoft.com/office/drawing/2014/main" val="2231798314"/>
                    </a:ext>
                  </a:extLst>
                </a:gridCol>
                <a:gridCol w="304263">
                  <a:extLst>
                    <a:ext uri="{9D8B030D-6E8A-4147-A177-3AD203B41FA5}">
                      <a16:colId xmlns:a16="http://schemas.microsoft.com/office/drawing/2014/main" val="4008274910"/>
                    </a:ext>
                  </a:extLst>
                </a:gridCol>
                <a:gridCol w="329618">
                  <a:extLst>
                    <a:ext uri="{9D8B030D-6E8A-4147-A177-3AD203B41FA5}">
                      <a16:colId xmlns:a16="http://schemas.microsoft.com/office/drawing/2014/main" val="4015155897"/>
                    </a:ext>
                  </a:extLst>
                </a:gridCol>
                <a:gridCol w="751149">
                  <a:extLst>
                    <a:ext uri="{9D8B030D-6E8A-4147-A177-3AD203B41FA5}">
                      <a16:colId xmlns:a16="http://schemas.microsoft.com/office/drawing/2014/main" val="835176275"/>
                    </a:ext>
                  </a:extLst>
                </a:gridCol>
              </a:tblGrid>
              <a:tr h="190500">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894436631"/>
                  </a:ext>
                </a:extLst>
              </a:tr>
              <a:tr h="190500">
                <a:tc>
                  <a:txBody>
                    <a:bodyPr/>
                    <a:lstStyle/>
                    <a:p>
                      <a:pPr algn="l" fontAlgn="b"/>
                      <a:r>
                        <a:rPr lang="en-US" sz="1100" b="1" i="0" u="none" strike="noStrike" dirty="0">
                          <a:solidFill>
                            <a:srgbClr val="000000"/>
                          </a:solidFill>
                          <a:effectLst/>
                          <a:latin typeface="Aptos Narrow" panose="020B0004020202020204" pitchFamily="34" charset="0"/>
                        </a:rPr>
                        <a:t>District</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1100" b="1" i="0" u="none" strike="noStrike">
                          <a:solidFill>
                            <a:srgbClr val="000000"/>
                          </a:solidFill>
                          <a:effectLst/>
                          <a:latin typeface="Aptos Narrow" panose="020B0004020202020204" pitchFamily="34" charset="0"/>
                        </a:rPr>
                        <a:t>#</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Ave Req</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Ave Cost</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Cong</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Saf</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Acc</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Env</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EcD</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LUM</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1100" b="1" i="0" u="none" strike="noStrike">
                          <a:solidFill>
                            <a:srgbClr val="000000"/>
                          </a:solidFill>
                          <a:effectLst/>
                          <a:latin typeface="Aptos Narrow" panose="020B0004020202020204" pitchFamily="34" charset="0"/>
                        </a:rPr>
                        <a:t>Ave Benefit</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403953992"/>
                  </a:ext>
                </a:extLst>
              </a:tr>
              <a:tr h="190500">
                <a:tc>
                  <a:txBody>
                    <a:bodyPr/>
                    <a:lstStyle/>
                    <a:p>
                      <a:pPr algn="l" fontAlgn="b"/>
                      <a:r>
                        <a:rPr lang="en-US" sz="1100" b="0" i="0" u="none" strike="noStrike">
                          <a:solidFill>
                            <a:srgbClr val="000000"/>
                          </a:solidFill>
                          <a:effectLst/>
                          <a:latin typeface="Aptos Narrow" panose="020B0004020202020204" pitchFamily="34" charset="0"/>
                        </a:rPr>
                        <a:t>Bristol</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3</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9.1 </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9.1 </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0.02</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86C6B"/>
                    </a:solidFill>
                  </a:tcPr>
                </a:tc>
                <a:tc>
                  <a:txBody>
                    <a:bodyPr/>
                    <a:lstStyle/>
                    <a:p>
                      <a:pPr algn="r" fontAlgn="b"/>
                      <a:r>
                        <a:rPr lang="en-US" sz="1100" b="0" i="0" u="none" strike="noStrike">
                          <a:solidFill>
                            <a:srgbClr val="000000"/>
                          </a:solidFill>
                          <a:effectLst/>
                          <a:latin typeface="Aptos Narrow" panose="020B0004020202020204" pitchFamily="34" charset="0"/>
                        </a:rPr>
                        <a:t>3.68</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DCC7E"/>
                    </a:solidFill>
                  </a:tcPr>
                </a:tc>
                <a:tc>
                  <a:txBody>
                    <a:bodyPr/>
                    <a:lstStyle/>
                    <a:p>
                      <a:pPr algn="r" fontAlgn="b"/>
                      <a:r>
                        <a:rPr lang="en-US" sz="1100" b="0" i="0" u="none" strike="noStrike">
                          <a:solidFill>
                            <a:srgbClr val="000000"/>
                          </a:solidFill>
                          <a:effectLst/>
                          <a:latin typeface="Aptos Narrow" panose="020B0004020202020204" pitchFamily="34" charset="0"/>
                        </a:rPr>
                        <a:t>0.04</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86E6C"/>
                    </a:solidFill>
                  </a:tcPr>
                </a:tc>
                <a:tc>
                  <a:txBody>
                    <a:bodyPr/>
                    <a:lstStyle/>
                    <a:p>
                      <a:pPr algn="r" fontAlgn="b"/>
                      <a:r>
                        <a:rPr lang="en-US" sz="1100" b="0" i="0" u="none" strike="noStrike">
                          <a:solidFill>
                            <a:srgbClr val="000000"/>
                          </a:solidFill>
                          <a:effectLst/>
                          <a:latin typeface="Aptos Narrow" panose="020B0004020202020204" pitchFamily="34" charset="0"/>
                        </a:rPr>
                        <a:t>0.25</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A9573"/>
                    </a:solidFill>
                  </a:tcPr>
                </a:tc>
                <a:tc>
                  <a:txBody>
                    <a:bodyPr/>
                    <a:lstStyle/>
                    <a:p>
                      <a:pPr algn="r" fontAlgn="b"/>
                      <a:r>
                        <a:rPr lang="en-US" sz="1100" b="0" i="0" u="none" strike="noStrike">
                          <a:solidFill>
                            <a:srgbClr val="000000"/>
                          </a:solidFill>
                          <a:effectLst/>
                          <a:latin typeface="Aptos Narrow" panose="020B0004020202020204" pitchFamily="34" charset="0"/>
                        </a:rPr>
                        <a:t>1.79</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D9E082"/>
                    </a:solidFill>
                  </a:tcPr>
                </a:tc>
                <a:tc>
                  <a:txBody>
                    <a:bodyPr/>
                    <a:lstStyle/>
                    <a:p>
                      <a:pPr algn="r" fontAlgn="b"/>
                      <a:r>
                        <a:rPr lang="en-US" sz="1100" b="0" i="0" u="none" strike="noStrike">
                          <a:solidFill>
                            <a:srgbClr val="000000"/>
                          </a:solidFill>
                          <a:effectLst/>
                          <a:latin typeface="Aptos Narrow" panose="020B0004020202020204" pitchFamily="34" charset="0"/>
                        </a:rPr>
                        <a:t>1.19</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CC47C"/>
                    </a:solidFill>
                  </a:tcPr>
                </a:tc>
                <a:tc>
                  <a:txBody>
                    <a:bodyPr/>
                    <a:lstStyle/>
                    <a:p>
                      <a:pPr algn="ctr" fontAlgn="b"/>
                      <a:r>
                        <a:rPr lang="en-US" sz="1100" b="0" i="0" u="none" strike="noStrike">
                          <a:solidFill>
                            <a:srgbClr val="000000"/>
                          </a:solidFill>
                          <a:effectLst/>
                          <a:latin typeface="Aptos Narrow" panose="020B0004020202020204" pitchFamily="34" charset="0"/>
                        </a:rPr>
                        <a:t>6.48</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98770"/>
                    </a:solidFill>
                  </a:tcPr>
                </a:tc>
                <a:extLst>
                  <a:ext uri="{0D108BD9-81ED-4DB2-BD59-A6C34878D82A}">
                    <a16:rowId xmlns:a16="http://schemas.microsoft.com/office/drawing/2014/main" val="2975570384"/>
                  </a:ext>
                </a:extLst>
              </a:tr>
              <a:tr h="190500">
                <a:tc>
                  <a:txBody>
                    <a:bodyPr/>
                    <a:lstStyle/>
                    <a:p>
                      <a:pPr algn="l" fontAlgn="b"/>
                      <a:r>
                        <a:rPr lang="en-US" sz="1100" b="0" i="0" u="none" strike="noStrike">
                          <a:solidFill>
                            <a:srgbClr val="000000"/>
                          </a:solidFill>
                          <a:effectLst/>
                          <a:latin typeface="Aptos Narrow" panose="020B0004020202020204" pitchFamily="34" charset="0"/>
                        </a:rPr>
                        <a:t>Culpeper</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4</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23.4 </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23.4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0.23</a:t>
                      </a:r>
                    </a:p>
                  </a:txBody>
                  <a:tcPr marL="9525" marR="9525" marT="9525" marB="0" anchor="b">
                    <a:lnL>
                      <a:noFill/>
                    </a:lnL>
                    <a:lnR>
                      <a:noFill/>
                    </a:lnR>
                    <a:lnT>
                      <a:noFill/>
                    </a:lnT>
                    <a:lnB>
                      <a:noFill/>
                    </a:lnB>
                    <a:solidFill>
                      <a:srgbClr val="FA9373"/>
                    </a:solidFill>
                  </a:tcPr>
                </a:tc>
                <a:tc>
                  <a:txBody>
                    <a:bodyPr/>
                    <a:lstStyle/>
                    <a:p>
                      <a:pPr algn="r" fontAlgn="b"/>
                      <a:r>
                        <a:rPr lang="en-US" sz="1100" b="0" i="0" u="none" strike="noStrike">
                          <a:solidFill>
                            <a:srgbClr val="000000"/>
                          </a:solidFill>
                          <a:effectLst/>
                          <a:latin typeface="Aptos Narrow" panose="020B0004020202020204" pitchFamily="34" charset="0"/>
                        </a:rPr>
                        <a:t>5.39</a:t>
                      </a:r>
                    </a:p>
                  </a:txBody>
                  <a:tcPr marL="9525" marR="9525" marT="9525" marB="0" anchor="b">
                    <a:lnL>
                      <a:noFill/>
                    </a:lnL>
                    <a:lnR>
                      <a:noFill/>
                    </a:lnR>
                    <a:lnT>
                      <a:noFill/>
                    </a:lnT>
                    <a:lnB>
                      <a:noFill/>
                    </a:lnB>
                    <a:solidFill>
                      <a:srgbClr val="D5DF82"/>
                    </a:solidFill>
                  </a:tcPr>
                </a:tc>
                <a:tc>
                  <a:txBody>
                    <a:bodyPr/>
                    <a:lstStyle/>
                    <a:p>
                      <a:pPr algn="r" fontAlgn="b"/>
                      <a:r>
                        <a:rPr lang="en-US" sz="1100" b="0" i="0" u="none" strike="noStrike">
                          <a:solidFill>
                            <a:srgbClr val="000000"/>
                          </a:solidFill>
                          <a:effectLst/>
                          <a:latin typeface="Aptos Narrow" panose="020B0004020202020204" pitchFamily="34" charset="0"/>
                        </a:rPr>
                        <a:t>0.64</a:t>
                      </a:r>
                    </a:p>
                  </a:txBody>
                  <a:tcPr marL="9525" marR="9525" marT="9525" marB="0" anchor="b">
                    <a:lnL>
                      <a:noFill/>
                    </a:lnL>
                    <a:lnR>
                      <a:noFill/>
                    </a:lnR>
                    <a:lnT>
                      <a:noFill/>
                    </a:lnT>
                    <a:lnB>
                      <a:noFill/>
                    </a:lnB>
                    <a:solidFill>
                      <a:srgbClr val="FCBC7B"/>
                    </a:solidFill>
                  </a:tcPr>
                </a:tc>
                <a:tc>
                  <a:txBody>
                    <a:bodyPr/>
                    <a:lstStyle/>
                    <a:p>
                      <a:pPr algn="r" fontAlgn="b"/>
                      <a:r>
                        <a:rPr lang="en-US" sz="1100" b="0" i="0" u="none" strike="noStrike">
                          <a:solidFill>
                            <a:srgbClr val="000000"/>
                          </a:solidFill>
                          <a:effectLst/>
                          <a:latin typeface="Aptos Narrow" panose="020B0004020202020204" pitchFamily="34" charset="0"/>
                        </a:rPr>
                        <a:t>2.68</a:t>
                      </a:r>
                    </a:p>
                  </a:txBody>
                  <a:tcPr marL="9525" marR="9525" marT="9525" marB="0" anchor="b">
                    <a:lnL>
                      <a:noFill/>
                    </a:lnL>
                    <a:lnR>
                      <a:noFill/>
                    </a:lnR>
                    <a:lnT>
                      <a:noFill/>
                    </a:lnT>
                    <a:lnB>
                      <a:noFill/>
                    </a:lnB>
                    <a:solidFill>
                      <a:srgbClr val="81C77D"/>
                    </a:solidFill>
                  </a:tcPr>
                </a:tc>
                <a:tc>
                  <a:txBody>
                    <a:bodyPr/>
                    <a:lstStyle/>
                    <a:p>
                      <a:pPr algn="r" fontAlgn="b"/>
                      <a:r>
                        <a:rPr lang="en-US" sz="1100" b="0" i="0" u="none" strike="noStrike">
                          <a:solidFill>
                            <a:srgbClr val="000000"/>
                          </a:solidFill>
                          <a:effectLst/>
                          <a:latin typeface="Aptos Narrow" panose="020B0004020202020204" pitchFamily="34" charset="0"/>
                        </a:rPr>
                        <a:t>1.13</a:t>
                      </a:r>
                    </a:p>
                  </a:txBody>
                  <a:tcPr marL="9525" marR="9525" marT="9525" marB="0" anchor="b">
                    <a:lnL>
                      <a:noFill/>
                    </a:lnL>
                    <a:lnR>
                      <a:noFill/>
                    </a:lnR>
                    <a:lnT>
                      <a:noFill/>
                    </a:lnT>
                    <a:lnB>
                      <a:noFill/>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1.53</a:t>
                      </a:r>
                    </a:p>
                  </a:txBody>
                  <a:tcPr marL="9525" marR="9525" marT="9525" marB="0" anchor="b">
                    <a:lnL>
                      <a:noFill/>
                    </a:lnL>
                    <a:lnR>
                      <a:noFill/>
                    </a:lnR>
                    <a:lnT>
                      <a:noFill/>
                    </a:lnT>
                    <a:lnB>
                      <a:noFill/>
                    </a:lnB>
                    <a:solidFill>
                      <a:srgbClr val="6AC07C"/>
                    </a:solidFill>
                  </a:tcPr>
                </a:tc>
                <a:tc>
                  <a:txBody>
                    <a:bodyPr/>
                    <a:lstStyle/>
                    <a:p>
                      <a:pPr algn="ctr" fontAlgn="b"/>
                      <a:r>
                        <a:rPr lang="en-US" sz="1100" b="0" i="0" u="none" strike="noStrike">
                          <a:solidFill>
                            <a:srgbClr val="000000"/>
                          </a:solidFill>
                          <a:effectLst/>
                          <a:latin typeface="Aptos Narrow" panose="020B0004020202020204" pitchFamily="34" charset="0"/>
                        </a:rPr>
                        <a:t>15.74</a:t>
                      </a:r>
                    </a:p>
                  </a:txBody>
                  <a:tcPr marL="9525" marR="9525" marT="9525" marB="0" anchor="b">
                    <a:lnL>
                      <a:noFill/>
                    </a:lnL>
                    <a:lnR>
                      <a:noFill/>
                    </a:lnR>
                    <a:lnT>
                      <a:noFill/>
                    </a:lnT>
                    <a:lnB>
                      <a:noFill/>
                    </a:lnB>
                    <a:solidFill>
                      <a:srgbClr val="B0D580"/>
                    </a:solidFill>
                  </a:tcPr>
                </a:tc>
                <a:extLst>
                  <a:ext uri="{0D108BD9-81ED-4DB2-BD59-A6C34878D82A}">
                    <a16:rowId xmlns:a16="http://schemas.microsoft.com/office/drawing/2014/main" val="1534022977"/>
                  </a:ext>
                </a:extLst>
              </a:tr>
              <a:tr h="190500">
                <a:tc>
                  <a:txBody>
                    <a:bodyPr/>
                    <a:lstStyle/>
                    <a:p>
                      <a:pPr algn="l" fontAlgn="b"/>
                      <a:r>
                        <a:rPr lang="en-US" sz="1100" b="0" i="0" u="none" strike="noStrike" dirty="0">
                          <a:solidFill>
                            <a:srgbClr val="000000"/>
                          </a:solidFill>
                          <a:effectLst/>
                          <a:latin typeface="Aptos Narrow" panose="020B0004020202020204" pitchFamily="34" charset="0"/>
                        </a:rPr>
                        <a:t>Fredericksburg</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4</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22.6 </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25.4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3.56</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7.63</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2.61</a:t>
                      </a:r>
                    </a:p>
                  </a:txBody>
                  <a:tcPr marL="9525" marR="9525" marT="9525" marB="0" anchor="b">
                    <a:lnL>
                      <a:noFill/>
                    </a:lnL>
                    <a:lnR>
                      <a:noFill/>
                    </a:lnR>
                    <a:lnT>
                      <a:noFill/>
                    </a:lnT>
                    <a:lnB>
                      <a:noFill/>
                    </a:lnB>
                    <a:solidFill>
                      <a:srgbClr val="B9D780"/>
                    </a:solidFill>
                  </a:tcPr>
                </a:tc>
                <a:tc>
                  <a:txBody>
                    <a:bodyPr/>
                    <a:lstStyle/>
                    <a:p>
                      <a:pPr algn="r" fontAlgn="b"/>
                      <a:r>
                        <a:rPr lang="en-US" sz="1100" b="0" i="0" u="none" strike="noStrike">
                          <a:solidFill>
                            <a:srgbClr val="000000"/>
                          </a:solidFill>
                          <a:effectLst/>
                          <a:latin typeface="Aptos Narrow" panose="020B0004020202020204" pitchFamily="34" charset="0"/>
                        </a:rPr>
                        <a:t>0.72</a:t>
                      </a:r>
                    </a:p>
                  </a:txBody>
                  <a:tcPr marL="9525" marR="9525" marT="9525" marB="0" anchor="b">
                    <a:lnL>
                      <a:noFill/>
                    </a:lnL>
                    <a:lnR>
                      <a:noFill/>
                    </a:lnR>
                    <a:lnT>
                      <a:noFill/>
                    </a:lnT>
                    <a:lnB>
                      <a:noFill/>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2.45</a:t>
                      </a:r>
                    </a:p>
                  </a:txBody>
                  <a:tcPr marL="9525" marR="9525" marT="9525" marB="0" anchor="b">
                    <a:lnL>
                      <a:noFill/>
                    </a:lnL>
                    <a:lnR>
                      <a:noFill/>
                    </a:lnR>
                    <a:lnT>
                      <a:noFill/>
                    </a:lnT>
                    <a:lnB>
                      <a:noFill/>
                    </a:lnB>
                    <a:solidFill>
                      <a:srgbClr val="B1D580"/>
                    </a:solidFill>
                  </a:tcPr>
                </a:tc>
                <a:tc>
                  <a:txBody>
                    <a:bodyPr/>
                    <a:lstStyle/>
                    <a:p>
                      <a:pPr algn="r" fontAlgn="b"/>
                      <a:r>
                        <a:rPr lang="en-US" sz="1100" b="0" i="0" u="none" strike="noStrike">
                          <a:solidFill>
                            <a:srgbClr val="000000"/>
                          </a:solidFill>
                          <a:effectLst/>
                          <a:latin typeface="Aptos Narrow" panose="020B0004020202020204" pitchFamily="34" charset="0"/>
                        </a:rPr>
                        <a:t>1.06</a:t>
                      </a:r>
                    </a:p>
                  </a:txBody>
                  <a:tcPr marL="9525" marR="9525" marT="9525" marB="0" anchor="b">
                    <a:lnL>
                      <a:noFill/>
                    </a:lnL>
                    <a:lnR>
                      <a:noFill/>
                    </a:lnR>
                    <a:lnT>
                      <a:noFill/>
                    </a:lnT>
                    <a:lnB>
                      <a:noFill/>
                    </a:lnB>
                    <a:solidFill>
                      <a:srgbClr val="F8696B"/>
                    </a:solidFill>
                  </a:tcPr>
                </a:tc>
                <a:tc>
                  <a:txBody>
                    <a:bodyPr/>
                    <a:lstStyle/>
                    <a:p>
                      <a:pPr algn="ctr" fontAlgn="b"/>
                      <a:r>
                        <a:rPr lang="en-US" sz="1100" b="0" i="0" u="none" strike="noStrike">
                          <a:solidFill>
                            <a:srgbClr val="000000"/>
                          </a:solidFill>
                          <a:effectLst/>
                          <a:latin typeface="Aptos Narrow" panose="020B0004020202020204" pitchFamily="34" charset="0"/>
                        </a:rPr>
                        <a:t>18.02</a:t>
                      </a:r>
                    </a:p>
                  </a:txBody>
                  <a:tcPr marL="9525" marR="9525" marT="9525" marB="0" anchor="b">
                    <a:lnL>
                      <a:noFill/>
                    </a:lnL>
                    <a:lnR>
                      <a:noFill/>
                    </a:lnR>
                    <a:lnT>
                      <a:noFill/>
                    </a:lnT>
                    <a:lnB>
                      <a:noFill/>
                    </a:lnB>
                    <a:solidFill>
                      <a:srgbClr val="84C87D"/>
                    </a:solidFill>
                  </a:tcPr>
                </a:tc>
                <a:extLst>
                  <a:ext uri="{0D108BD9-81ED-4DB2-BD59-A6C34878D82A}">
                    <a16:rowId xmlns:a16="http://schemas.microsoft.com/office/drawing/2014/main" val="1074908401"/>
                  </a:ext>
                </a:extLst>
              </a:tr>
              <a:tr h="190500">
                <a:tc>
                  <a:txBody>
                    <a:bodyPr/>
                    <a:lstStyle/>
                    <a:p>
                      <a:pPr algn="l" fontAlgn="b"/>
                      <a:r>
                        <a:rPr lang="en-US" sz="1100" b="0" i="0" u="none" strike="noStrike">
                          <a:solidFill>
                            <a:srgbClr val="000000"/>
                          </a:solidFill>
                          <a:effectLst/>
                          <a:latin typeface="Aptos Narrow" panose="020B0004020202020204" pitchFamily="34" charset="0"/>
                        </a:rPr>
                        <a:t>Hampton Roads</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11</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12.7 </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12.8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2.81</a:t>
                      </a:r>
                    </a:p>
                  </a:txBody>
                  <a:tcPr marL="9525" marR="9525" marT="9525" marB="0" anchor="b">
                    <a:lnL>
                      <a:noFill/>
                    </a:lnL>
                    <a:lnR>
                      <a:noFill/>
                    </a:lnR>
                    <a:lnT>
                      <a:noFill/>
                    </a:lnT>
                    <a:lnB>
                      <a:noFill/>
                    </a:lnB>
                    <a:solidFill>
                      <a:srgbClr val="8CCA7E"/>
                    </a:solidFill>
                  </a:tcPr>
                </a:tc>
                <a:tc>
                  <a:txBody>
                    <a:bodyPr/>
                    <a:lstStyle/>
                    <a:p>
                      <a:pPr algn="r" fontAlgn="b"/>
                      <a:r>
                        <a:rPr lang="en-US" sz="1100" b="0" i="0" u="none" strike="noStrike">
                          <a:solidFill>
                            <a:srgbClr val="000000"/>
                          </a:solidFill>
                          <a:effectLst/>
                          <a:latin typeface="Aptos Narrow" panose="020B0004020202020204" pitchFamily="34" charset="0"/>
                        </a:rPr>
                        <a:t>3.13</a:t>
                      </a:r>
                    </a:p>
                  </a:txBody>
                  <a:tcPr marL="9525" marR="9525" marT="9525" marB="0" anchor="b">
                    <a:lnL>
                      <a:noFill/>
                    </a:lnL>
                    <a:lnR>
                      <a:noFill/>
                    </a:lnR>
                    <a:lnT>
                      <a:noFill/>
                    </a:lnT>
                    <a:lnB>
                      <a:noFill/>
                    </a:lnB>
                    <a:solidFill>
                      <a:srgbClr val="FCB97A"/>
                    </a:solidFill>
                  </a:tcPr>
                </a:tc>
                <a:tc>
                  <a:txBody>
                    <a:bodyPr/>
                    <a:lstStyle/>
                    <a:p>
                      <a:pPr algn="r" fontAlgn="b"/>
                      <a:r>
                        <a:rPr lang="en-US" sz="1100" b="0" i="0" u="none" strike="noStrike">
                          <a:solidFill>
                            <a:srgbClr val="000000"/>
                          </a:solidFill>
                          <a:effectLst/>
                          <a:latin typeface="Aptos Narrow" panose="020B0004020202020204" pitchFamily="34" charset="0"/>
                        </a:rPr>
                        <a:t>2.92</a:t>
                      </a:r>
                    </a:p>
                  </a:txBody>
                  <a:tcPr marL="9525" marR="9525" marT="9525" marB="0" anchor="b">
                    <a:lnL>
                      <a:noFill/>
                    </a:lnL>
                    <a:lnR>
                      <a:noFill/>
                    </a:lnR>
                    <a:lnT>
                      <a:noFill/>
                    </a:lnT>
                    <a:lnB>
                      <a:noFill/>
                    </a:lnB>
                    <a:solidFill>
                      <a:srgbClr val="ACD380"/>
                    </a:solidFill>
                  </a:tcPr>
                </a:tc>
                <a:tc>
                  <a:txBody>
                    <a:bodyPr/>
                    <a:lstStyle/>
                    <a:p>
                      <a:pPr algn="r" fontAlgn="b"/>
                      <a:r>
                        <a:rPr lang="en-US" sz="1100" b="0" i="0" u="none" strike="noStrike">
                          <a:solidFill>
                            <a:srgbClr val="000000"/>
                          </a:solidFill>
                          <a:effectLst/>
                          <a:latin typeface="Aptos Narrow" panose="020B0004020202020204" pitchFamily="34" charset="0"/>
                        </a:rPr>
                        <a:t>0.58</a:t>
                      </a:r>
                    </a:p>
                  </a:txBody>
                  <a:tcPr marL="9525" marR="9525" marT="9525" marB="0" anchor="b">
                    <a:lnL>
                      <a:noFill/>
                    </a:lnL>
                    <a:lnR>
                      <a:noFill/>
                    </a:lnR>
                    <a:lnT>
                      <a:noFill/>
                    </a:lnT>
                    <a:lnB>
                      <a:noFill/>
                    </a:lnB>
                    <a:solidFill>
                      <a:srgbClr val="FDD37F"/>
                    </a:solidFill>
                  </a:tcPr>
                </a:tc>
                <a:tc>
                  <a:txBody>
                    <a:bodyPr/>
                    <a:lstStyle/>
                    <a:p>
                      <a:pPr algn="r" fontAlgn="b"/>
                      <a:r>
                        <a:rPr lang="en-US" sz="1100" b="0" i="0" u="none" strike="noStrike">
                          <a:solidFill>
                            <a:srgbClr val="000000"/>
                          </a:solidFill>
                          <a:effectLst/>
                          <a:latin typeface="Aptos Narrow" panose="020B0004020202020204" pitchFamily="34" charset="0"/>
                        </a:rPr>
                        <a:t>0.25</a:t>
                      </a:r>
                    </a:p>
                  </a:txBody>
                  <a:tcPr marL="9525" marR="9525" marT="9525" marB="0" anchor="b">
                    <a:lnL>
                      <a:noFill/>
                    </a:lnL>
                    <a:lnR>
                      <a:noFill/>
                    </a:lnR>
                    <a:lnT>
                      <a:noFill/>
                    </a:lnT>
                    <a:lnB>
                      <a:noFill/>
                    </a:lnB>
                    <a:solidFill>
                      <a:srgbClr val="F98570"/>
                    </a:solidFill>
                  </a:tcPr>
                </a:tc>
                <a:tc>
                  <a:txBody>
                    <a:bodyPr/>
                    <a:lstStyle/>
                    <a:p>
                      <a:pPr algn="r" fontAlgn="b"/>
                      <a:r>
                        <a:rPr lang="en-US" sz="1100" b="0" i="0" u="none" strike="noStrike">
                          <a:solidFill>
                            <a:srgbClr val="000000"/>
                          </a:solidFill>
                          <a:effectLst/>
                          <a:latin typeface="Aptos Narrow" panose="020B0004020202020204" pitchFamily="34" charset="0"/>
                        </a:rPr>
                        <a:t>1.25</a:t>
                      </a:r>
                    </a:p>
                  </a:txBody>
                  <a:tcPr marL="9525" marR="9525" marT="9525" marB="0" anchor="b">
                    <a:lnL>
                      <a:noFill/>
                    </a:lnL>
                    <a:lnR>
                      <a:noFill/>
                    </a:lnR>
                    <a:lnT>
                      <a:noFill/>
                    </a:lnT>
                    <a:lnB>
                      <a:noFill/>
                    </a:lnB>
                    <a:solidFill>
                      <a:srgbClr val="FFEB84"/>
                    </a:solidFill>
                  </a:tcPr>
                </a:tc>
                <a:tc>
                  <a:txBody>
                    <a:bodyPr/>
                    <a:lstStyle/>
                    <a:p>
                      <a:pPr algn="ctr" fontAlgn="b"/>
                      <a:r>
                        <a:rPr lang="en-US" sz="1100" b="0" i="0" u="none" strike="noStrike">
                          <a:solidFill>
                            <a:srgbClr val="000000"/>
                          </a:solidFill>
                          <a:effectLst/>
                          <a:latin typeface="Aptos Narrow" panose="020B0004020202020204" pitchFamily="34" charset="0"/>
                        </a:rPr>
                        <a:t>11.53</a:t>
                      </a:r>
                    </a:p>
                  </a:txBody>
                  <a:tcPr marL="9525" marR="9525" marT="9525" marB="0" anchor="b">
                    <a:lnL>
                      <a:noFill/>
                    </a:lnL>
                    <a:lnR>
                      <a:noFill/>
                    </a:lnR>
                    <a:lnT>
                      <a:noFill/>
                    </a:lnT>
                    <a:lnB>
                      <a:noFill/>
                    </a:lnB>
                    <a:solidFill>
                      <a:srgbClr val="FFEB84"/>
                    </a:solidFill>
                  </a:tcPr>
                </a:tc>
                <a:extLst>
                  <a:ext uri="{0D108BD9-81ED-4DB2-BD59-A6C34878D82A}">
                    <a16:rowId xmlns:a16="http://schemas.microsoft.com/office/drawing/2014/main" val="337096666"/>
                  </a:ext>
                </a:extLst>
              </a:tr>
              <a:tr h="190500">
                <a:tc>
                  <a:txBody>
                    <a:bodyPr/>
                    <a:lstStyle/>
                    <a:p>
                      <a:pPr algn="l" fontAlgn="b"/>
                      <a:r>
                        <a:rPr lang="en-US" sz="1100" b="0" i="0" u="none" strike="noStrike">
                          <a:solidFill>
                            <a:srgbClr val="000000"/>
                          </a:solidFill>
                          <a:effectLst/>
                          <a:latin typeface="Aptos Narrow" panose="020B0004020202020204" pitchFamily="34" charset="0"/>
                        </a:rPr>
                        <a:t>Lynchburg</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4</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20.6 </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20.6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0.17</a:t>
                      </a:r>
                    </a:p>
                  </a:txBody>
                  <a:tcPr marL="9525" marR="9525" marT="9525" marB="0" anchor="b">
                    <a:lnL>
                      <a:noFill/>
                    </a:lnL>
                    <a:lnR>
                      <a:noFill/>
                    </a:lnR>
                    <a:lnT>
                      <a:noFill/>
                    </a:lnT>
                    <a:lnB>
                      <a:noFill/>
                    </a:lnB>
                    <a:solidFill>
                      <a:srgbClr val="F98871"/>
                    </a:solidFill>
                  </a:tcPr>
                </a:tc>
                <a:tc>
                  <a:txBody>
                    <a:bodyPr/>
                    <a:lstStyle/>
                    <a:p>
                      <a:pPr algn="r" fontAlgn="b"/>
                      <a:r>
                        <a:rPr lang="en-US" sz="1100" b="0" i="0" u="none" strike="noStrike">
                          <a:solidFill>
                            <a:srgbClr val="000000"/>
                          </a:solidFill>
                          <a:effectLst/>
                          <a:latin typeface="Aptos Narrow" panose="020B0004020202020204" pitchFamily="34" charset="0"/>
                        </a:rPr>
                        <a:t>4.93</a:t>
                      </a:r>
                    </a:p>
                  </a:txBody>
                  <a:tcPr marL="9525" marR="9525" marT="9525" marB="0" anchor="b">
                    <a:lnL>
                      <a:noFill/>
                    </a:lnL>
                    <a:lnR>
                      <a:noFill/>
                    </a:lnR>
                    <a:lnT>
                      <a:noFill/>
                    </a:lnT>
                    <a:lnB>
                      <a:noFill/>
                    </a:lnB>
                    <a:solidFill>
                      <a:srgbClr val="ECE683"/>
                    </a:solidFill>
                  </a:tcPr>
                </a:tc>
                <a:tc>
                  <a:txBody>
                    <a:bodyPr/>
                    <a:lstStyle/>
                    <a:p>
                      <a:pPr algn="r" fontAlgn="b"/>
                      <a:r>
                        <a:rPr lang="en-US" sz="1100" b="0" i="0" u="none" strike="noStrike">
                          <a:solidFill>
                            <a:srgbClr val="000000"/>
                          </a:solidFill>
                          <a:effectLst/>
                          <a:latin typeface="Aptos Narrow" panose="020B0004020202020204" pitchFamily="34" charset="0"/>
                        </a:rPr>
                        <a:t>0.30</a:t>
                      </a:r>
                    </a:p>
                  </a:txBody>
                  <a:tcPr marL="9525" marR="9525" marT="9525" marB="0" anchor="b">
                    <a:lnL>
                      <a:noFill/>
                    </a:lnL>
                    <a:lnR>
                      <a:noFill/>
                    </a:lnR>
                    <a:lnT>
                      <a:noFill/>
                    </a:lnT>
                    <a:lnB>
                      <a:noFill/>
                    </a:lnB>
                    <a:solidFill>
                      <a:srgbClr val="FA9072"/>
                    </a:solidFill>
                  </a:tcPr>
                </a:tc>
                <a:tc>
                  <a:txBody>
                    <a:bodyPr/>
                    <a:lstStyle/>
                    <a:p>
                      <a:pPr algn="r" fontAlgn="b"/>
                      <a:r>
                        <a:rPr lang="en-US" sz="1100" b="0" i="0" u="none" strike="noStrike">
                          <a:solidFill>
                            <a:srgbClr val="000000"/>
                          </a:solidFill>
                          <a:effectLst/>
                          <a:latin typeface="Aptos Narrow" panose="020B0004020202020204" pitchFamily="34" charset="0"/>
                        </a:rPr>
                        <a:t>0.34</a:t>
                      </a:r>
                    </a:p>
                  </a:txBody>
                  <a:tcPr marL="9525" marR="9525" marT="9525" marB="0" anchor="b">
                    <a:lnL>
                      <a:noFill/>
                    </a:lnL>
                    <a:lnR>
                      <a:noFill/>
                    </a:lnR>
                    <a:lnT>
                      <a:noFill/>
                    </a:lnT>
                    <a:lnB>
                      <a:noFill/>
                    </a:lnB>
                    <a:solidFill>
                      <a:srgbClr val="FBA777"/>
                    </a:solidFill>
                  </a:tcPr>
                </a:tc>
                <a:tc>
                  <a:txBody>
                    <a:bodyPr/>
                    <a:lstStyle/>
                    <a:p>
                      <a:pPr algn="r" fontAlgn="b"/>
                      <a:r>
                        <a:rPr lang="en-US" sz="1100" b="0" i="0" u="none" strike="noStrike">
                          <a:solidFill>
                            <a:srgbClr val="000000"/>
                          </a:solidFill>
                          <a:effectLst/>
                          <a:latin typeface="Aptos Narrow" panose="020B0004020202020204" pitchFamily="34" charset="0"/>
                        </a:rPr>
                        <a:t>0.04</a:t>
                      </a:r>
                    </a:p>
                  </a:txBody>
                  <a:tcPr marL="9525" marR="9525" marT="9525" marB="0" anchor="b">
                    <a:lnL>
                      <a:noFill/>
                    </a:lnL>
                    <a:lnR>
                      <a:noFill/>
                    </a:lnR>
                    <a:lnT>
                      <a:noFill/>
                    </a:lnT>
                    <a:lnB>
                      <a:noFill/>
                    </a:lnB>
                    <a:solidFill>
                      <a:srgbClr val="F86D6B"/>
                    </a:solidFill>
                  </a:tcPr>
                </a:tc>
                <a:tc>
                  <a:txBody>
                    <a:bodyPr/>
                    <a:lstStyle/>
                    <a:p>
                      <a:pPr algn="r" fontAlgn="b"/>
                      <a:r>
                        <a:rPr lang="en-US" sz="1100" b="0" i="0" u="none" strike="noStrike">
                          <a:solidFill>
                            <a:srgbClr val="000000"/>
                          </a:solidFill>
                          <a:effectLst/>
                          <a:latin typeface="Aptos Narrow" panose="020B0004020202020204" pitchFamily="34" charset="0"/>
                        </a:rPr>
                        <a:t>1.06</a:t>
                      </a:r>
                    </a:p>
                  </a:txBody>
                  <a:tcPr marL="9525" marR="9525" marT="9525" marB="0" anchor="b">
                    <a:lnL>
                      <a:noFill/>
                    </a:lnL>
                    <a:lnR>
                      <a:noFill/>
                    </a:lnR>
                    <a:lnT>
                      <a:noFill/>
                    </a:lnT>
                    <a:lnB>
                      <a:noFill/>
                    </a:lnB>
                    <a:solidFill>
                      <a:srgbClr val="F86B6B"/>
                    </a:solidFill>
                  </a:tcPr>
                </a:tc>
                <a:tc>
                  <a:txBody>
                    <a:bodyPr/>
                    <a:lstStyle/>
                    <a:p>
                      <a:pPr algn="ctr" fontAlgn="b"/>
                      <a:r>
                        <a:rPr lang="en-US" sz="1100" b="0" i="0" u="none" strike="noStrike">
                          <a:solidFill>
                            <a:srgbClr val="000000"/>
                          </a:solidFill>
                          <a:effectLst/>
                          <a:latin typeface="Aptos Narrow" panose="020B0004020202020204" pitchFamily="34" charset="0"/>
                        </a:rPr>
                        <a:t>6.20</a:t>
                      </a:r>
                    </a:p>
                  </a:txBody>
                  <a:tcPr marL="9525" marR="9525" marT="9525" marB="0" anchor="b">
                    <a:lnL>
                      <a:noFill/>
                    </a:lnL>
                    <a:lnR>
                      <a:noFill/>
                    </a:lnR>
                    <a:lnT>
                      <a:noFill/>
                    </a:lnT>
                    <a:lnB>
                      <a:noFill/>
                    </a:lnB>
                    <a:solidFill>
                      <a:srgbClr val="F9816F"/>
                    </a:solidFill>
                  </a:tcPr>
                </a:tc>
                <a:extLst>
                  <a:ext uri="{0D108BD9-81ED-4DB2-BD59-A6C34878D82A}">
                    <a16:rowId xmlns:a16="http://schemas.microsoft.com/office/drawing/2014/main" val="1204255003"/>
                  </a:ext>
                </a:extLst>
              </a:tr>
              <a:tr h="190500">
                <a:tc>
                  <a:txBody>
                    <a:bodyPr/>
                    <a:lstStyle/>
                    <a:p>
                      <a:pPr algn="l" fontAlgn="b"/>
                      <a:r>
                        <a:rPr lang="en-US" sz="1100" b="0" i="0" u="none" strike="noStrike" dirty="0">
                          <a:solidFill>
                            <a:srgbClr val="000000"/>
                          </a:solidFill>
                          <a:effectLst/>
                          <a:latin typeface="Aptos Narrow" panose="020B0004020202020204" pitchFamily="34" charset="0"/>
                        </a:rPr>
                        <a:t>Northern Virginia</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4</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22.2 </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23.3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2.59</a:t>
                      </a:r>
                    </a:p>
                  </a:txBody>
                  <a:tcPr marL="9525" marR="9525" marT="9525" marB="0" anchor="b">
                    <a:lnL>
                      <a:noFill/>
                    </a:lnL>
                    <a:lnR>
                      <a:noFill/>
                    </a:lnR>
                    <a:lnT>
                      <a:noFill/>
                    </a:lnT>
                    <a:lnB>
                      <a:noFill/>
                    </a:lnB>
                    <a:solidFill>
                      <a:srgbClr val="98CE7F"/>
                    </a:solidFill>
                  </a:tcPr>
                </a:tc>
                <a:tc>
                  <a:txBody>
                    <a:bodyPr/>
                    <a:lstStyle/>
                    <a:p>
                      <a:pPr algn="r" fontAlgn="b"/>
                      <a:r>
                        <a:rPr lang="en-US" sz="1100" b="0" i="0" u="none" strike="noStrike">
                          <a:solidFill>
                            <a:srgbClr val="000000"/>
                          </a:solidFill>
                          <a:effectLst/>
                          <a:latin typeface="Aptos Narrow" panose="020B0004020202020204" pitchFamily="34" charset="0"/>
                        </a:rPr>
                        <a:t>0.84</a:t>
                      </a:r>
                    </a:p>
                  </a:txBody>
                  <a:tcPr marL="9525" marR="9525" marT="9525" marB="0" anchor="b">
                    <a:lnL>
                      <a:noFill/>
                    </a:lnL>
                    <a:lnR>
                      <a:noFill/>
                    </a:lnR>
                    <a:lnT>
                      <a:noFill/>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3.05</a:t>
                      </a:r>
                    </a:p>
                  </a:txBody>
                  <a:tcPr marL="9525" marR="9525" marT="9525" marB="0" anchor="b">
                    <a:lnL>
                      <a:noFill/>
                    </a:lnL>
                    <a:lnR>
                      <a:noFill/>
                    </a:lnR>
                    <a:lnT>
                      <a:noFill/>
                    </a:lnT>
                    <a:lnB>
                      <a:noFill/>
                    </a:lnB>
                    <a:solidFill>
                      <a:srgbClr val="A6D27F"/>
                    </a:solidFill>
                  </a:tcPr>
                </a:tc>
                <a:tc>
                  <a:txBody>
                    <a:bodyPr/>
                    <a:lstStyle/>
                    <a:p>
                      <a:pPr algn="r" fontAlgn="b"/>
                      <a:r>
                        <a:rPr lang="en-US" sz="1100" b="0" i="0" u="none" strike="noStrike">
                          <a:solidFill>
                            <a:srgbClr val="000000"/>
                          </a:solidFill>
                          <a:effectLst/>
                          <a:latin typeface="Aptos Narrow" panose="020B0004020202020204" pitchFamily="34" charset="0"/>
                        </a:rPr>
                        <a:t>3.15</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0.07</a:t>
                      </a:r>
                    </a:p>
                  </a:txBody>
                  <a:tcPr marL="9525" marR="9525" marT="9525" marB="0" anchor="b">
                    <a:lnL>
                      <a:noFill/>
                    </a:lnL>
                    <a:lnR>
                      <a:noFill/>
                    </a:lnR>
                    <a:lnT>
                      <a:noFill/>
                    </a:lnT>
                    <a:lnB>
                      <a:noFill/>
                    </a:lnB>
                    <a:solidFill>
                      <a:srgbClr val="F8706C"/>
                    </a:solidFill>
                  </a:tcPr>
                </a:tc>
                <a:tc>
                  <a:txBody>
                    <a:bodyPr/>
                    <a:lstStyle/>
                    <a:p>
                      <a:pPr algn="r" fontAlgn="b"/>
                      <a:r>
                        <a:rPr lang="en-US" sz="1100" b="0" i="0" u="none" strike="noStrike">
                          <a:solidFill>
                            <a:srgbClr val="000000"/>
                          </a:solidFill>
                          <a:effectLst/>
                          <a:latin typeface="Aptos Narrow" panose="020B0004020202020204" pitchFamily="34" charset="0"/>
                        </a:rPr>
                        <a:t>1.55</a:t>
                      </a:r>
                    </a:p>
                  </a:txBody>
                  <a:tcPr marL="9525" marR="9525" marT="9525" marB="0" anchor="b">
                    <a:lnL>
                      <a:noFill/>
                    </a:lnL>
                    <a:lnR>
                      <a:noFill/>
                    </a:lnR>
                    <a:lnT>
                      <a:noFill/>
                    </a:lnT>
                    <a:lnB>
                      <a:noFill/>
                    </a:lnB>
                    <a:solidFill>
                      <a:srgbClr val="63BE7B"/>
                    </a:solidFill>
                  </a:tcPr>
                </a:tc>
                <a:tc>
                  <a:txBody>
                    <a:bodyPr/>
                    <a:lstStyle/>
                    <a:p>
                      <a:pPr algn="ctr" fontAlgn="b"/>
                      <a:r>
                        <a:rPr lang="en-US" sz="1100" b="0" i="0" u="none" strike="noStrike">
                          <a:solidFill>
                            <a:srgbClr val="000000"/>
                          </a:solidFill>
                          <a:effectLst/>
                          <a:latin typeface="Aptos Narrow" panose="020B0004020202020204" pitchFamily="34" charset="0"/>
                        </a:rPr>
                        <a:t>14.79</a:t>
                      </a:r>
                    </a:p>
                  </a:txBody>
                  <a:tcPr marL="9525" marR="9525" marT="9525" marB="0" anchor="b">
                    <a:lnL>
                      <a:noFill/>
                    </a:lnL>
                    <a:lnR>
                      <a:noFill/>
                    </a:lnR>
                    <a:lnT>
                      <a:noFill/>
                    </a:lnT>
                    <a:lnB>
                      <a:noFill/>
                    </a:lnB>
                    <a:solidFill>
                      <a:srgbClr val="C2DA81"/>
                    </a:solidFill>
                  </a:tcPr>
                </a:tc>
                <a:extLst>
                  <a:ext uri="{0D108BD9-81ED-4DB2-BD59-A6C34878D82A}">
                    <a16:rowId xmlns:a16="http://schemas.microsoft.com/office/drawing/2014/main" val="1235810202"/>
                  </a:ext>
                </a:extLst>
              </a:tr>
              <a:tr h="190500">
                <a:tc>
                  <a:txBody>
                    <a:bodyPr/>
                    <a:lstStyle/>
                    <a:p>
                      <a:pPr algn="l" fontAlgn="b"/>
                      <a:r>
                        <a:rPr lang="en-US" sz="1100" b="0" i="0" u="none" strike="noStrike">
                          <a:solidFill>
                            <a:srgbClr val="000000"/>
                          </a:solidFill>
                          <a:effectLst/>
                          <a:latin typeface="Aptos Narrow" panose="020B0004020202020204" pitchFamily="34" charset="0"/>
                        </a:rPr>
                        <a:t>Richmond</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14</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24.2 </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28.7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1.44</a:t>
                      </a:r>
                    </a:p>
                  </a:txBody>
                  <a:tcPr marL="9525" marR="9525" marT="9525" marB="0" anchor="b">
                    <a:lnL>
                      <a:noFill/>
                    </a:lnL>
                    <a:lnR>
                      <a:noFill/>
                    </a:lnR>
                    <a:lnT>
                      <a:noFill/>
                    </a:lnT>
                    <a:lnB>
                      <a:noFill/>
                    </a:lnB>
                    <a:solidFill>
                      <a:srgbClr val="D7E082"/>
                    </a:solidFill>
                  </a:tcPr>
                </a:tc>
                <a:tc>
                  <a:txBody>
                    <a:bodyPr/>
                    <a:lstStyle/>
                    <a:p>
                      <a:pPr algn="r" fontAlgn="b"/>
                      <a:r>
                        <a:rPr lang="en-US" sz="1100" b="0" i="0" u="none" strike="noStrike">
                          <a:solidFill>
                            <a:srgbClr val="000000"/>
                          </a:solidFill>
                          <a:effectLst/>
                          <a:latin typeface="Aptos Narrow" panose="020B0004020202020204" pitchFamily="34" charset="0"/>
                        </a:rPr>
                        <a:t>4.63</a:t>
                      </a:r>
                    </a:p>
                  </a:txBody>
                  <a:tcPr marL="9525" marR="9525" marT="9525" marB="0" anchor="b">
                    <a:lnL>
                      <a:noFill/>
                    </a:lnL>
                    <a:lnR>
                      <a:noFill/>
                    </a:lnR>
                    <a:lnT>
                      <a:noFill/>
                    </a:lnT>
                    <a:lnB>
                      <a:noFill/>
                    </a:lnB>
                    <a:solidFill>
                      <a:srgbClr val="FBEA84"/>
                    </a:solidFill>
                  </a:tcPr>
                </a:tc>
                <a:tc>
                  <a:txBody>
                    <a:bodyPr/>
                    <a:lstStyle/>
                    <a:p>
                      <a:pPr algn="r" fontAlgn="b"/>
                      <a:r>
                        <a:rPr lang="en-US" sz="1100" b="0" i="0" u="none" strike="noStrike">
                          <a:solidFill>
                            <a:srgbClr val="000000"/>
                          </a:solidFill>
                          <a:effectLst/>
                          <a:latin typeface="Aptos Narrow" panose="020B0004020202020204" pitchFamily="34" charset="0"/>
                        </a:rPr>
                        <a:t>4.59</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1.15</a:t>
                      </a:r>
                    </a:p>
                  </a:txBody>
                  <a:tcPr marL="9525" marR="9525" marT="9525" marB="0" anchor="b">
                    <a:lnL>
                      <a:noFill/>
                    </a:lnL>
                    <a:lnR>
                      <a:noFill/>
                    </a:lnR>
                    <a:lnT>
                      <a:noFill/>
                    </a:lnT>
                    <a:lnB>
                      <a:noFill/>
                    </a:lnB>
                    <a:solidFill>
                      <a:srgbClr val="E4E483"/>
                    </a:solidFill>
                  </a:tcPr>
                </a:tc>
                <a:tc>
                  <a:txBody>
                    <a:bodyPr/>
                    <a:lstStyle/>
                    <a:p>
                      <a:pPr algn="r" fontAlgn="b"/>
                      <a:r>
                        <a:rPr lang="en-US" sz="1100" b="0" i="0" u="none" strike="noStrike">
                          <a:solidFill>
                            <a:srgbClr val="000000"/>
                          </a:solidFill>
                          <a:effectLst/>
                          <a:latin typeface="Aptos Narrow" panose="020B0004020202020204" pitchFamily="34" charset="0"/>
                        </a:rPr>
                        <a:t>3.74</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1.31</a:t>
                      </a:r>
                    </a:p>
                  </a:txBody>
                  <a:tcPr marL="9525" marR="9525" marT="9525" marB="0" anchor="b">
                    <a:lnL>
                      <a:noFill/>
                    </a:lnL>
                    <a:lnR>
                      <a:noFill/>
                    </a:lnR>
                    <a:lnT>
                      <a:noFill/>
                    </a:lnT>
                    <a:lnB>
                      <a:noFill/>
                    </a:lnB>
                    <a:solidFill>
                      <a:srgbClr val="DFE283"/>
                    </a:solidFill>
                  </a:tcPr>
                </a:tc>
                <a:tc>
                  <a:txBody>
                    <a:bodyPr/>
                    <a:lstStyle/>
                    <a:p>
                      <a:pPr algn="ctr" fontAlgn="b"/>
                      <a:r>
                        <a:rPr lang="en-US" sz="1100" b="0" i="0" u="none" strike="noStrike">
                          <a:solidFill>
                            <a:srgbClr val="000000"/>
                          </a:solidFill>
                          <a:effectLst/>
                          <a:latin typeface="Aptos Narrow" panose="020B0004020202020204" pitchFamily="34" charset="0"/>
                        </a:rPr>
                        <a:t>19.76</a:t>
                      </a:r>
                    </a:p>
                  </a:txBody>
                  <a:tcPr marL="9525" marR="9525" marT="9525" marB="0" anchor="b">
                    <a:lnL>
                      <a:noFill/>
                    </a:lnL>
                    <a:lnR>
                      <a:noFill/>
                    </a:lnR>
                    <a:lnT>
                      <a:noFill/>
                    </a:lnT>
                    <a:lnB>
                      <a:noFill/>
                    </a:lnB>
                    <a:solidFill>
                      <a:srgbClr val="63BE7B"/>
                    </a:solidFill>
                  </a:tcPr>
                </a:tc>
                <a:extLst>
                  <a:ext uri="{0D108BD9-81ED-4DB2-BD59-A6C34878D82A}">
                    <a16:rowId xmlns:a16="http://schemas.microsoft.com/office/drawing/2014/main" val="235961989"/>
                  </a:ext>
                </a:extLst>
              </a:tr>
              <a:tr h="190500">
                <a:tc>
                  <a:txBody>
                    <a:bodyPr/>
                    <a:lstStyle/>
                    <a:p>
                      <a:pPr algn="l" fontAlgn="b"/>
                      <a:r>
                        <a:rPr lang="en-US" sz="1100" b="0" i="0" u="none" strike="noStrike" dirty="0">
                          <a:solidFill>
                            <a:srgbClr val="000000"/>
                          </a:solidFill>
                          <a:effectLst/>
                          <a:latin typeface="Aptos Narrow" panose="020B0004020202020204" pitchFamily="34" charset="0"/>
                        </a:rPr>
                        <a:t>Salem</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dirty="0">
                          <a:solidFill>
                            <a:srgbClr val="000000"/>
                          </a:solidFill>
                          <a:effectLst/>
                          <a:latin typeface="Aptos Narrow" panose="020B0004020202020204" pitchFamily="34" charset="0"/>
                        </a:rPr>
                        <a:t>3</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dirty="0">
                          <a:solidFill>
                            <a:srgbClr val="000000"/>
                          </a:solidFill>
                          <a:effectLst/>
                          <a:latin typeface="Aptos Narrow" panose="020B0004020202020204" pitchFamily="34" charset="0"/>
                        </a:rPr>
                        <a:t> $     18.0 </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dirty="0">
                          <a:solidFill>
                            <a:srgbClr val="000000"/>
                          </a:solidFill>
                          <a:effectLst/>
                          <a:latin typeface="Aptos Narrow" panose="020B0004020202020204" pitchFamily="34" charset="0"/>
                        </a:rPr>
                        <a:t> $      18.0 </a:t>
                      </a:r>
                    </a:p>
                  </a:txBody>
                  <a:tcPr marL="9525" marR="9525" marT="9525" marB="0" anchor="b">
                    <a:lnL>
                      <a:noFill/>
                    </a:lnL>
                    <a:lnR>
                      <a:noFill/>
                    </a:lnR>
                    <a:lnT>
                      <a:noFill/>
                    </a:lnT>
                    <a:lnB>
                      <a:noFill/>
                    </a:lnB>
                    <a:solidFill>
                      <a:srgbClr val="FFFF00"/>
                    </a:solidFill>
                  </a:tcPr>
                </a:tc>
                <a:tc>
                  <a:txBody>
                    <a:bodyPr/>
                    <a:lstStyle/>
                    <a:p>
                      <a:pPr algn="r" fontAlgn="b"/>
                      <a:r>
                        <a:rPr lang="en-US" sz="1100" b="0" i="0" u="none" strike="noStrike">
                          <a:solidFill>
                            <a:srgbClr val="000000"/>
                          </a:solidFill>
                          <a:effectLst/>
                          <a:latin typeface="Aptos Narrow" panose="020B0004020202020204" pitchFamily="34" charset="0"/>
                        </a:rPr>
                        <a:t>0.00</a:t>
                      </a:r>
                    </a:p>
                  </a:txBody>
                  <a:tcPr marL="9525" marR="9525" marT="9525" marB="0" anchor="b">
                    <a:lnL>
                      <a:noFill/>
                    </a:lnL>
                    <a:lnR>
                      <a:noFill/>
                    </a:lnR>
                    <a:lnT>
                      <a:noFill/>
                    </a:lnT>
                    <a:lnB>
                      <a:noFill/>
                    </a:lnB>
                    <a:solidFill>
                      <a:srgbClr val="F8696B"/>
                    </a:solidFill>
                  </a:tcPr>
                </a:tc>
                <a:tc>
                  <a:txBody>
                    <a:bodyPr/>
                    <a:lstStyle/>
                    <a:p>
                      <a:pPr algn="r" fontAlgn="b"/>
                      <a:r>
                        <a:rPr lang="en-US" sz="1100" b="0" i="0" u="none" strike="noStrike" dirty="0">
                          <a:solidFill>
                            <a:srgbClr val="000000"/>
                          </a:solidFill>
                          <a:effectLst/>
                          <a:latin typeface="Aptos Narrow" panose="020B0004020202020204" pitchFamily="34" charset="0"/>
                        </a:rPr>
                        <a:t>4.55</a:t>
                      </a:r>
                    </a:p>
                  </a:txBody>
                  <a:tcPr marL="9525" marR="9525" marT="9525" marB="0" anchor="b">
                    <a:lnL>
                      <a:noFill/>
                    </a:lnL>
                    <a:lnR>
                      <a:noFill/>
                    </a:lnR>
                    <a:lnT>
                      <a:noFill/>
                    </a:lnT>
                    <a:lnB>
                      <a:noFill/>
                    </a:lnB>
                    <a:solidFill>
                      <a:srgbClr val="FFEB84"/>
                    </a:solidFill>
                  </a:tcPr>
                </a:tc>
                <a:tc>
                  <a:txBody>
                    <a:bodyPr/>
                    <a:lstStyle/>
                    <a:p>
                      <a:pPr algn="r" fontAlgn="b"/>
                      <a:r>
                        <a:rPr lang="en-US" sz="1100" b="0" i="0" u="none" strike="noStrike" dirty="0">
                          <a:solidFill>
                            <a:srgbClr val="000000"/>
                          </a:solidFill>
                          <a:effectLst/>
                          <a:latin typeface="Aptos Narrow" panose="020B0004020202020204" pitchFamily="34" charset="0"/>
                        </a:rPr>
                        <a:t>0.00</a:t>
                      </a:r>
                    </a:p>
                  </a:txBody>
                  <a:tcPr marL="9525" marR="9525" marT="9525" marB="0" anchor="b">
                    <a:lnL>
                      <a:noFill/>
                    </a:lnL>
                    <a:lnR>
                      <a:noFill/>
                    </a:lnR>
                    <a:lnT>
                      <a:noFill/>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0.00</a:t>
                      </a:r>
                    </a:p>
                  </a:txBody>
                  <a:tcPr marL="9525" marR="9525" marT="9525" marB="0" anchor="b">
                    <a:lnL>
                      <a:noFill/>
                    </a:lnL>
                    <a:lnR>
                      <a:noFill/>
                    </a:lnR>
                    <a:lnT>
                      <a:noFill/>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0.00</a:t>
                      </a:r>
                    </a:p>
                  </a:txBody>
                  <a:tcPr marL="9525" marR="9525" marT="9525" marB="0" anchor="b">
                    <a:lnL>
                      <a:noFill/>
                    </a:lnL>
                    <a:lnR>
                      <a:noFill/>
                    </a:lnR>
                    <a:lnT>
                      <a:noFill/>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1.10</a:t>
                      </a:r>
                    </a:p>
                  </a:txBody>
                  <a:tcPr marL="9525" marR="9525" marT="9525" marB="0" anchor="b">
                    <a:lnL>
                      <a:noFill/>
                    </a:lnL>
                    <a:lnR>
                      <a:noFill/>
                    </a:lnR>
                    <a:lnT>
                      <a:noFill/>
                    </a:lnT>
                    <a:lnB>
                      <a:noFill/>
                    </a:lnB>
                    <a:solidFill>
                      <a:srgbClr val="F98370"/>
                    </a:solidFill>
                  </a:tcPr>
                </a:tc>
                <a:tc>
                  <a:txBody>
                    <a:bodyPr/>
                    <a:lstStyle/>
                    <a:p>
                      <a:pPr algn="ctr" fontAlgn="b"/>
                      <a:r>
                        <a:rPr lang="en-US" sz="1100" b="0" i="0" u="none" strike="noStrike" dirty="0">
                          <a:solidFill>
                            <a:srgbClr val="000000"/>
                          </a:solidFill>
                          <a:effectLst/>
                          <a:latin typeface="Aptos Narrow" panose="020B0004020202020204" pitchFamily="34" charset="0"/>
                        </a:rPr>
                        <a:t>4.95</a:t>
                      </a:r>
                    </a:p>
                  </a:txBody>
                  <a:tcPr marL="9525" marR="9525" marT="9525" marB="0" anchor="b">
                    <a:lnL>
                      <a:noFill/>
                    </a:lnL>
                    <a:lnR>
                      <a:noFill/>
                    </a:lnR>
                    <a:lnT>
                      <a:noFill/>
                    </a:lnT>
                    <a:lnB>
                      <a:noFill/>
                    </a:lnB>
                    <a:solidFill>
                      <a:srgbClr val="F8696B"/>
                    </a:solidFill>
                  </a:tcPr>
                </a:tc>
                <a:extLst>
                  <a:ext uri="{0D108BD9-81ED-4DB2-BD59-A6C34878D82A}">
                    <a16:rowId xmlns:a16="http://schemas.microsoft.com/office/drawing/2014/main" val="1986813050"/>
                  </a:ext>
                </a:extLst>
              </a:tr>
              <a:tr h="190500">
                <a:tc>
                  <a:txBody>
                    <a:bodyPr/>
                    <a:lstStyle/>
                    <a:p>
                      <a:pPr algn="l" fontAlgn="b"/>
                      <a:r>
                        <a:rPr lang="en-US" sz="1100" b="0" i="0" u="none" strike="noStrike">
                          <a:solidFill>
                            <a:srgbClr val="000000"/>
                          </a:solidFill>
                          <a:effectLst/>
                          <a:latin typeface="Aptos Narrow" panose="020B0004020202020204" pitchFamily="34" charset="0"/>
                        </a:rPr>
                        <a:t>Staunton</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ptos Narrow" panose="020B0004020202020204" pitchFamily="34" charset="0"/>
                        </a:rPr>
                        <a:t>6</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11.7 </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12.7 </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0.70</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1.29</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F8786D"/>
                    </a:solidFill>
                  </a:tcPr>
                </a:tc>
                <a:tc>
                  <a:txBody>
                    <a:bodyPr/>
                    <a:lstStyle/>
                    <a:p>
                      <a:pPr algn="r" fontAlgn="b"/>
                      <a:r>
                        <a:rPr lang="en-US" sz="1100" b="0" i="0" u="none" strike="noStrike">
                          <a:solidFill>
                            <a:srgbClr val="000000"/>
                          </a:solidFill>
                          <a:effectLst/>
                          <a:latin typeface="Aptos Narrow" panose="020B0004020202020204" pitchFamily="34" charset="0"/>
                        </a:rPr>
                        <a:t>1.00</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1.30</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DAE182"/>
                    </a:solidFill>
                  </a:tcPr>
                </a:tc>
                <a:tc>
                  <a:txBody>
                    <a:bodyPr/>
                    <a:lstStyle/>
                    <a:p>
                      <a:pPr algn="r" fontAlgn="b"/>
                      <a:r>
                        <a:rPr lang="en-US" sz="1100" b="0" i="0" u="none" strike="noStrike">
                          <a:solidFill>
                            <a:srgbClr val="000000"/>
                          </a:solidFill>
                          <a:effectLst/>
                          <a:latin typeface="Aptos Narrow" panose="020B0004020202020204" pitchFamily="34" charset="0"/>
                        </a:rPr>
                        <a:t>2.88</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97CD7E"/>
                    </a:solidFill>
                  </a:tcPr>
                </a:tc>
                <a:tc>
                  <a:txBody>
                    <a:bodyPr/>
                    <a:lstStyle/>
                    <a:p>
                      <a:pPr algn="r" fontAlgn="b"/>
                      <a:r>
                        <a:rPr lang="en-US" sz="1100" b="0" i="0" u="none" strike="noStrike">
                          <a:solidFill>
                            <a:srgbClr val="000000"/>
                          </a:solidFill>
                          <a:effectLst/>
                          <a:latin typeface="Aptos Narrow" panose="020B0004020202020204" pitchFamily="34" charset="0"/>
                        </a:rPr>
                        <a:t>1.43</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A1D07F"/>
                    </a:solidFill>
                  </a:tcPr>
                </a:tc>
                <a:tc>
                  <a:txBody>
                    <a:bodyPr/>
                    <a:lstStyle/>
                    <a:p>
                      <a:pPr algn="ctr" fontAlgn="b"/>
                      <a:r>
                        <a:rPr lang="en-US" sz="1100" b="0" i="0" u="none" strike="noStrike" dirty="0">
                          <a:solidFill>
                            <a:srgbClr val="000000"/>
                          </a:solidFill>
                          <a:effectLst/>
                          <a:latin typeface="Aptos Narrow" panose="020B0004020202020204" pitchFamily="34" charset="0"/>
                        </a:rPr>
                        <a:t>10.31</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FDD27F"/>
                    </a:solidFill>
                  </a:tcPr>
                </a:tc>
                <a:extLst>
                  <a:ext uri="{0D108BD9-81ED-4DB2-BD59-A6C34878D82A}">
                    <a16:rowId xmlns:a16="http://schemas.microsoft.com/office/drawing/2014/main" val="2426545369"/>
                  </a:ext>
                </a:extLst>
              </a:tr>
              <a:tr h="190500">
                <a:tc>
                  <a:txBody>
                    <a:bodyPr/>
                    <a:lstStyle/>
                    <a:p>
                      <a:pPr algn="l" fontAlgn="b"/>
                      <a:r>
                        <a:rPr lang="en-US" sz="1100" b="1" i="0" u="none" strike="noStrike">
                          <a:solidFill>
                            <a:srgbClr val="000000"/>
                          </a:solidFill>
                          <a:effectLst/>
                          <a:latin typeface="Aptos Narrow" panose="020B0004020202020204" pitchFamily="34" charset="0"/>
                        </a:rPr>
                        <a:t>Grand Total</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ctr" fontAlgn="b"/>
                      <a:r>
                        <a:rPr lang="en-US" sz="1100" b="1" i="0" u="none" strike="noStrike">
                          <a:solidFill>
                            <a:srgbClr val="000000"/>
                          </a:solidFill>
                          <a:effectLst/>
                          <a:latin typeface="Aptos Narrow" panose="020B0004020202020204" pitchFamily="34" charset="0"/>
                        </a:rPr>
                        <a:t>53</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 $     18.6 </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l" fontAlgn="b"/>
                      <a:r>
                        <a:rPr lang="en-US" sz="1100" b="1" i="0" u="none" strike="noStrike" dirty="0">
                          <a:solidFill>
                            <a:srgbClr val="000000"/>
                          </a:solidFill>
                          <a:effectLst/>
                          <a:latin typeface="Aptos Narrow" panose="020B0004020202020204" pitchFamily="34" charset="0"/>
                        </a:rPr>
                        <a:t> $      20.2 </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1.54</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3.90</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2.43</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1.11</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1.75</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1.29</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ctr" fontAlgn="b"/>
                      <a:r>
                        <a:rPr lang="en-US" sz="1100" b="1" i="0" u="none" strike="noStrike" dirty="0">
                          <a:solidFill>
                            <a:srgbClr val="000000"/>
                          </a:solidFill>
                          <a:effectLst/>
                          <a:latin typeface="Aptos Narrow" panose="020B0004020202020204" pitchFamily="34" charset="0"/>
                        </a:rPr>
                        <a:t>13.56</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extLst>
                  <a:ext uri="{0D108BD9-81ED-4DB2-BD59-A6C34878D82A}">
                    <a16:rowId xmlns:a16="http://schemas.microsoft.com/office/drawing/2014/main" val="3502307873"/>
                  </a:ext>
                </a:extLst>
              </a:tr>
            </a:tbl>
          </a:graphicData>
        </a:graphic>
      </p:graphicFrame>
      <p:sp>
        <p:nvSpPr>
          <p:cNvPr id="8" name="TextBox 7">
            <a:extLst>
              <a:ext uri="{FF2B5EF4-FFF2-40B4-BE49-F238E27FC236}">
                <a16:creationId xmlns:a16="http://schemas.microsoft.com/office/drawing/2014/main" id="{7AEB9AA7-3589-CC37-14F9-7CA0DC619421}"/>
              </a:ext>
            </a:extLst>
          </p:cNvPr>
          <p:cNvSpPr txBox="1"/>
          <p:nvPr/>
        </p:nvSpPr>
        <p:spPr>
          <a:xfrm>
            <a:off x="533401" y="2075636"/>
            <a:ext cx="5397498" cy="461665"/>
          </a:xfrm>
          <a:prstGeom prst="rect">
            <a:avLst/>
          </a:prstGeom>
          <a:noFill/>
        </p:spPr>
        <p:txBody>
          <a:bodyPr wrap="square" rtlCol="0">
            <a:spAutoFit/>
          </a:bodyPr>
          <a:lstStyle/>
          <a:p>
            <a:pPr algn="ctr"/>
            <a:r>
              <a:rPr lang="en-US" dirty="0"/>
              <a:t>Round 6 Applications</a:t>
            </a:r>
          </a:p>
        </p:txBody>
      </p:sp>
      <p:sp>
        <p:nvSpPr>
          <p:cNvPr id="9" name="TextBox 8">
            <a:extLst>
              <a:ext uri="{FF2B5EF4-FFF2-40B4-BE49-F238E27FC236}">
                <a16:creationId xmlns:a16="http://schemas.microsoft.com/office/drawing/2014/main" id="{E4445FFA-9C55-61F8-D63B-9A28AB699CCC}"/>
              </a:ext>
            </a:extLst>
          </p:cNvPr>
          <p:cNvSpPr txBox="1"/>
          <p:nvPr/>
        </p:nvSpPr>
        <p:spPr>
          <a:xfrm>
            <a:off x="6375860" y="2075636"/>
            <a:ext cx="5397499" cy="461665"/>
          </a:xfrm>
          <a:prstGeom prst="rect">
            <a:avLst/>
          </a:prstGeom>
          <a:noFill/>
        </p:spPr>
        <p:txBody>
          <a:bodyPr wrap="square" rtlCol="0">
            <a:spAutoFit/>
          </a:bodyPr>
          <a:lstStyle/>
          <a:p>
            <a:pPr algn="ctr"/>
            <a:r>
              <a:rPr lang="en-US" dirty="0"/>
              <a:t>Round 6 Funded Applications</a:t>
            </a:r>
          </a:p>
        </p:txBody>
      </p:sp>
      <p:sp>
        <p:nvSpPr>
          <p:cNvPr id="2" name="Title 3">
            <a:extLst>
              <a:ext uri="{FF2B5EF4-FFF2-40B4-BE49-F238E27FC236}">
                <a16:creationId xmlns:a16="http://schemas.microsoft.com/office/drawing/2014/main" id="{7D323C15-3BDD-C36E-622A-FC4EBA5EBD33}"/>
              </a:ext>
            </a:extLst>
          </p:cNvPr>
          <p:cNvSpPr txBox="1">
            <a:spLocks/>
          </p:cNvSpPr>
          <p:nvPr/>
        </p:nvSpPr>
        <p:spPr bwMode="auto">
          <a:xfrm>
            <a:off x="406400" y="320040"/>
            <a:ext cx="1140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ea typeface="ＭＳ Ｐゴシック" pitchFamily="1" charset="-128"/>
              </a:defRPr>
            </a:lvl2pPr>
            <a:lvl3pPr algn="l" rtl="0" fontAlgn="base">
              <a:spcBef>
                <a:spcPct val="0"/>
              </a:spcBef>
              <a:spcAft>
                <a:spcPct val="0"/>
              </a:spcAft>
              <a:defRPr sz="2400" b="1">
                <a:solidFill>
                  <a:schemeClr val="tx1"/>
                </a:solidFill>
                <a:latin typeface="Arial" charset="0"/>
                <a:ea typeface="ＭＳ Ｐゴシック" pitchFamily="1" charset="-128"/>
              </a:defRPr>
            </a:lvl3pPr>
            <a:lvl4pPr algn="l" rtl="0" fontAlgn="base">
              <a:spcBef>
                <a:spcPct val="0"/>
              </a:spcBef>
              <a:spcAft>
                <a:spcPct val="0"/>
              </a:spcAft>
              <a:defRPr sz="2400" b="1">
                <a:solidFill>
                  <a:schemeClr val="tx1"/>
                </a:solidFill>
                <a:latin typeface="Arial" charset="0"/>
                <a:ea typeface="ＭＳ Ｐゴシック" pitchFamily="1" charset="-128"/>
              </a:defRPr>
            </a:lvl4pPr>
            <a:lvl5pPr algn="l" rtl="0" fontAlgn="base">
              <a:spcBef>
                <a:spcPct val="0"/>
              </a:spcBef>
              <a:spcAft>
                <a:spcPct val="0"/>
              </a:spcAft>
              <a:defRPr sz="2400" b="1">
                <a:solidFill>
                  <a:schemeClr val="tx1"/>
                </a:solidFill>
                <a:latin typeface="Arial" charset="0"/>
                <a:ea typeface="ＭＳ Ｐゴシック" pitchFamily="1" charset="-128"/>
              </a:defRPr>
            </a:lvl5pPr>
            <a:lvl6pPr marL="457189" algn="l" rtl="0" fontAlgn="base">
              <a:spcBef>
                <a:spcPct val="0"/>
              </a:spcBef>
              <a:spcAft>
                <a:spcPct val="0"/>
              </a:spcAft>
              <a:defRPr sz="2400" b="1">
                <a:solidFill>
                  <a:schemeClr val="tx1"/>
                </a:solidFill>
                <a:latin typeface="Arial" charset="0"/>
                <a:ea typeface="ＭＳ Ｐゴシック" pitchFamily="1" charset="-128"/>
              </a:defRPr>
            </a:lvl6pPr>
            <a:lvl7pPr marL="914377" algn="l" rtl="0" fontAlgn="base">
              <a:spcBef>
                <a:spcPct val="0"/>
              </a:spcBef>
              <a:spcAft>
                <a:spcPct val="0"/>
              </a:spcAft>
              <a:defRPr sz="2400" b="1">
                <a:solidFill>
                  <a:schemeClr val="tx1"/>
                </a:solidFill>
                <a:latin typeface="Arial" charset="0"/>
                <a:ea typeface="ＭＳ Ｐゴシック" pitchFamily="1" charset="-128"/>
              </a:defRPr>
            </a:lvl7pPr>
            <a:lvl8pPr marL="1371566" algn="l" rtl="0" fontAlgn="base">
              <a:spcBef>
                <a:spcPct val="0"/>
              </a:spcBef>
              <a:spcAft>
                <a:spcPct val="0"/>
              </a:spcAft>
              <a:defRPr sz="2400" b="1">
                <a:solidFill>
                  <a:schemeClr val="tx1"/>
                </a:solidFill>
                <a:latin typeface="Arial" charset="0"/>
                <a:ea typeface="ＭＳ Ｐゴシック" pitchFamily="1" charset="-128"/>
              </a:defRPr>
            </a:lvl8pPr>
            <a:lvl9pPr marL="1828754" algn="l" rtl="0" fontAlgn="base">
              <a:spcBef>
                <a:spcPct val="0"/>
              </a:spcBef>
              <a:spcAft>
                <a:spcPct val="0"/>
              </a:spcAft>
              <a:defRPr sz="2400" b="1">
                <a:solidFill>
                  <a:schemeClr val="tx1"/>
                </a:solidFill>
                <a:latin typeface="Arial" charset="0"/>
                <a:ea typeface="ＭＳ Ｐゴシック" pitchFamily="1" charset="-128"/>
              </a:defRPr>
            </a:lvl9pPr>
          </a:lstStyle>
          <a:p>
            <a:pPr eaLnBrk="1" hangingPunct="1"/>
            <a:r>
              <a:rPr lang="en-US" sz="3200" kern="0" dirty="0">
                <a:latin typeface="Aptos Display" panose="020B0004020202020204" pitchFamily="34" charset="0"/>
              </a:rPr>
              <a:t>Statewide Comparison Benefit and Cost</a:t>
            </a:r>
          </a:p>
        </p:txBody>
      </p:sp>
      <p:sp>
        <p:nvSpPr>
          <p:cNvPr id="10" name="TextBox 9">
            <a:extLst>
              <a:ext uri="{FF2B5EF4-FFF2-40B4-BE49-F238E27FC236}">
                <a16:creationId xmlns:a16="http://schemas.microsoft.com/office/drawing/2014/main" id="{72D1DCA0-B343-2757-48F9-C79466ACD92D}"/>
              </a:ext>
            </a:extLst>
          </p:cNvPr>
          <p:cNvSpPr txBox="1"/>
          <p:nvPr/>
        </p:nvSpPr>
        <p:spPr>
          <a:xfrm>
            <a:off x="423718" y="5231635"/>
            <a:ext cx="11404600" cy="707886"/>
          </a:xfrm>
          <a:prstGeom prst="rect">
            <a:avLst/>
          </a:prstGeom>
          <a:noFill/>
        </p:spPr>
        <p:txBody>
          <a:bodyPr wrap="square">
            <a:spAutoFit/>
          </a:bodyPr>
          <a:lstStyle/>
          <a:p>
            <a:r>
              <a:rPr lang="en-US" sz="2000" b="0" dirty="0"/>
              <a:t>Salem district is requesting near the highest amount per project, second only to Northern Virginia, and has near the lowest benefit in the state, second only to Bristol. </a:t>
            </a:r>
          </a:p>
        </p:txBody>
      </p:sp>
    </p:spTree>
    <p:extLst>
      <p:ext uri="{BB962C8B-B14F-4D97-AF65-F5344CB8AC3E}">
        <p14:creationId xmlns:p14="http://schemas.microsoft.com/office/powerpoint/2010/main" val="345112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247839-D3C9-4D68-9423-E27E3DE50668}"/>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a:pPr>
            <a:r>
              <a:rPr lang="en-US" sz="1400"/>
              <a:t>SMART SCALE FY 2026 (Round 6) Overview</a:t>
            </a:r>
            <a:endParaRPr lang="en-US" sz="1400" dirty="0"/>
          </a:p>
        </p:txBody>
      </p:sp>
      <p:sp>
        <p:nvSpPr>
          <p:cNvPr id="4" name="Title 3"/>
          <p:cNvSpPr>
            <a:spLocks noGrp="1"/>
          </p:cNvSpPr>
          <p:nvPr>
            <p:ph type="title"/>
          </p:nvPr>
        </p:nvSpPr>
        <p:spPr>
          <a:xfrm>
            <a:off x="406400" y="320040"/>
            <a:ext cx="11404600" cy="1143000"/>
          </a:xfrm>
        </p:spPr>
        <p:txBody>
          <a:bodyPr/>
          <a:lstStyle/>
          <a:p>
            <a:pPr eaLnBrk="1" hangingPunct="1"/>
            <a:r>
              <a:rPr lang="en-US" sz="3200" kern="0" dirty="0">
                <a:latin typeface="Aptos Display" panose="020B0004020202020204" pitchFamily="34" charset="0"/>
              </a:rPr>
              <a:t>Statewide Comparison Benefit and Cost - HPP</a:t>
            </a:r>
          </a:p>
        </p:txBody>
      </p:sp>
      <p:sp>
        <p:nvSpPr>
          <p:cNvPr id="3" name="Slide Number Placeholder 2"/>
          <p:cNvSpPr>
            <a:spLocks noGrp="1"/>
          </p:cNvSpPr>
          <p:nvPr>
            <p:ph type="sldNum" sz="quarter" idx="10"/>
          </p:nvPr>
        </p:nvSpPr>
        <p:spPr/>
        <p:txBody>
          <a:bodyPr/>
          <a:lstStyle/>
          <a:p>
            <a:fld id="{2D053006-FB26-45B1-80AA-6376C0DF0BE0}" type="slidenum">
              <a:rPr lang="en-US" smtClean="0"/>
              <a:pPr/>
              <a:t>8</a:t>
            </a:fld>
            <a:endParaRPr lang="en-US" dirty="0"/>
          </a:p>
        </p:txBody>
      </p:sp>
      <p:graphicFrame>
        <p:nvGraphicFramePr>
          <p:cNvPr id="2" name="Table 1">
            <a:extLst>
              <a:ext uri="{FF2B5EF4-FFF2-40B4-BE49-F238E27FC236}">
                <a16:creationId xmlns:a16="http://schemas.microsoft.com/office/drawing/2014/main" id="{792915E0-0F2A-FBB5-E89F-BBDC1D7D45C2}"/>
              </a:ext>
            </a:extLst>
          </p:cNvPr>
          <p:cNvGraphicFramePr>
            <a:graphicFrameLocks noGrp="1"/>
          </p:cNvGraphicFramePr>
          <p:nvPr>
            <p:extLst>
              <p:ext uri="{D42A27DB-BD31-4B8C-83A1-F6EECF244321}">
                <p14:modId xmlns:p14="http://schemas.microsoft.com/office/powerpoint/2010/main" val="907230047"/>
              </p:ext>
            </p:extLst>
          </p:nvPr>
        </p:nvGraphicFramePr>
        <p:xfrm>
          <a:off x="530352" y="2743200"/>
          <a:ext cx="5397499" cy="2286000"/>
        </p:xfrm>
        <a:graphic>
          <a:graphicData uri="http://schemas.openxmlformats.org/drawingml/2006/table">
            <a:tbl>
              <a:tblPr/>
              <a:tblGrid>
                <a:gridCol w="1093445">
                  <a:extLst>
                    <a:ext uri="{9D8B030D-6E8A-4147-A177-3AD203B41FA5}">
                      <a16:colId xmlns:a16="http://schemas.microsoft.com/office/drawing/2014/main" val="232263224"/>
                    </a:ext>
                  </a:extLst>
                </a:gridCol>
                <a:gridCol w="469072">
                  <a:extLst>
                    <a:ext uri="{9D8B030D-6E8A-4147-A177-3AD203B41FA5}">
                      <a16:colId xmlns:a16="http://schemas.microsoft.com/office/drawing/2014/main" val="50433549"/>
                    </a:ext>
                  </a:extLst>
                </a:gridCol>
                <a:gridCol w="557816">
                  <a:extLst>
                    <a:ext uri="{9D8B030D-6E8A-4147-A177-3AD203B41FA5}">
                      <a16:colId xmlns:a16="http://schemas.microsoft.com/office/drawing/2014/main" val="2266085472"/>
                    </a:ext>
                  </a:extLst>
                </a:gridCol>
                <a:gridCol w="599018">
                  <a:extLst>
                    <a:ext uri="{9D8B030D-6E8A-4147-A177-3AD203B41FA5}">
                      <a16:colId xmlns:a16="http://schemas.microsoft.com/office/drawing/2014/main" val="4262896044"/>
                    </a:ext>
                  </a:extLst>
                </a:gridCol>
                <a:gridCol w="380329">
                  <a:extLst>
                    <a:ext uri="{9D8B030D-6E8A-4147-A177-3AD203B41FA5}">
                      <a16:colId xmlns:a16="http://schemas.microsoft.com/office/drawing/2014/main" val="1696953806"/>
                    </a:ext>
                  </a:extLst>
                </a:gridCol>
                <a:gridCol w="304263">
                  <a:extLst>
                    <a:ext uri="{9D8B030D-6E8A-4147-A177-3AD203B41FA5}">
                      <a16:colId xmlns:a16="http://schemas.microsoft.com/office/drawing/2014/main" val="3831239339"/>
                    </a:ext>
                  </a:extLst>
                </a:gridCol>
                <a:gridCol w="304263">
                  <a:extLst>
                    <a:ext uri="{9D8B030D-6E8A-4147-A177-3AD203B41FA5}">
                      <a16:colId xmlns:a16="http://schemas.microsoft.com/office/drawing/2014/main" val="455580100"/>
                    </a:ext>
                  </a:extLst>
                </a:gridCol>
                <a:gridCol w="304263">
                  <a:extLst>
                    <a:ext uri="{9D8B030D-6E8A-4147-A177-3AD203B41FA5}">
                      <a16:colId xmlns:a16="http://schemas.microsoft.com/office/drawing/2014/main" val="340225258"/>
                    </a:ext>
                  </a:extLst>
                </a:gridCol>
                <a:gridCol w="304263">
                  <a:extLst>
                    <a:ext uri="{9D8B030D-6E8A-4147-A177-3AD203B41FA5}">
                      <a16:colId xmlns:a16="http://schemas.microsoft.com/office/drawing/2014/main" val="3654867514"/>
                    </a:ext>
                  </a:extLst>
                </a:gridCol>
                <a:gridCol w="329618">
                  <a:extLst>
                    <a:ext uri="{9D8B030D-6E8A-4147-A177-3AD203B41FA5}">
                      <a16:colId xmlns:a16="http://schemas.microsoft.com/office/drawing/2014/main" val="2028838038"/>
                    </a:ext>
                  </a:extLst>
                </a:gridCol>
                <a:gridCol w="751149">
                  <a:extLst>
                    <a:ext uri="{9D8B030D-6E8A-4147-A177-3AD203B41FA5}">
                      <a16:colId xmlns:a16="http://schemas.microsoft.com/office/drawing/2014/main" val="2658414310"/>
                    </a:ext>
                  </a:extLst>
                </a:gridCol>
              </a:tblGrid>
              <a:tr h="190500">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863629125"/>
                  </a:ext>
                </a:extLst>
              </a:tr>
              <a:tr h="190500">
                <a:tc>
                  <a:txBody>
                    <a:bodyPr/>
                    <a:lstStyle/>
                    <a:p>
                      <a:pPr algn="l" fontAlgn="b"/>
                      <a:r>
                        <a:rPr lang="en-US" sz="1100" b="1" i="0" u="none" strike="noStrike">
                          <a:solidFill>
                            <a:srgbClr val="000000"/>
                          </a:solidFill>
                          <a:effectLst/>
                          <a:latin typeface="Aptos Narrow" panose="020B0004020202020204" pitchFamily="34" charset="0"/>
                        </a:rPr>
                        <a:t>District</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1100" b="1" i="0" u="none" strike="noStrike">
                          <a:solidFill>
                            <a:srgbClr val="000000"/>
                          </a:solidFill>
                          <a:effectLst/>
                          <a:latin typeface="Aptos Narrow" panose="020B0004020202020204" pitchFamily="34" charset="0"/>
                        </a:rPr>
                        <a:t>#</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Ave Req</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Ave Cost</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Cong</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Saf</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Acc</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Env</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EcD</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LUM</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1100" b="1" i="0" u="none" strike="noStrike">
                          <a:solidFill>
                            <a:srgbClr val="000000"/>
                          </a:solidFill>
                          <a:effectLst/>
                          <a:latin typeface="Aptos Narrow" panose="020B0004020202020204" pitchFamily="34" charset="0"/>
                        </a:rPr>
                        <a:t>Ave Benefit</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700866195"/>
                  </a:ext>
                </a:extLst>
              </a:tr>
              <a:tr h="190500">
                <a:tc>
                  <a:txBody>
                    <a:bodyPr/>
                    <a:lstStyle/>
                    <a:p>
                      <a:pPr algn="l" fontAlgn="b"/>
                      <a:r>
                        <a:rPr lang="en-US" sz="1100" b="0" i="0" u="none" strike="noStrike">
                          <a:solidFill>
                            <a:srgbClr val="000000"/>
                          </a:solidFill>
                          <a:effectLst/>
                          <a:latin typeface="Aptos Narrow" panose="020B0004020202020204" pitchFamily="34" charset="0"/>
                        </a:rPr>
                        <a:t>Bristol</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3</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28.6 </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28.6 </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0.02</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0.89</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0.09</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86C6B"/>
                    </a:solidFill>
                  </a:tcPr>
                </a:tc>
                <a:tc>
                  <a:txBody>
                    <a:bodyPr/>
                    <a:lstStyle/>
                    <a:p>
                      <a:pPr algn="r" fontAlgn="b"/>
                      <a:r>
                        <a:rPr lang="en-US" sz="1100" b="0" i="0" u="none" strike="noStrike">
                          <a:solidFill>
                            <a:srgbClr val="000000"/>
                          </a:solidFill>
                          <a:effectLst/>
                          <a:latin typeface="Aptos Narrow" panose="020B0004020202020204" pitchFamily="34" charset="0"/>
                        </a:rPr>
                        <a:t>0.66</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EE683"/>
                    </a:solidFill>
                  </a:tcPr>
                </a:tc>
                <a:tc>
                  <a:txBody>
                    <a:bodyPr/>
                    <a:lstStyle/>
                    <a:p>
                      <a:pPr algn="r" fontAlgn="b"/>
                      <a:r>
                        <a:rPr lang="en-US" sz="1100" b="0" i="0" u="none" strike="noStrike">
                          <a:solidFill>
                            <a:srgbClr val="000000"/>
                          </a:solidFill>
                          <a:effectLst/>
                          <a:latin typeface="Aptos Narrow" panose="020B0004020202020204" pitchFamily="34" charset="0"/>
                        </a:rPr>
                        <a:t>0.95</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1.29</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9EA84"/>
                    </a:solidFill>
                  </a:tcPr>
                </a:tc>
                <a:tc>
                  <a:txBody>
                    <a:bodyPr/>
                    <a:lstStyle/>
                    <a:p>
                      <a:pPr algn="ctr" fontAlgn="b"/>
                      <a:r>
                        <a:rPr lang="en-US" sz="1100" b="0" i="0" u="none" strike="noStrike">
                          <a:solidFill>
                            <a:srgbClr val="000000"/>
                          </a:solidFill>
                          <a:effectLst/>
                          <a:latin typeface="Aptos Narrow" panose="020B0004020202020204" pitchFamily="34" charset="0"/>
                        </a:rPr>
                        <a:t>4.01</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8696B"/>
                    </a:solidFill>
                  </a:tcPr>
                </a:tc>
                <a:extLst>
                  <a:ext uri="{0D108BD9-81ED-4DB2-BD59-A6C34878D82A}">
                    <a16:rowId xmlns:a16="http://schemas.microsoft.com/office/drawing/2014/main" val="632599520"/>
                  </a:ext>
                </a:extLst>
              </a:tr>
              <a:tr h="190500">
                <a:tc>
                  <a:txBody>
                    <a:bodyPr/>
                    <a:lstStyle/>
                    <a:p>
                      <a:pPr algn="l" fontAlgn="b"/>
                      <a:r>
                        <a:rPr lang="en-US" sz="1100" b="0" i="0" u="none" strike="noStrike">
                          <a:solidFill>
                            <a:srgbClr val="000000"/>
                          </a:solidFill>
                          <a:effectLst/>
                          <a:latin typeface="Aptos Narrow" panose="020B0004020202020204" pitchFamily="34" charset="0"/>
                        </a:rPr>
                        <a:t>Culpeper</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5</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74.7 </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74.7 </a:t>
                      </a:r>
                    </a:p>
                  </a:txBody>
                  <a:tcPr marL="9525" marR="9525" marT="9525" marB="0" anchor="b">
                    <a:lnL>
                      <a:noFill/>
                    </a:lnL>
                    <a:lnR>
                      <a:noFill/>
                    </a:lnR>
                    <a:lnT>
                      <a:noFill/>
                    </a:lnT>
                    <a:lnB>
                      <a:noFill/>
                    </a:lnB>
                    <a:noFill/>
                  </a:tcPr>
                </a:tc>
                <a:tc>
                  <a:txBody>
                    <a:bodyPr/>
                    <a:lstStyle/>
                    <a:p>
                      <a:pPr algn="r" fontAlgn="b"/>
                      <a:r>
                        <a:rPr lang="en-US" sz="1100" b="0" i="0" u="none" strike="noStrike" dirty="0">
                          <a:solidFill>
                            <a:srgbClr val="000000"/>
                          </a:solidFill>
                          <a:effectLst/>
                          <a:latin typeface="Aptos Narrow" panose="020B0004020202020204" pitchFamily="34" charset="0"/>
                        </a:rPr>
                        <a:t>0.41</a:t>
                      </a:r>
                    </a:p>
                  </a:txBody>
                  <a:tcPr marL="9525" marR="9525" marT="9525" marB="0" anchor="b">
                    <a:lnL>
                      <a:noFill/>
                    </a:lnL>
                    <a:lnR>
                      <a:noFill/>
                    </a:lnR>
                    <a:lnT>
                      <a:noFill/>
                    </a:lnT>
                    <a:lnB>
                      <a:noFill/>
                    </a:lnB>
                    <a:solidFill>
                      <a:srgbClr val="FCB77A"/>
                    </a:solidFill>
                  </a:tcPr>
                </a:tc>
                <a:tc>
                  <a:txBody>
                    <a:bodyPr/>
                    <a:lstStyle/>
                    <a:p>
                      <a:pPr algn="r" fontAlgn="b"/>
                      <a:r>
                        <a:rPr lang="en-US" sz="1100" b="0" i="0" u="none" strike="noStrike">
                          <a:solidFill>
                            <a:srgbClr val="000000"/>
                          </a:solidFill>
                          <a:effectLst/>
                          <a:latin typeface="Aptos Narrow" panose="020B0004020202020204" pitchFamily="34" charset="0"/>
                        </a:rPr>
                        <a:t>4.25</a:t>
                      </a:r>
                    </a:p>
                  </a:txBody>
                  <a:tcPr marL="9525" marR="9525" marT="9525" marB="0" anchor="b">
                    <a:lnL>
                      <a:noFill/>
                    </a:lnL>
                    <a:lnR>
                      <a:noFill/>
                    </a:lnR>
                    <a:lnT>
                      <a:noFill/>
                    </a:lnT>
                    <a:lnB>
                      <a:noFill/>
                    </a:lnB>
                    <a:solidFill>
                      <a:srgbClr val="7EC67D"/>
                    </a:solidFill>
                  </a:tcPr>
                </a:tc>
                <a:tc>
                  <a:txBody>
                    <a:bodyPr/>
                    <a:lstStyle/>
                    <a:p>
                      <a:pPr algn="r" fontAlgn="b"/>
                      <a:r>
                        <a:rPr lang="en-US" sz="1100" b="0" i="0" u="none" strike="noStrike" dirty="0">
                          <a:solidFill>
                            <a:srgbClr val="000000"/>
                          </a:solidFill>
                          <a:effectLst/>
                          <a:latin typeface="Aptos Narrow" panose="020B0004020202020204" pitchFamily="34" charset="0"/>
                        </a:rPr>
                        <a:t>3.29</a:t>
                      </a:r>
                    </a:p>
                  </a:txBody>
                  <a:tcPr marL="9525" marR="9525" marT="9525" marB="0" anchor="b">
                    <a:lnL>
                      <a:noFill/>
                    </a:lnL>
                    <a:lnR>
                      <a:noFill/>
                    </a:lnR>
                    <a:lnT>
                      <a:noFill/>
                    </a:lnT>
                    <a:lnB>
                      <a:noFill/>
                    </a:lnB>
                    <a:solidFill>
                      <a:srgbClr val="B4D680"/>
                    </a:solidFill>
                  </a:tcPr>
                </a:tc>
                <a:tc>
                  <a:txBody>
                    <a:bodyPr/>
                    <a:lstStyle/>
                    <a:p>
                      <a:pPr algn="r" fontAlgn="b"/>
                      <a:r>
                        <a:rPr lang="en-US" sz="1100" b="0" i="0" u="none" strike="noStrike">
                          <a:solidFill>
                            <a:srgbClr val="000000"/>
                          </a:solidFill>
                          <a:effectLst/>
                          <a:latin typeface="Aptos Narrow" panose="020B0004020202020204" pitchFamily="34" charset="0"/>
                        </a:rPr>
                        <a:t>2.29</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0.84</a:t>
                      </a:r>
                    </a:p>
                  </a:txBody>
                  <a:tcPr marL="9525" marR="9525" marT="9525" marB="0" anchor="b">
                    <a:lnL>
                      <a:noFill/>
                    </a:lnL>
                    <a:lnR>
                      <a:noFill/>
                    </a:lnR>
                    <a:lnT>
                      <a:noFill/>
                    </a:lnT>
                    <a:lnB>
                      <a:noFill/>
                    </a:lnB>
                    <a:solidFill>
                      <a:srgbClr val="FEDA80"/>
                    </a:solidFill>
                  </a:tcPr>
                </a:tc>
                <a:tc>
                  <a:txBody>
                    <a:bodyPr/>
                    <a:lstStyle/>
                    <a:p>
                      <a:pPr algn="r" fontAlgn="b"/>
                      <a:r>
                        <a:rPr lang="en-US" sz="1100" b="0" i="0" u="none" strike="noStrike" dirty="0">
                          <a:solidFill>
                            <a:srgbClr val="000000"/>
                          </a:solidFill>
                          <a:effectLst/>
                          <a:latin typeface="Aptos Narrow" panose="020B0004020202020204" pitchFamily="34" charset="0"/>
                        </a:rPr>
                        <a:t>1.76</a:t>
                      </a:r>
                    </a:p>
                  </a:txBody>
                  <a:tcPr marL="9525" marR="9525" marT="9525" marB="0" anchor="b">
                    <a:lnL>
                      <a:noFill/>
                    </a:lnL>
                    <a:lnR>
                      <a:noFill/>
                    </a:lnR>
                    <a:lnT>
                      <a:noFill/>
                    </a:lnT>
                    <a:lnB>
                      <a:noFill/>
                    </a:lnB>
                    <a:solidFill>
                      <a:srgbClr val="63BE7B"/>
                    </a:solidFill>
                  </a:tcPr>
                </a:tc>
                <a:tc>
                  <a:txBody>
                    <a:bodyPr/>
                    <a:lstStyle/>
                    <a:p>
                      <a:pPr algn="ctr" fontAlgn="b"/>
                      <a:r>
                        <a:rPr lang="en-US" sz="1100" b="0" i="0" u="none" strike="noStrike" dirty="0">
                          <a:solidFill>
                            <a:srgbClr val="000000"/>
                          </a:solidFill>
                          <a:effectLst/>
                          <a:latin typeface="Aptos Narrow" panose="020B0004020202020204" pitchFamily="34" charset="0"/>
                        </a:rPr>
                        <a:t>19.69</a:t>
                      </a:r>
                    </a:p>
                  </a:txBody>
                  <a:tcPr marL="9525" marR="9525" marT="9525" marB="0" anchor="b">
                    <a:lnL>
                      <a:noFill/>
                    </a:lnL>
                    <a:lnR>
                      <a:noFill/>
                    </a:lnR>
                    <a:lnT>
                      <a:noFill/>
                    </a:lnT>
                    <a:lnB>
                      <a:noFill/>
                    </a:lnB>
                    <a:solidFill>
                      <a:srgbClr val="63BE7B"/>
                    </a:solidFill>
                  </a:tcPr>
                </a:tc>
                <a:extLst>
                  <a:ext uri="{0D108BD9-81ED-4DB2-BD59-A6C34878D82A}">
                    <a16:rowId xmlns:a16="http://schemas.microsoft.com/office/drawing/2014/main" val="1151583357"/>
                  </a:ext>
                </a:extLst>
              </a:tr>
              <a:tr h="190500">
                <a:tc>
                  <a:txBody>
                    <a:bodyPr/>
                    <a:lstStyle/>
                    <a:p>
                      <a:pPr algn="l" fontAlgn="b"/>
                      <a:r>
                        <a:rPr lang="en-US" sz="1100" b="0" i="0" u="none" strike="noStrike">
                          <a:solidFill>
                            <a:srgbClr val="000000"/>
                          </a:solidFill>
                          <a:effectLst/>
                          <a:latin typeface="Aptos Narrow" panose="020B0004020202020204" pitchFamily="34" charset="0"/>
                        </a:rPr>
                        <a:t>Fredericksburg</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12</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59.4 </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65.5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2.22</a:t>
                      </a:r>
                    </a:p>
                  </a:txBody>
                  <a:tcPr marL="9525" marR="9525" marT="9525" marB="0" anchor="b">
                    <a:lnL>
                      <a:noFill/>
                    </a:lnL>
                    <a:lnR>
                      <a:noFill/>
                    </a:lnR>
                    <a:lnT>
                      <a:noFill/>
                    </a:lnT>
                    <a:lnB>
                      <a:noFill/>
                    </a:lnB>
                    <a:solidFill>
                      <a:srgbClr val="82C77D"/>
                    </a:solidFill>
                  </a:tcPr>
                </a:tc>
                <a:tc>
                  <a:txBody>
                    <a:bodyPr/>
                    <a:lstStyle/>
                    <a:p>
                      <a:pPr algn="r" fontAlgn="b"/>
                      <a:r>
                        <a:rPr lang="en-US" sz="1100" b="0" i="0" u="none" strike="noStrike">
                          <a:solidFill>
                            <a:srgbClr val="000000"/>
                          </a:solidFill>
                          <a:effectLst/>
                          <a:latin typeface="Aptos Narrow" panose="020B0004020202020204" pitchFamily="34" charset="0"/>
                        </a:rPr>
                        <a:t>2.44</a:t>
                      </a:r>
                    </a:p>
                  </a:txBody>
                  <a:tcPr marL="9525" marR="9525" marT="9525" marB="0" anchor="b">
                    <a:lnL>
                      <a:noFill/>
                    </a:lnL>
                    <a:lnR>
                      <a:noFill/>
                    </a:lnR>
                    <a:lnT>
                      <a:noFill/>
                    </a:lnT>
                    <a:lnB>
                      <a:noFill/>
                    </a:lnB>
                    <a:solidFill>
                      <a:srgbClr val="DAE182"/>
                    </a:solidFill>
                  </a:tcPr>
                </a:tc>
                <a:tc>
                  <a:txBody>
                    <a:bodyPr/>
                    <a:lstStyle/>
                    <a:p>
                      <a:pPr algn="r" fontAlgn="b"/>
                      <a:r>
                        <a:rPr lang="en-US" sz="1100" b="0" i="0" u="none" strike="noStrike">
                          <a:solidFill>
                            <a:srgbClr val="000000"/>
                          </a:solidFill>
                          <a:effectLst/>
                          <a:latin typeface="Aptos Narrow" panose="020B0004020202020204" pitchFamily="34" charset="0"/>
                        </a:rPr>
                        <a:t>2.11</a:t>
                      </a:r>
                    </a:p>
                  </a:txBody>
                  <a:tcPr marL="9525" marR="9525" marT="9525" marB="0" anchor="b">
                    <a:lnL>
                      <a:noFill/>
                    </a:lnL>
                    <a:lnR>
                      <a:noFill/>
                    </a:lnR>
                    <a:lnT>
                      <a:noFill/>
                    </a:lnT>
                    <a:lnB>
                      <a:noFill/>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0.23</a:t>
                      </a:r>
                    </a:p>
                  </a:txBody>
                  <a:tcPr marL="9525" marR="9525" marT="9525" marB="0" anchor="b">
                    <a:lnL>
                      <a:noFill/>
                    </a:lnL>
                    <a:lnR>
                      <a:noFill/>
                    </a:lnR>
                    <a:lnT>
                      <a:noFill/>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1.76</a:t>
                      </a:r>
                    </a:p>
                  </a:txBody>
                  <a:tcPr marL="9525" marR="9525" marT="9525" marB="0" anchor="b">
                    <a:lnL>
                      <a:noFill/>
                    </a:lnL>
                    <a:lnR>
                      <a:noFill/>
                    </a:lnR>
                    <a:lnT>
                      <a:noFill/>
                    </a:lnT>
                    <a:lnB>
                      <a:noFill/>
                    </a:lnB>
                    <a:solidFill>
                      <a:srgbClr val="DAE182"/>
                    </a:solidFill>
                  </a:tcPr>
                </a:tc>
                <a:tc>
                  <a:txBody>
                    <a:bodyPr/>
                    <a:lstStyle/>
                    <a:p>
                      <a:pPr algn="r" fontAlgn="b"/>
                      <a:r>
                        <a:rPr lang="en-US" sz="1100" b="0" i="0" u="none" strike="noStrike">
                          <a:solidFill>
                            <a:srgbClr val="000000"/>
                          </a:solidFill>
                          <a:effectLst/>
                          <a:latin typeface="Aptos Narrow" panose="020B0004020202020204" pitchFamily="34" charset="0"/>
                        </a:rPr>
                        <a:t>1.13</a:t>
                      </a:r>
                    </a:p>
                  </a:txBody>
                  <a:tcPr marL="9525" marR="9525" marT="9525" marB="0" anchor="b">
                    <a:lnL>
                      <a:noFill/>
                    </a:lnL>
                    <a:lnR>
                      <a:noFill/>
                    </a:lnR>
                    <a:lnT>
                      <a:noFill/>
                    </a:lnT>
                    <a:lnB>
                      <a:noFill/>
                    </a:lnB>
                    <a:solidFill>
                      <a:srgbClr val="FA9673"/>
                    </a:solidFill>
                  </a:tcPr>
                </a:tc>
                <a:tc>
                  <a:txBody>
                    <a:bodyPr/>
                    <a:lstStyle/>
                    <a:p>
                      <a:pPr algn="ctr" fontAlgn="b"/>
                      <a:r>
                        <a:rPr lang="en-US" sz="1100" b="0" i="0" u="none" strike="noStrike">
                          <a:solidFill>
                            <a:srgbClr val="000000"/>
                          </a:solidFill>
                          <a:effectLst/>
                          <a:latin typeface="Aptos Narrow" panose="020B0004020202020204" pitchFamily="34" charset="0"/>
                        </a:rPr>
                        <a:t>9.83</a:t>
                      </a:r>
                    </a:p>
                  </a:txBody>
                  <a:tcPr marL="9525" marR="9525" marT="9525" marB="0" anchor="b">
                    <a:lnL>
                      <a:noFill/>
                    </a:lnL>
                    <a:lnR>
                      <a:noFill/>
                    </a:lnR>
                    <a:lnT>
                      <a:noFill/>
                    </a:lnT>
                    <a:lnB>
                      <a:noFill/>
                    </a:lnB>
                    <a:solidFill>
                      <a:srgbClr val="F1E784"/>
                    </a:solidFill>
                  </a:tcPr>
                </a:tc>
                <a:extLst>
                  <a:ext uri="{0D108BD9-81ED-4DB2-BD59-A6C34878D82A}">
                    <a16:rowId xmlns:a16="http://schemas.microsoft.com/office/drawing/2014/main" val="1402486349"/>
                  </a:ext>
                </a:extLst>
              </a:tr>
              <a:tr h="190500">
                <a:tc>
                  <a:txBody>
                    <a:bodyPr/>
                    <a:lstStyle/>
                    <a:p>
                      <a:pPr algn="l" fontAlgn="b"/>
                      <a:r>
                        <a:rPr lang="en-US" sz="1100" b="0" i="0" u="none" strike="noStrike">
                          <a:solidFill>
                            <a:srgbClr val="000000"/>
                          </a:solidFill>
                          <a:effectLst/>
                          <a:latin typeface="Aptos Narrow" panose="020B0004020202020204" pitchFamily="34" charset="0"/>
                        </a:rPr>
                        <a:t>Hampton Roads</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13</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26.8 </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32.0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2.25</a:t>
                      </a:r>
                    </a:p>
                  </a:txBody>
                  <a:tcPr marL="9525" marR="9525" marT="9525" marB="0" anchor="b">
                    <a:lnL>
                      <a:noFill/>
                    </a:lnL>
                    <a:lnR>
                      <a:noFill/>
                    </a:lnR>
                    <a:lnT>
                      <a:noFill/>
                    </a:lnT>
                    <a:lnB>
                      <a:noFill/>
                    </a:lnB>
                    <a:solidFill>
                      <a:srgbClr val="7FC77D"/>
                    </a:solidFill>
                  </a:tcPr>
                </a:tc>
                <a:tc>
                  <a:txBody>
                    <a:bodyPr/>
                    <a:lstStyle/>
                    <a:p>
                      <a:pPr algn="r" fontAlgn="b"/>
                      <a:r>
                        <a:rPr lang="en-US" sz="1100" b="0" i="0" u="none" strike="noStrike">
                          <a:solidFill>
                            <a:srgbClr val="000000"/>
                          </a:solidFill>
                          <a:effectLst/>
                          <a:latin typeface="Aptos Narrow" panose="020B0004020202020204" pitchFamily="34" charset="0"/>
                        </a:rPr>
                        <a:t>1.36</a:t>
                      </a:r>
                    </a:p>
                  </a:txBody>
                  <a:tcPr marL="9525" marR="9525" marT="9525" marB="0" anchor="b">
                    <a:lnL>
                      <a:noFill/>
                    </a:lnL>
                    <a:lnR>
                      <a:noFill/>
                    </a:lnR>
                    <a:lnT>
                      <a:noFill/>
                    </a:lnT>
                    <a:lnB>
                      <a:noFill/>
                    </a:lnB>
                    <a:solidFill>
                      <a:srgbClr val="FCB579"/>
                    </a:solidFill>
                  </a:tcPr>
                </a:tc>
                <a:tc>
                  <a:txBody>
                    <a:bodyPr/>
                    <a:lstStyle/>
                    <a:p>
                      <a:pPr algn="r" fontAlgn="b"/>
                      <a:r>
                        <a:rPr lang="en-US" sz="1100" b="0" i="0" u="none" strike="noStrike">
                          <a:solidFill>
                            <a:srgbClr val="000000"/>
                          </a:solidFill>
                          <a:effectLst/>
                          <a:latin typeface="Aptos Narrow" panose="020B0004020202020204" pitchFamily="34" charset="0"/>
                        </a:rPr>
                        <a:t>2.55</a:t>
                      </a:r>
                    </a:p>
                  </a:txBody>
                  <a:tcPr marL="9525" marR="9525" marT="9525" marB="0" anchor="b">
                    <a:lnL>
                      <a:noFill/>
                    </a:lnL>
                    <a:lnR>
                      <a:noFill/>
                    </a:lnR>
                    <a:lnT>
                      <a:noFill/>
                    </a:lnT>
                    <a:lnB>
                      <a:noFill/>
                    </a:lnB>
                    <a:solidFill>
                      <a:srgbClr val="E4E483"/>
                    </a:solidFill>
                  </a:tcPr>
                </a:tc>
                <a:tc>
                  <a:txBody>
                    <a:bodyPr/>
                    <a:lstStyle/>
                    <a:p>
                      <a:pPr algn="r" fontAlgn="b"/>
                      <a:r>
                        <a:rPr lang="en-US" sz="1100" b="0" i="0" u="none" strike="noStrike">
                          <a:solidFill>
                            <a:srgbClr val="000000"/>
                          </a:solidFill>
                          <a:effectLst/>
                          <a:latin typeface="Aptos Narrow" panose="020B0004020202020204" pitchFamily="34" charset="0"/>
                        </a:rPr>
                        <a:t>0.68</a:t>
                      </a:r>
                    </a:p>
                  </a:txBody>
                  <a:tcPr marL="9525" marR="9525" marT="9525" marB="0" anchor="b">
                    <a:lnL>
                      <a:noFill/>
                    </a:lnL>
                    <a:lnR>
                      <a:noFill/>
                    </a:lnR>
                    <a:lnT>
                      <a:noFill/>
                    </a:lnT>
                    <a:lnB>
                      <a:noFill/>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0.49</a:t>
                      </a:r>
                    </a:p>
                  </a:txBody>
                  <a:tcPr marL="9525" marR="9525" marT="9525" marB="0" anchor="b">
                    <a:lnL>
                      <a:noFill/>
                    </a:lnL>
                    <a:lnR>
                      <a:noFill/>
                    </a:lnR>
                    <a:lnT>
                      <a:noFill/>
                    </a:lnT>
                    <a:lnB>
                      <a:noFill/>
                    </a:lnB>
                    <a:solidFill>
                      <a:srgbClr val="FBA576"/>
                    </a:solidFill>
                  </a:tcPr>
                </a:tc>
                <a:tc>
                  <a:txBody>
                    <a:bodyPr/>
                    <a:lstStyle/>
                    <a:p>
                      <a:pPr algn="r" fontAlgn="b"/>
                      <a:r>
                        <a:rPr lang="en-US" sz="1100" b="0" i="0" u="none" strike="noStrike">
                          <a:solidFill>
                            <a:srgbClr val="000000"/>
                          </a:solidFill>
                          <a:effectLst/>
                          <a:latin typeface="Aptos Narrow" panose="020B0004020202020204" pitchFamily="34" charset="0"/>
                        </a:rPr>
                        <a:t>1.18</a:t>
                      </a:r>
                    </a:p>
                  </a:txBody>
                  <a:tcPr marL="9525" marR="9525" marT="9525" marB="0" anchor="b">
                    <a:lnL>
                      <a:noFill/>
                    </a:lnL>
                    <a:lnR>
                      <a:noFill/>
                    </a:lnR>
                    <a:lnT>
                      <a:noFill/>
                    </a:lnT>
                    <a:lnB>
                      <a:noFill/>
                    </a:lnB>
                    <a:solidFill>
                      <a:srgbClr val="FCB679"/>
                    </a:solidFill>
                  </a:tcPr>
                </a:tc>
                <a:tc>
                  <a:txBody>
                    <a:bodyPr/>
                    <a:lstStyle/>
                    <a:p>
                      <a:pPr algn="ctr" fontAlgn="b"/>
                      <a:r>
                        <a:rPr lang="en-US" sz="1100" b="0" i="0" u="none" strike="noStrike" dirty="0">
                          <a:solidFill>
                            <a:srgbClr val="000000"/>
                          </a:solidFill>
                          <a:effectLst/>
                          <a:latin typeface="Aptos Narrow" panose="020B0004020202020204" pitchFamily="34" charset="0"/>
                        </a:rPr>
                        <a:t>8.42</a:t>
                      </a:r>
                    </a:p>
                  </a:txBody>
                  <a:tcPr marL="9525" marR="9525" marT="9525" marB="0" anchor="b">
                    <a:lnL>
                      <a:noFill/>
                    </a:lnL>
                    <a:lnR>
                      <a:noFill/>
                    </a:lnR>
                    <a:lnT>
                      <a:noFill/>
                    </a:lnT>
                    <a:lnB>
                      <a:noFill/>
                    </a:lnB>
                    <a:solidFill>
                      <a:srgbClr val="FEDF81"/>
                    </a:solidFill>
                  </a:tcPr>
                </a:tc>
                <a:extLst>
                  <a:ext uri="{0D108BD9-81ED-4DB2-BD59-A6C34878D82A}">
                    <a16:rowId xmlns:a16="http://schemas.microsoft.com/office/drawing/2014/main" val="4120097321"/>
                  </a:ext>
                </a:extLst>
              </a:tr>
              <a:tr h="190500">
                <a:tc>
                  <a:txBody>
                    <a:bodyPr/>
                    <a:lstStyle/>
                    <a:p>
                      <a:pPr algn="l" fontAlgn="b"/>
                      <a:r>
                        <a:rPr lang="en-US" sz="1100" b="0" i="0" u="none" strike="noStrike">
                          <a:solidFill>
                            <a:srgbClr val="000000"/>
                          </a:solidFill>
                          <a:effectLst/>
                          <a:latin typeface="Aptos Narrow" panose="020B0004020202020204" pitchFamily="34" charset="0"/>
                        </a:rPr>
                        <a:t>Lynchburg</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3</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51.3 </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51.3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0.61</a:t>
                      </a:r>
                    </a:p>
                  </a:txBody>
                  <a:tcPr marL="9525" marR="9525" marT="9525" marB="0" anchor="b">
                    <a:lnL>
                      <a:noFill/>
                    </a:lnL>
                    <a:lnR>
                      <a:noFill/>
                    </a:lnR>
                    <a:lnT>
                      <a:noFill/>
                    </a:lnT>
                    <a:lnB>
                      <a:noFill/>
                    </a:lnB>
                    <a:solidFill>
                      <a:srgbClr val="FEDF81"/>
                    </a:solidFill>
                  </a:tcPr>
                </a:tc>
                <a:tc>
                  <a:txBody>
                    <a:bodyPr/>
                    <a:lstStyle/>
                    <a:p>
                      <a:pPr algn="r" fontAlgn="b"/>
                      <a:r>
                        <a:rPr lang="en-US" sz="1100" b="0" i="0" u="none" strike="noStrike">
                          <a:solidFill>
                            <a:srgbClr val="000000"/>
                          </a:solidFill>
                          <a:effectLst/>
                          <a:latin typeface="Aptos Narrow" panose="020B0004020202020204" pitchFamily="34" charset="0"/>
                        </a:rPr>
                        <a:t>1.17</a:t>
                      </a:r>
                    </a:p>
                  </a:txBody>
                  <a:tcPr marL="9525" marR="9525" marT="9525" marB="0" anchor="b">
                    <a:lnL>
                      <a:noFill/>
                    </a:lnL>
                    <a:lnR>
                      <a:noFill/>
                    </a:lnR>
                    <a:lnT>
                      <a:noFill/>
                    </a:lnT>
                    <a:lnB>
                      <a:noFill/>
                    </a:lnB>
                    <a:solidFill>
                      <a:srgbClr val="FA9673"/>
                    </a:solidFill>
                  </a:tcPr>
                </a:tc>
                <a:tc>
                  <a:txBody>
                    <a:bodyPr/>
                    <a:lstStyle/>
                    <a:p>
                      <a:pPr algn="r" fontAlgn="b"/>
                      <a:r>
                        <a:rPr lang="en-US" sz="1100" b="0" i="0" u="none" strike="noStrike">
                          <a:solidFill>
                            <a:srgbClr val="000000"/>
                          </a:solidFill>
                          <a:effectLst/>
                          <a:latin typeface="Aptos Narrow" panose="020B0004020202020204" pitchFamily="34" charset="0"/>
                        </a:rPr>
                        <a:t>0.04</a:t>
                      </a:r>
                    </a:p>
                  </a:txBody>
                  <a:tcPr marL="9525" marR="9525" marT="9525" marB="0" anchor="b">
                    <a:lnL>
                      <a:noFill/>
                    </a:lnL>
                    <a:lnR>
                      <a:noFill/>
                    </a:lnR>
                    <a:lnT>
                      <a:noFill/>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0.34</a:t>
                      </a:r>
                    </a:p>
                  </a:txBody>
                  <a:tcPr marL="9525" marR="9525" marT="9525" marB="0" anchor="b">
                    <a:lnL>
                      <a:noFill/>
                    </a:lnL>
                    <a:lnR>
                      <a:noFill/>
                    </a:lnR>
                    <a:lnT>
                      <a:noFill/>
                    </a:lnT>
                    <a:lnB>
                      <a:noFill/>
                    </a:lnB>
                    <a:solidFill>
                      <a:srgbClr val="F98871"/>
                    </a:solidFill>
                  </a:tcPr>
                </a:tc>
                <a:tc>
                  <a:txBody>
                    <a:bodyPr/>
                    <a:lstStyle/>
                    <a:p>
                      <a:pPr algn="r" fontAlgn="b"/>
                      <a:r>
                        <a:rPr lang="en-US" sz="1100" b="0" i="0" u="none" strike="noStrike">
                          <a:solidFill>
                            <a:srgbClr val="000000"/>
                          </a:solidFill>
                          <a:effectLst/>
                          <a:latin typeface="Aptos Narrow" panose="020B0004020202020204" pitchFamily="34" charset="0"/>
                        </a:rPr>
                        <a:t>4.35</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1.05</a:t>
                      </a:r>
                    </a:p>
                  </a:txBody>
                  <a:tcPr marL="9525" marR="9525" marT="9525" marB="0" anchor="b">
                    <a:lnL>
                      <a:noFill/>
                    </a:lnL>
                    <a:lnR>
                      <a:noFill/>
                    </a:lnR>
                    <a:lnT>
                      <a:noFill/>
                    </a:lnT>
                    <a:lnB>
                      <a:noFill/>
                    </a:lnB>
                    <a:solidFill>
                      <a:srgbClr val="F8696B"/>
                    </a:solidFill>
                  </a:tcPr>
                </a:tc>
                <a:tc>
                  <a:txBody>
                    <a:bodyPr/>
                    <a:lstStyle/>
                    <a:p>
                      <a:pPr algn="ctr" fontAlgn="b"/>
                      <a:r>
                        <a:rPr lang="en-US" sz="1100" b="0" i="0" u="none" strike="noStrike" dirty="0">
                          <a:solidFill>
                            <a:srgbClr val="000000"/>
                          </a:solidFill>
                          <a:effectLst/>
                          <a:latin typeface="Aptos Narrow" panose="020B0004020202020204" pitchFamily="34" charset="0"/>
                        </a:rPr>
                        <a:t>6.65</a:t>
                      </a:r>
                    </a:p>
                  </a:txBody>
                  <a:tcPr marL="9525" marR="9525" marT="9525" marB="0" anchor="b">
                    <a:lnL>
                      <a:noFill/>
                    </a:lnL>
                    <a:lnR>
                      <a:noFill/>
                    </a:lnR>
                    <a:lnT>
                      <a:noFill/>
                    </a:lnT>
                    <a:lnB>
                      <a:noFill/>
                    </a:lnB>
                    <a:solidFill>
                      <a:srgbClr val="FBB078"/>
                    </a:solidFill>
                  </a:tcPr>
                </a:tc>
                <a:extLst>
                  <a:ext uri="{0D108BD9-81ED-4DB2-BD59-A6C34878D82A}">
                    <a16:rowId xmlns:a16="http://schemas.microsoft.com/office/drawing/2014/main" val="140912084"/>
                  </a:ext>
                </a:extLst>
              </a:tr>
              <a:tr h="190500">
                <a:tc>
                  <a:txBody>
                    <a:bodyPr/>
                    <a:lstStyle/>
                    <a:p>
                      <a:pPr algn="l" fontAlgn="b"/>
                      <a:r>
                        <a:rPr lang="en-US" sz="1100" b="0" i="0" u="none" strike="noStrike" dirty="0">
                          <a:solidFill>
                            <a:srgbClr val="000000"/>
                          </a:solidFill>
                          <a:effectLst/>
                          <a:latin typeface="Aptos Narrow" panose="020B0004020202020204" pitchFamily="34" charset="0"/>
                        </a:rPr>
                        <a:t>Northern Virginia</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15</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84.5 </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116.9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2.59</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1.69</a:t>
                      </a:r>
                    </a:p>
                  </a:txBody>
                  <a:tcPr marL="9525" marR="9525" marT="9525" marB="0" anchor="b">
                    <a:lnL>
                      <a:noFill/>
                    </a:lnL>
                    <a:lnR>
                      <a:noFill/>
                    </a:lnR>
                    <a:lnT>
                      <a:noFill/>
                    </a:lnT>
                    <a:lnB>
                      <a:noFill/>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3.74</a:t>
                      </a:r>
                    </a:p>
                  </a:txBody>
                  <a:tcPr marL="9525" marR="9525" marT="9525" marB="0" anchor="b">
                    <a:lnL>
                      <a:noFill/>
                    </a:lnL>
                    <a:lnR>
                      <a:noFill/>
                    </a:lnR>
                    <a:lnT>
                      <a:noFill/>
                    </a:lnT>
                    <a:lnB>
                      <a:noFill/>
                    </a:lnB>
                    <a:solidFill>
                      <a:srgbClr val="98CE7F"/>
                    </a:solidFill>
                  </a:tcPr>
                </a:tc>
                <a:tc>
                  <a:txBody>
                    <a:bodyPr/>
                    <a:lstStyle/>
                    <a:p>
                      <a:pPr algn="r" fontAlgn="b"/>
                      <a:r>
                        <a:rPr lang="en-US" sz="1100" b="0" i="0" u="none" strike="noStrike">
                          <a:solidFill>
                            <a:srgbClr val="000000"/>
                          </a:solidFill>
                          <a:effectLst/>
                          <a:latin typeface="Aptos Narrow" panose="020B0004020202020204" pitchFamily="34" charset="0"/>
                        </a:rPr>
                        <a:t>1.43</a:t>
                      </a:r>
                    </a:p>
                  </a:txBody>
                  <a:tcPr marL="9525" marR="9525" marT="9525" marB="0" anchor="b">
                    <a:lnL>
                      <a:noFill/>
                    </a:lnL>
                    <a:lnR>
                      <a:noFill/>
                    </a:lnR>
                    <a:lnT>
                      <a:noFill/>
                    </a:lnT>
                    <a:lnB>
                      <a:noFill/>
                    </a:lnB>
                    <a:solidFill>
                      <a:srgbClr val="B6D680"/>
                    </a:solidFill>
                  </a:tcPr>
                </a:tc>
                <a:tc>
                  <a:txBody>
                    <a:bodyPr/>
                    <a:lstStyle/>
                    <a:p>
                      <a:pPr algn="r" fontAlgn="b"/>
                      <a:r>
                        <a:rPr lang="en-US" sz="1100" b="0" i="0" u="none" strike="noStrike">
                          <a:solidFill>
                            <a:srgbClr val="000000"/>
                          </a:solidFill>
                          <a:effectLst/>
                          <a:latin typeface="Aptos Narrow" panose="020B0004020202020204" pitchFamily="34" charset="0"/>
                        </a:rPr>
                        <a:t>0.08</a:t>
                      </a:r>
                    </a:p>
                  </a:txBody>
                  <a:tcPr marL="9525" marR="9525" marT="9525" marB="0" anchor="b">
                    <a:lnL>
                      <a:noFill/>
                    </a:lnL>
                    <a:lnR>
                      <a:noFill/>
                    </a:lnR>
                    <a:lnT>
                      <a:noFill/>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1.41</a:t>
                      </a:r>
                    </a:p>
                  </a:txBody>
                  <a:tcPr marL="9525" marR="9525" marT="9525" marB="0" anchor="b">
                    <a:lnL>
                      <a:noFill/>
                    </a:lnL>
                    <a:lnR>
                      <a:noFill/>
                    </a:lnR>
                    <a:lnT>
                      <a:noFill/>
                    </a:lnT>
                    <a:lnB>
                      <a:noFill/>
                    </a:lnB>
                    <a:solidFill>
                      <a:srgbClr val="D1DE82"/>
                    </a:solidFill>
                  </a:tcPr>
                </a:tc>
                <a:tc>
                  <a:txBody>
                    <a:bodyPr/>
                    <a:lstStyle/>
                    <a:p>
                      <a:pPr algn="ctr" fontAlgn="b"/>
                      <a:r>
                        <a:rPr lang="en-US" sz="1100" b="0" i="0" u="none" strike="noStrike" dirty="0">
                          <a:solidFill>
                            <a:srgbClr val="000000"/>
                          </a:solidFill>
                          <a:effectLst/>
                          <a:latin typeface="Aptos Narrow" panose="020B0004020202020204" pitchFamily="34" charset="0"/>
                        </a:rPr>
                        <a:t>13.04</a:t>
                      </a:r>
                    </a:p>
                  </a:txBody>
                  <a:tcPr marL="9525" marR="9525" marT="9525" marB="0" anchor="b">
                    <a:lnL>
                      <a:noFill/>
                    </a:lnL>
                    <a:lnR>
                      <a:noFill/>
                    </a:lnR>
                    <a:lnT>
                      <a:noFill/>
                    </a:lnT>
                    <a:lnB>
                      <a:noFill/>
                    </a:lnB>
                    <a:solidFill>
                      <a:srgbClr val="C3DA81"/>
                    </a:solidFill>
                  </a:tcPr>
                </a:tc>
                <a:extLst>
                  <a:ext uri="{0D108BD9-81ED-4DB2-BD59-A6C34878D82A}">
                    <a16:rowId xmlns:a16="http://schemas.microsoft.com/office/drawing/2014/main" val="1449779791"/>
                  </a:ext>
                </a:extLst>
              </a:tr>
              <a:tr h="190500">
                <a:tc>
                  <a:txBody>
                    <a:bodyPr/>
                    <a:lstStyle/>
                    <a:p>
                      <a:pPr algn="l" fontAlgn="b"/>
                      <a:r>
                        <a:rPr lang="en-US" sz="1100" b="0" i="0" u="none" strike="noStrike">
                          <a:solidFill>
                            <a:srgbClr val="000000"/>
                          </a:solidFill>
                          <a:effectLst/>
                          <a:latin typeface="Aptos Narrow" panose="020B0004020202020204" pitchFamily="34" charset="0"/>
                        </a:rPr>
                        <a:t>Richmond</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28</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     57.9 </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67.2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2.33</a:t>
                      </a:r>
                    </a:p>
                  </a:txBody>
                  <a:tcPr marL="9525" marR="9525" marT="9525" marB="0" anchor="b">
                    <a:lnL>
                      <a:noFill/>
                    </a:lnL>
                    <a:lnR>
                      <a:noFill/>
                    </a:lnR>
                    <a:lnT>
                      <a:noFill/>
                    </a:lnT>
                    <a:lnB>
                      <a:noFill/>
                    </a:lnB>
                    <a:solidFill>
                      <a:srgbClr val="79C57D"/>
                    </a:solidFill>
                  </a:tcPr>
                </a:tc>
                <a:tc>
                  <a:txBody>
                    <a:bodyPr/>
                    <a:lstStyle/>
                    <a:p>
                      <a:pPr algn="r" fontAlgn="b"/>
                      <a:r>
                        <a:rPr lang="en-US" sz="1100" b="0" i="0" u="none" strike="noStrike">
                          <a:solidFill>
                            <a:srgbClr val="000000"/>
                          </a:solidFill>
                          <a:effectLst/>
                          <a:latin typeface="Aptos Narrow" panose="020B0004020202020204" pitchFamily="34" charset="0"/>
                        </a:rPr>
                        <a:t>2.73</a:t>
                      </a:r>
                    </a:p>
                  </a:txBody>
                  <a:tcPr marL="9525" marR="9525" marT="9525" marB="0" anchor="b">
                    <a:lnL>
                      <a:noFill/>
                    </a:lnL>
                    <a:lnR>
                      <a:noFill/>
                    </a:lnR>
                    <a:lnT>
                      <a:noFill/>
                    </a:lnT>
                    <a:lnB>
                      <a:noFill/>
                    </a:lnB>
                    <a:solidFill>
                      <a:srgbClr val="CBDC81"/>
                    </a:solidFill>
                  </a:tcPr>
                </a:tc>
                <a:tc>
                  <a:txBody>
                    <a:bodyPr/>
                    <a:lstStyle/>
                    <a:p>
                      <a:pPr algn="r" fontAlgn="b"/>
                      <a:r>
                        <a:rPr lang="en-US" sz="1100" b="0" i="0" u="none" strike="noStrike">
                          <a:solidFill>
                            <a:srgbClr val="000000"/>
                          </a:solidFill>
                          <a:effectLst/>
                          <a:latin typeface="Aptos Narrow" panose="020B0004020202020204" pitchFamily="34" charset="0"/>
                        </a:rPr>
                        <a:t>4.56</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1.26</a:t>
                      </a:r>
                    </a:p>
                  </a:txBody>
                  <a:tcPr marL="9525" marR="9525" marT="9525" marB="0" anchor="b">
                    <a:lnL>
                      <a:noFill/>
                    </a:lnL>
                    <a:lnR>
                      <a:noFill/>
                    </a:lnR>
                    <a:lnT>
                      <a:noFill/>
                    </a:lnT>
                    <a:lnB>
                      <a:noFill/>
                    </a:lnB>
                    <a:solidFill>
                      <a:srgbClr val="C7DB81"/>
                    </a:solidFill>
                  </a:tcPr>
                </a:tc>
                <a:tc>
                  <a:txBody>
                    <a:bodyPr/>
                    <a:lstStyle/>
                    <a:p>
                      <a:pPr algn="r" fontAlgn="b"/>
                      <a:r>
                        <a:rPr lang="en-US" sz="1100" b="0" i="0" u="none" strike="noStrike">
                          <a:solidFill>
                            <a:srgbClr val="000000"/>
                          </a:solidFill>
                          <a:effectLst/>
                          <a:latin typeface="Aptos Narrow" panose="020B0004020202020204" pitchFamily="34" charset="0"/>
                        </a:rPr>
                        <a:t>2.90</a:t>
                      </a:r>
                    </a:p>
                  </a:txBody>
                  <a:tcPr marL="9525" marR="9525" marT="9525" marB="0" anchor="b">
                    <a:lnL>
                      <a:noFill/>
                    </a:lnL>
                    <a:lnR>
                      <a:noFill/>
                    </a:lnR>
                    <a:lnT>
                      <a:noFill/>
                    </a:lnT>
                    <a:lnB>
                      <a:noFill/>
                    </a:lnB>
                    <a:solidFill>
                      <a:srgbClr val="A6D27F"/>
                    </a:solidFill>
                  </a:tcPr>
                </a:tc>
                <a:tc>
                  <a:txBody>
                    <a:bodyPr/>
                    <a:lstStyle/>
                    <a:p>
                      <a:pPr algn="r" fontAlgn="b"/>
                      <a:r>
                        <a:rPr lang="en-US" sz="1100" b="0" i="0" u="none" strike="noStrike">
                          <a:solidFill>
                            <a:srgbClr val="000000"/>
                          </a:solidFill>
                          <a:effectLst/>
                          <a:latin typeface="Aptos Narrow" panose="020B0004020202020204" pitchFamily="34" charset="0"/>
                        </a:rPr>
                        <a:t>1.27</a:t>
                      </a:r>
                    </a:p>
                  </a:txBody>
                  <a:tcPr marL="9525" marR="9525" marT="9525" marB="0" anchor="b">
                    <a:lnL>
                      <a:noFill/>
                    </a:lnL>
                    <a:lnR>
                      <a:noFill/>
                    </a:lnR>
                    <a:lnT>
                      <a:noFill/>
                    </a:lnT>
                    <a:lnB>
                      <a:noFill/>
                    </a:lnB>
                    <a:solidFill>
                      <a:srgbClr val="FFEB84"/>
                    </a:solidFill>
                  </a:tcPr>
                </a:tc>
                <a:tc>
                  <a:txBody>
                    <a:bodyPr/>
                    <a:lstStyle/>
                    <a:p>
                      <a:pPr algn="ctr" fontAlgn="b"/>
                      <a:r>
                        <a:rPr lang="en-US" sz="1100" b="0" i="0" u="none" strike="noStrike" dirty="0">
                          <a:solidFill>
                            <a:srgbClr val="000000"/>
                          </a:solidFill>
                          <a:effectLst/>
                          <a:latin typeface="Aptos Narrow" panose="020B0004020202020204" pitchFamily="34" charset="0"/>
                        </a:rPr>
                        <a:t>17.01</a:t>
                      </a:r>
                    </a:p>
                  </a:txBody>
                  <a:tcPr marL="9525" marR="9525" marT="9525" marB="0" anchor="b">
                    <a:lnL>
                      <a:noFill/>
                    </a:lnL>
                    <a:lnR>
                      <a:noFill/>
                    </a:lnR>
                    <a:lnT>
                      <a:noFill/>
                    </a:lnT>
                    <a:lnB>
                      <a:noFill/>
                    </a:lnB>
                    <a:solidFill>
                      <a:srgbClr val="8ACA7E"/>
                    </a:solidFill>
                  </a:tcPr>
                </a:tc>
                <a:extLst>
                  <a:ext uri="{0D108BD9-81ED-4DB2-BD59-A6C34878D82A}">
                    <a16:rowId xmlns:a16="http://schemas.microsoft.com/office/drawing/2014/main" val="3254800674"/>
                  </a:ext>
                </a:extLst>
              </a:tr>
              <a:tr h="190500">
                <a:tc>
                  <a:txBody>
                    <a:bodyPr/>
                    <a:lstStyle/>
                    <a:p>
                      <a:pPr algn="l" fontAlgn="b"/>
                      <a:r>
                        <a:rPr lang="en-US" sz="1100" b="0" i="0" u="none" strike="noStrike" dirty="0">
                          <a:solidFill>
                            <a:srgbClr val="000000"/>
                          </a:solidFill>
                          <a:effectLst/>
                          <a:latin typeface="Aptos Narrow" panose="020B0004020202020204" pitchFamily="34" charset="0"/>
                        </a:rPr>
                        <a:t>Salem</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dirty="0">
                          <a:solidFill>
                            <a:srgbClr val="000000"/>
                          </a:solidFill>
                          <a:effectLst/>
                          <a:latin typeface="Aptos Narrow" panose="020B0004020202020204" pitchFamily="34" charset="0"/>
                        </a:rPr>
                        <a:t>5</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dirty="0">
                          <a:solidFill>
                            <a:srgbClr val="000000"/>
                          </a:solidFill>
                          <a:effectLst/>
                          <a:latin typeface="Aptos Narrow" panose="020B0004020202020204" pitchFamily="34" charset="0"/>
                        </a:rPr>
                        <a:t> $     63.3 </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dirty="0">
                          <a:solidFill>
                            <a:srgbClr val="000000"/>
                          </a:solidFill>
                          <a:effectLst/>
                          <a:latin typeface="Aptos Narrow" panose="020B0004020202020204" pitchFamily="34" charset="0"/>
                        </a:rPr>
                        <a:t> $      65.8 </a:t>
                      </a:r>
                    </a:p>
                  </a:txBody>
                  <a:tcPr marL="9525" marR="9525" marT="9525" marB="0" anchor="b">
                    <a:lnL>
                      <a:noFill/>
                    </a:lnL>
                    <a:lnR>
                      <a:noFill/>
                    </a:lnR>
                    <a:lnT>
                      <a:noFill/>
                    </a:lnT>
                    <a:lnB>
                      <a:noFill/>
                    </a:lnB>
                    <a:solidFill>
                      <a:srgbClr val="FFFF00"/>
                    </a:solidFill>
                  </a:tcPr>
                </a:tc>
                <a:tc>
                  <a:txBody>
                    <a:bodyPr/>
                    <a:lstStyle/>
                    <a:p>
                      <a:pPr algn="r" fontAlgn="b"/>
                      <a:r>
                        <a:rPr lang="en-US" sz="1100" b="0" i="0" u="none" strike="noStrike">
                          <a:solidFill>
                            <a:srgbClr val="000000"/>
                          </a:solidFill>
                          <a:effectLst/>
                          <a:latin typeface="Aptos Narrow" panose="020B0004020202020204" pitchFamily="34" charset="0"/>
                        </a:rPr>
                        <a:t>0.16</a:t>
                      </a:r>
                    </a:p>
                  </a:txBody>
                  <a:tcPr marL="9525" marR="9525" marT="9525" marB="0" anchor="b">
                    <a:lnL>
                      <a:noFill/>
                    </a:lnL>
                    <a:lnR>
                      <a:noFill/>
                    </a:lnR>
                    <a:lnT>
                      <a:noFill/>
                    </a:lnT>
                    <a:lnB>
                      <a:noFill/>
                    </a:lnB>
                    <a:solidFill>
                      <a:srgbClr val="F98470"/>
                    </a:solidFill>
                  </a:tcPr>
                </a:tc>
                <a:tc>
                  <a:txBody>
                    <a:bodyPr/>
                    <a:lstStyle/>
                    <a:p>
                      <a:pPr algn="r" fontAlgn="b"/>
                      <a:r>
                        <a:rPr lang="en-US" sz="1100" b="0" i="0" u="none" strike="noStrike">
                          <a:solidFill>
                            <a:srgbClr val="000000"/>
                          </a:solidFill>
                          <a:effectLst/>
                          <a:latin typeface="Aptos Narrow" panose="020B0004020202020204" pitchFamily="34" charset="0"/>
                        </a:rPr>
                        <a:t>4.77</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0.94</a:t>
                      </a:r>
                    </a:p>
                  </a:txBody>
                  <a:tcPr marL="9525" marR="9525" marT="9525" marB="0" anchor="b">
                    <a:lnL>
                      <a:noFill/>
                    </a:lnL>
                    <a:lnR>
                      <a:noFill/>
                    </a:lnR>
                    <a:lnT>
                      <a:noFill/>
                    </a:lnT>
                    <a:lnB>
                      <a:noFill/>
                    </a:lnB>
                    <a:solidFill>
                      <a:srgbClr val="FBA175"/>
                    </a:solidFill>
                  </a:tcPr>
                </a:tc>
                <a:tc>
                  <a:txBody>
                    <a:bodyPr/>
                    <a:lstStyle/>
                    <a:p>
                      <a:pPr algn="r" fontAlgn="b"/>
                      <a:r>
                        <a:rPr lang="en-US" sz="1100" b="0" i="0" u="none" strike="noStrike">
                          <a:solidFill>
                            <a:srgbClr val="000000"/>
                          </a:solidFill>
                          <a:effectLst/>
                          <a:latin typeface="Aptos Narrow" panose="020B0004020202020204" pitchFamily="34" charset="0"/>
                        </a:rPr>
                        <a:t>0.39</a:t>
                      </a:r>
                    </a:p>
                  </a:txBody>
                  <a:tcPr marL="9525" marR="9525" marT="9525" marB="0" anchor="b">
                    <a:lnL>
                      <a:noFill/>
                    </a:lnL>
                    <a:lnR>
                      <a:noFill/>
                    </a:lnR>
                    <a:lnT>
                      <a:noFill/>
                    </a:lnT>
                    <a:lnB>
                      <a:noFill/>
                    </a:lnB>
                    <a:solidFill>
                      <a:srgbClr val="FA9673"/>
                    </a:solidFill>
                  </a:tcPr>
                </a:tc>
                <a:tc>
                  <a:txBody>
                    <a:bodyPr/>
                    <a:lstStyle/>
                    <a:p>
                      <a:pPr algn="r" fontAlgn="b"/>
                      <a:r>
                        <a:rPr lang="en-US" sz="1100" b="0" i="0" u="none" strike="noStrike">
                          <a:solidFill>
                            <a:srgbClr val="000000"/>
                          </a:solidFill>
                          <a:effectLst/>
                          <a:latin typeface="Aptos Narrow" panose="020B0004020202020204" pitchFamily="34" charset="0"/>
                        </a:rPr>
                        <a:t>0.66</a:t>
                      </a:r>
                    </a:p>
                  </a:txBody>
                  <a:tcPr marL="9525" marR="9525" marT="9525" marB="0" anchor="b">
                    <a:lnL>
                      <a:noFill/>
                    </a:lnL>
                    <a:lnR>
                      <a:noFill/>
                    </a:lnR>
                    <a:lnT>
                      <a:noFill/>
                    </a:lnT>
                    <a:lnB>
                      <a:noFill/>
                    </a:lnB>
                    <a:solidFill>
                      <a:srgbClr val="FCBF7B"/>
                    </a:solidFill>
                  </a:tcPr>
                </a:tc>
                <a:tc>
                  <a:txBody>
                    <a:bodyPr/>
                    <a:lstStyle/>
                    <a:p>
                      <a:pPr algn="r" fontAlgn="b"/>
                      <a:r>
                        <a:rPr lang="en-US" sz="1100" b="0" i="0" u="none" strike="noStrike">
                          <a:solidFill>
                            <a:srgbClr val="000000"/>
                          </a:solidFill>
                          <a:effectLst/>
                          <a:latin typeface="Aptos Narrow" panose="020B0004020202020204" pitchFamily="34" charset="0"/>
                        </a:rPr>
                        <a:t>1.13</a:t>
                      </a:r>
                    </a:p>
                  </a:txBody>
                  <a:tcPr marL="9525" marR="9525" marT="9525" marB="0" anchor="b">
                    <a:lnL>
                      <a:noFill/>
                    </a:lnL>
                    <a:lnR>
                      <a:noFill/>
                    </a:lnR>
                    <a:lnT>
                      <a:noFill/>
                    </a:lnT>
                    <a:lnB>
                      <a:noFill/>
                    </a:lnB>
                    <a:solidFill>
                      <a:srgbClr val="FA9573"/>
                    </a:solidFill>
                  </a:tcPr>
                </a:tc>
                <a:tc>
                  <a:txBody>
                    <a:bodyPr/>
                    <a:lstStyle/>
                    <a:p>
                      <a:pPr algn="ctr" fontAlgn="b"/>
                      <a:r>
                        <a:rPr lang="en-US" sz="1100" b="0" i="0" u="none" strike="noStrike" dirty="0">
                          <a:solidFill>
                            <a:srgbClr val="000000"/>
                          </a:solidFill>
                          <a:effectLst/>
                          <a:latin typeface="Aptos Narrow" panose="020B0004020202020204" pitchFamily="34" charset="0"/>
                        </a:rPr>
                        <a:t>7.73</a:t>
                      </a:r>
                    </a:p>
                  </a:txBody>
                  <a:tcPr marL="9525" marR="9525" marT="9525" marB="0" anchor="b">
                    <a:lnL>
                      <a:noFill/>
                    </a:lnL>
                    <a:lnR>
                      <a:noFill/>
                    </a:lnR>
                    <a:lnT>
                      <a:noFill/>
                    </a:lnT>
                    <a:lnB>
                      <a:noFill/>
                    </a:lnB>
                    <a:solidFill>
                      <a:srgbClr val="FDCD7E"/>
                    </a:solidFill>
                  </a:tcPr>
                </a:tc>
                <a:extLst>
                  <a:ext uri="{0D108BD9-81ED-4DB2-BD59-A6C34878D82A}">
                    <a16:rowId xmlns:a16="http://schemas.microsoft.com/office/drawing/2014/main" val="1868132915"/>
                  </a:ext>
                </a:extLst>
              </a:tr>
              <a:tr h="190500">
                <a:tc>
                  <a:txBody>
                    <a:bodyPr/>
                    <a:lstStyle/>
                    <a:p>
                      <a:pPr algn="l" fontAlgn="b"/>
                      <a:r>
                        <a:rPr lang="en-US" sz="1100" b="0" i="0" u="none" strike="noStrike">
                          <a:solidFill>
                            <a:srgbClr val="000000"/>
                          </a:solidFill>
                          <a:effectLst/>
                          <a:latin typeface="Aptos Narrow" panose="020B0004020202020204" pitchFamily="34" charset="0"/>
                        </a:rPr>
                        <a:t>Staunton</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ptos Narrow" panose="020B0004020202020204" pitchFamily="34" charset="0"/>
                        </a:rPr>
                        <a:t>8</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24.5 </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28.1 </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0.66</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1.51</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FDCD7E"/>
                    </a:solidFill>
                  </a:tcPr>
                </a:tc>
                <a:tc>
                  <a:txBody>
                    <a:bodyPr/>
                    <a:lstStyle/>
                    <a:p>
                      <a:pPr algn="r" fontAlgn="b"/>
                      <a:r>
                        <a:rPr lang="en-US" sz="1100" b="0" i="0" u="none" strike="noStrike">
                          <a:solidFill>
                            <a:srgbClr val="000000"/>
                          </a:solidFill>
                          <a:effectLst/>
                          <a:latin typeface="Aptos Narrow" panose="020B0004020202020204" pitchFamily="34" charset="0"/>
                        </a:rPr>
                        <a:t>0.85</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FA9B74"/>
                    </a:solidFill>
                  </a:tcPr>
                </a:tc>
                <a:tc>
                  <a:txBody>
                    <a:bodyPr/>
                    <a:lstStyle/>
                    <a:p>
                      <a:pPr algn="r" fontAlgn="b"/>
                      <a:r>
                        <a:rPr lang="en-US" sz="1100" b="0" i="0" u="none" strike="noStrike">
                          <a:solidFill>
                            <a:srgbClr val="000000"/>
                          </a:solidFill>
                          <a:effectLst/>
                          <a:latin typeface="Aptos Narrow" panose="020B0004020202020204" pitchFamily="34" charset="0"/>
                        </a:rPr>
                        <a:t>1.04</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DDE182"/>
                    </a:solidFill>
                  </a:tcPr>
                </a:tc>
                <a:tc>
                  <a:txBody>
                    <a:bodyPr/>
                    <a:lstStyle/>
                    <a:p>
                      <a:pPr algn="r" fontAlgn="b"/>
                      <a:r>
                        <a:rPr lang="en-US" sz="1100" b="0" i="0" u="none" strike="noStrike">
                          <a:solidFill>
                            <a:srgbClr val="000000"/>
                          </a:solidFill>
                          <a:effectLst/>
                          <a:latin typeface="Aptos Narrow" panose="020B0004020202020204" pitchFamily="34" charset="0"/>
                        </a:rPr>
                        <a:t>2.47</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BAD780"/>
                    </a:solidFill>
                  </a:tcPr>
                </a:tc>
                <a:tc>
                  <a:txBody>
                    <a:bodyPr/>
                    <a:lstStyle/>
                    <a:p>
                      <a:pPr algn="r" fontAlgn="b"/>
                      <a:r>
                        <a:rPr lang="en-US" sz="1100" b="0" i="0" u="none" strike="noStrike">
                          <a:solidFill>
                            <a:srgbClr val="000000"/>
                          </a:solidFill>
                          <a:effectLst/>
                          <a:latin typeface="Aptos Narrow" panose="020B0004020202020204" pitchFamily="34" charset="0"/>
                        </a:rPr>
                        <a:t>1.36</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E1E383"/>
                    </a:solidFill>
                  </a:tcPr>
                </a:tc>
                <a:tc>
                  <a:txBody>
                    <a:bodyPr/>
                    <a:lstStyle/>
                    <a:p>
                      <a:pPr algn="ctr" fontAlgn="b"/>
                      <a:r>
                        <a:rPr lang="en-US" sz="1100" b="0" i="0" u="none" strike="noStrike" dirty="0">
                          <a:solidFill>
                            <a:srgbClr val="000000"/>
                          </a:solidFill>
                          <a:effectLst/>
                          <a:latin typeface="Aptos Narrow" panose="020B0004020202020204" pitchFamily="34" charset="0"/>
                        </a:rPr>
                        <a:t>8.83</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FFEB84"/>
                    </a:solidFill>
                  </a:tcPr>
                </a:tc>
                <a:extLst>
                  <a:ext uri="{0D108BD9-81ED-4DB2-BD59-A6C34878D82A}">
                    <a16:rowId xmlns:a16="http://schemas.microsoft.com/office/drawing/2014/main" val="3310095741"/>
                  </a:ext>
                </a:extLst>
              </a:tr>
              <a:tr h="190500">
                <a:tc>
                  <a:txBody>
                    <a:bodyPr/>
                    <a:lstStyle/>
                    <a:p>
                      <a:pPr algn="l" fontAlgn="b"/>
                      <a:r>
                        <a:rPr lang="en-US" sz="1100" b="1" i="0" u="none" strike="noStrike">
                          <a:solidFill>
                            <a:srgbClr val="000000"/>
                          </a:solidFill>
                          <a:effectLst/>
                          <a:latin typeface="Aptos Narrow" panose="020B0004020202020204" pitchFamily="34" charset="0"/>
                        </a:rPr>
                        <a:t>Grand Total</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ctr" fontAlgn="b"/>
                      <a:r>
                        <a:rPr lang="en-US" sz="1100" b="1" i="0" u="none" strike="noStrike">
                          <a:solidFill>
                            <a:srgbClr val="000000"/>
                          </a:solidFill>
                          <a:effectLst/>
                          <a:latin typeface="Aptos Narrow" panose="020B0004020202020204" pitchFamily="34" charset="0"/>
                        </a:rPr>
                        <a:t>92</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 $     55.2 </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 $      65.3 </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1.85</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2.30</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2.94</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1.01</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1.66</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1.28</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ctr" fontAlgn="b"/>
                      <a:r>
                        <a:rPr lang="en-US" sz="1100" b="1" i="0" u="none" strike="noStrike" dirty="0">
                          <a:solidFill>
                            <a:srgbClr val="000000"/>
                          </a:solidFill>
                          <a:effectLst/>
                          <a:latin typeface="Aptos Narrow" panose="020B0004020202020204" pitchFamily="34" charset="0"/>
                        </a:rPr>
                        <a:t>12.38</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extLst>
                  <a:ext uri="{0D108BD9-81ED-4DB2-BD59-A6C34878D82A}">
                    <a16:rowId xmlns:a16="http://schemas.microsoft.com/office/drawing/2014/main" val="1612330473"/>
                  </a:ext>
                </a:extLst>
              </a:tr>
            </a:tbl>
          </a:graphicData>
        </a:graphic>
      </p:graphicFrame>
      <p:graphicFrame>
        <p:nvGraphicFramePr>
          <p:cNvPr id="5" name="Table 4">
            <a:extLst>
              <a:ext uri="{FF2B5EF4-FFF2-40B4-BE49-F238E27FC236}">
                <a16:creationId xmlns:a16="http://schemas.microsoft.com/office/drawing/2014/main" id="{126DE3A1-D785-E3CC-EFC0-7B2CD3454AF6}"/>
              </a:ext>
            </a:extLst>
          </p:cNvPr>
          <p:cNvGraphicFramePr>
            <a:graphicFrameLocks noGrp="1"/>
          </p:cNvGraphicFramePr>
          <p:nvPr/>
        </p:nvGraphicFramePr>
        <p:xfrm>
          <a:off x="6373368" y="3200400"/>
          <a:ext cx="5372099" cy="1524000"/>
        </p:xfrm>
        <a:graphic>
          <a:graphicData uri="http://schemas.openxmlformats.org/drawingml/2006/table">
            <a:tbl>
              <a:tblPr/>
              <a:tblGrid>
                <a:gridCol w="1065540">
                  <a:extLst>
                    <a:ext uri="{9D8B030D-6E8A-4147-A177-3AD203B41FA5}">
                      <a16:colId xmlns:a16="http://schemas.microsoft.com/office/drawing/2014/main" val="1044752250"/>
                    </a:ext>
                  </a:extLst>
                </a:gridCol>
                <a:gridCol w="469345">
                  <a:extLst>
                    <a:ext uri="{9D8B030D-6E8A-4147-A177-3AD203B41FA5}">
                      <a16:colId xmlns:a16="http://schemas.microsoft.com/office/drawing/2014/main" val="131796804"/>
                    </a:ext>
                  </a:extLst>
                </a:gridCol>
                <a:gridCol w="558140">
                  <a:extLst>
                    <a:ext uri="{9D8B030D-6E8A-4147-A177-3AD203B41FA5}">
                      <a16:colId xmlns:a16="http://schemas.microsoft.com/office/drawing/2014/main" val="1657923272"/>
                    </a:ext>
                  </a:extLst>
                </a:gridCol>
                <a:gridCol w="599367">
                  <a:extLst>
                    <a:ext uri="{9D8B030D-6E8A-4147-A177-3AD203B41FA5}">
                      <a16:colId xmlns:a16="http://schemas.microsoft.com/office/drawing/2014/main" val="1749954318"/>
                    </a:ext>
                  </a:extLst>
                </a:gridCol>
                <a:gridCol w="380550">
                  <a:extLst>
                    <a:ext uri="{9D8B030D-6E8A-4147-A177-3AD203B41FA5}">
                      <a16:colId xmlns:a16="http://schemas.microsoft.com/office/drawing/2014/main" val="2847624780"/>
                    </a:ext>
                  </a:extLst>
                </a:gridCol>
                <a:gridCol w="304440">
                  <a:extLst>
                    <a:ext uri="{9D8B030D-6E8A-4147-A177-3AD203B41FA5}">
                      <a16:colId xmlns:a16="http://schemas.microsoft.com/office/drawing/2014/main" val="1293716985"/>
                    </a:ext>
                  </a:extLst>
                </a:gridCol>
                <a:gridCol w="304440">
                  <a:extLst>
                    <a:ext uri="{9D8B030D-6E8A-4147-A177-3AD203B41FA5}">
                      <a16:colId xmlns:a16="http://schemas.microsoft.com/office/drawing/2014/main" val="3434302862"/>
                    </a:ext>
                  </a:extLst>
                </a:gridCol>
                <a:gridCol w="304440">
                  <a:extLst>
                    <a:ext uri="{9D8B030D-6E8A-4147-A177-3AD203B41FA5}">
                      <a16:colId xmlns:a16="http://schemas.microsoft.com/office/drawing/2014/main" val="3141056730"/>
                    </a:ext>
                  </a:extLst>
                </a:gridCol>
                <a:gridCol w="304440">
                  <a:extLst>
                    <a:ext uri="{9D8B030D-6E8A-4147-A177-3AD203B41FA5}">
                      <a16:colId xmlns:a16="http://schemas.microsoft.com/office/drawing/2014/main" val="2718744288"/>
                    </a:ext>
                  </a:extLst>
                </a:gridCol>
                <a:gridCol w="329810">
                  <a:extLst>
                    <a:ext uri="{9D8B030D-6E8A-4147-A177-3AD203B41FA5}">
                      <a16:colId xmlns:a16="http://schemas.microsoft.com/office/drawing/2014/main" val="1884366262"/>
                    </a:ext>
                  </a:extLst>
                </a:gridCol>
                <a:gridCol w="751587">
                  <a:extLst>
                    <a:ext uri="{9D8B030D-6E8A-4147-A177-3AD203B41FA5}">
                      <a16:colId xmlns:a16="http://schemas.microsoft.com/office/drawing/2014/main" val="1468689277"/>
                    </a:ext>
                  </a:extLst>
                </a:gridCol>
              </a:tblGrid>
              <a:tr h="190500">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45%</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15%</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25%</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10%</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5%</a:t>
                      </a: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532854026"/>
                  </a:ext>
                </a:extLst>
              </a:tr>
              <a:tr h="190500">
                <a:tc>
                  <a:txBody>
                    <a:bodyPr/>
                    <a:lstStyle/>
                    <a:p>
                      <a:pPr algn="l" fontAlgn="b"/>
                      <a:r>
                        <a:rPr lang="en-US" sz="1100" b="1" i="0" u="none" strike="noStrike">
                          <a:solidFill>
                            <a:srgbClr val="000000"/>
                          </a:solidFill>
                          <a:effectLst/>
                          <a:latin typeface="Aptos Narrow" panose="020B0004020202020204" pitchFamily="34" charset="0"/>
                        </a:rPr>
                        <a:t>District</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1100" b="1" i="0" u="none" strike="noStrike">
                          <a:solidFill>
                            <a:srgbClr val="000000"/>
                          </a:solidFill>
                          <a:effectLst/>
                          <a:latin typeface="Aptos Narrow" panose="020B0004020202020204" pitchFamily="34" charset="0"/>
                        </a:rPr>
                        <a:t>#</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Ave Req</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Ave Cost</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Cong</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Saf</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Acc</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Env</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EcD</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LUM</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1100" b="1" i="0" u="none" strike="noStrike">
                          <a:solidFill>
                            <a:srgbClr val="000000"/>
                          </a:solidFill>
                          <a:effectLst/>
                          <a:latin typeface="Aptos Narrow" panose="020B0004020202020204" pitchFamily="34" charset="0"/>
                        </a:rPr>
                        <a:t>Ave Benefit</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548354403"/>
                  </a:ext>
                </a:extLst>
              </a:tr>
              <a:tr h="190500">
                <a:tc>
                  <a:txBody>
                    <a:bodyPr/>
                    <a:lstStyle/>
                    <a:p>
                      <a:pPr algn="l" fontAlgn="b"/>
                      <a:r>
                        <a:rPr lang="en-US" sz="1100" b="0" i="0" u="none" strike="noStrike">
                          <a:solidFill>
                            <a:srgbClr val="000000"/>
                          </a:solidFill>
                          <a:effectLst/>
                          <a:latin typeface="Aptos Narrow" panose="020B0004020202020204" pitchFamily="34" charset="0"/>
                        </a:rPr>
                        <a:t>Culpeper</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1</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36.4 </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36.4 </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0.26</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2.94</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DDE283"/>
                    </a:solidFill>
                  </a:tcPr>
                </a:tc>
                <a:tc>
                  <a:txBody>
                    <a:bodyPr/>
                    <a:lstStyle/>
                    <a:p>
                      <a:pPr algn="r" fontAlgn="b"/>
                      <a:r>
                        <a:rPr lang="en-US" sz="1100" b="0" i="0" u="none" strike="noStrike">
                          <a:solidFill>
                            <a:srgbClr val="000000"/>
                          </a:solidFill>
                          <a:effectLst/>
                          <a:latin typeface="Aptos Narrow" panose="020B0004020202020204" pitchFamily="34" charset="0"/>
                        </a:rPr>
                        <a:t>0.99</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4.80</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4.08</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6AC07C"/>
                    </a:solidFill>
                  </a:tcPr>
                </a:tc>
                <a:tc>
                  <a:txBody>
                    <a:bodyPr/>
                    <a:lstStyle/>
                    <a:p>
                      <a:pPr algn="r" fontAlgn="b"/>
                      <a:r>
                        <a:rPr lang="en-US" sz="1100" b="0" i="0" u="none" strike="noStrike">
                          <a:solidFill>
                            <a:srgbClr val="000000"/>
                          </a:solidFill>
                          <a:effectLst/>
                          <a:latin typeface="Aptos Narrow" panose="020B0004020202020204" pitchFamily="34" charset="0"/>
                        </a:rPr>
                        <a:t>1.87</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63BE7B"/>
                    </a:solidFill>
                  </a:tcPr>
                </a:tc>
                <a:tc>
                  <a:txBody>
                    <a:bodyPr/>
                    <a:lstStyle/>
                    <a:p>
                      <a:pPr algn="ctr" fontAlgn="b"/>
                      <a:r>
                        <a:rPr lang="en-US" sz="1100" b="0" i="0" u="none" strike="noStrike">
                          <a:solidFill>
                            <a:srgbClr val="000000"/>
                          </a:solidFill>
                          <a:effectLst/>
                          <a:latin typeface="Aptos Narrow" panose="020B0004020202020204" pitchFamily="34" charset="0"/>
                        </a:rPr>
                        <a:t>24.39</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63BE7B"/>
                    </a:solidFill>
                  </a:tcPr>
                </a:tc>
                <a:extLst>
                  <a:ext uri="{0D108BD9-81ED-4DB2-BD59-A6C34878D82A}">
                    <a16:rowId xmlns:a16="http://schemas.microsoft.com/office/drawing/2014/main" val="4074713106"/>
                  </a:ext>
                </a:extLst>
              </a:tr>
              <a:tr h="190500">
                <a:tc>
                  <a:txBody>
                    <a:bodyPr/>
                    <a:lstStyle/>
                    <a:p>
                      <a:pPr algn="l" fontAlgn="b"/>
                      <a:r>
                        <a:rPr lang="en-US" sz="1100" b="0" i="0" u="none" strike="noStrike">
                          <a:solidFill>
                            <a:srgbClr val="000000"/>
                          </a:solidFill>
                          <a:effectLst/>
                          <a:latin typeface="Aptos Narrow" panose="020B0004020202020204" pitchFamily="34" charset="0"/>
                        </a:rPr>
                        <a:t>Fredericksburg</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1</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16.8 </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16.8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1.44</a:t>
                      </a:r>
                    </a:p>
                  </a:txBody>
                  <a:tcPr marL="9525" marR="9525" marT="9525" marB="0" anchor="b">
                    <a:lnL>
                      <a:noFill/>
                    </a:lnL>
                    <a:lnR>
                      <a:noFill/>
                    </a:lnR>
                    <a:lnT>
                      <a:noFill/>
                    </a:lnT>
                    <a:lnB>
                      <a:noFill/>
                    </a:lnB>
                    <a:solidFill>
                      <a:srgbClr val="E5E483"/>
                    </a:solidFill>
                  </a:tcPr>
                </a:tc>
                <a:tc>
                  <a:txBody>
                    <a:bodyPr/>
                    <a:lstStyle/>
                    <a:p>
                      <a:pPr algn="r" fontAlgn="b"/>
                      <a:r>
                        <a:rPr lang="en-US" sz="1100" b="0" i="0" u="none" strike="noStrike">
                          <a:solidFill>
                            <a:srgbClr val="000000"/>
                          </a:solidFill>
                          <a:effectLst/>
                          <a:latin typeface="Aptos Narrow" panose="020B0004020202020204" pitchFamily="34" charset="0"/>
                        </a:rPr>
                        <a:t>2.55</a:t>
                      </a:r>
                    </a:p>
                  </a:txBody>
                  <a:tcPr marL="9525" marR="9525" marT="9525" marB="0" anchor="b">
                    <a:lnL>
                      <a:noFill/>
                    </a:lnL>
                    <a:lnR>
                      <a:noFill/>
                    </a:lnR>
                    <a:lnT>
                      <a:noFill/>
                    </a:lnT>
                    <a:lnB>
                      <a:noFill/>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3.57</a:t>
                      </a:r>
                    </a:p>
                  </a:txBody>
                  <a:tcPr marL="9525" marR="9525" marT="9525" marB="0" anchor="b">
                    <a:lnL>
                      <a:noFill/>
                    </a:lnL>
                    <a:lnR>
                      <a:noFill/>
                    </a:lnR>
                    <a:lnT>
                      <a:noFill/>
                    </a:lnT>
                    <a:lnB>
                      <a:noFill/>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1.75</a:t>
                      </a:r>
                    </a:p>
                  </a:txBody>
                  <a:tcPr marL="9525" marR="9525" marT="9525" marB="0" anchor="b">
                    <a:lnL>
                      <a:noFill/>
                    </a:lnL>
                    <a:lnR>
                      <a:noFill/>
                    </a:lnR>
                    <a:lnT>
                      <a:noFill/>
                    </a:lnT>
                    <a:lnB>
                      <a:noFill/>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0.38</a:t>
                      </a:r>
                    </a:p>
                  </a:txBody>
                  <a:tcPr marL="9525" marR="9525" marT="9525" marB="0" anchor="b">
                    <a:lnL>
                      <a:noFill/>
                    </a:lnL>
                    <a:lnR>
                      <a:noFill/>
                    </a:lnR>
                    <a:lnT>
                      <a:noFill/>
                    </a:lnT>
                    <a:lnB>
                      <a:noFill/>
                    </a:lnB>
                    <a:solidFill>
                      <a:srgbClr val="F87A6E"/>
                    </a:solidFill>
                  </a:tcPr>
                </a:tc>
                <a:tc>
                  <a:txBody>
                    <a:bodyPr/>
                    <a:lstStyle/>
                    <a:p>
                      <a:pPr algn="r" fontAlgn="b"/>
                      <a:r>
                        <a:rPr lang="en-US" sz="1100" b="0" i="0" u="none" strike="noStrike">
                          <a:solidFill>
                            <a:srgbClr val="000000"/>
                          </a:solidFill>
                          <a:effectLst/>
                          <a:latin typeface="Aptos Narrow" panose="020B0004020202020204" pitchFamily="34" charset="0"/>
                        </a:rPr>
                        <a:t>1.11</a:t>
                      </a:r>
                    </a:p>
                  </a:txBody>
                  <a:tcPr marL="9525" marR="9525" marT="9525" marB="0" anchor="b">
                    <a:lnL>
                      <a:noFill/>
                    </a:lnL>
                    <a:lnR>
                      <a:noFill/>
                    </a:lnR>
                    <a:lnT>
                      <a:noFill/>
                    </a:lnT>
                    <a:lnB>
                      <a:noFill/>
                    </a:lnB>
                    <a:solidFill>
                      <a:srgbClr val="F98871"/>
                    </a:solidFill>
                  </a:tcPr>
                </a:tc>
                <a:tc>
                  <a:txBody>
                    <a:bodyPr/>
                    <a:lstStyle/>
                    <a:p>
                      <a:pPr algn="ctr" fontAlgn="b"/>
                      <a:r>
                        <a:rPr lang="en-US" sz="1100" b="0" i="0" u="none" strike="noStrike">
                          <a:solidFill>
                            <a:srgbClr val="000000"/>
                          </a:solidFill>
                          <a:effectLst/>
                          <a:latin typeface="Aptos Narrow" panose="020B0004020202020204" pitchFamily="34" charset="0"/>
                        </a:rPr>
                        <a:t>10.81</a:t>
                      </a:r>
                    </a:p>
                  </a:txBody>
                  <a:tcPr marL="9525" marR="9525" marT="9525" marB="0" anchor="b">
                    <a:lnL>
                      <a:noFill/>
                    </a:lnL>
                    <a:lnR>
                      <a:noFill/>
                    </a:lnR>
                    <a:lnT>
                      <a:noFill/>
                    </a:lnT>
                    <a:lnB>
                      <a:noFill/>
                    </a:lnB>
                    <a:solidFill>
                      <a:srgbClr val="F8696B"/>
                    </a:solidFill>
                  </a:tcPr>
                </a:tc>
                <a:extLst>
                  <a:ext uri="{0D108BD9-81ED-4DB2-BD59-A6C34878D82A}">
                    <a16:rowId xmlns:a16="http://schemas.microsoft.com/office/drawing/2014/main" val="2209674529"/>
                  </a:ext>
                </a:extLst>
              </a:tr>
              <a:tr h="190500">
                <a:tc>
                  <a:txBody>
                    <a:bodyPr/>
                    <a:lstStyle/>
                    <a:p>
                      <a:pPr algn="l" fontAlgn="b"/>
                      <a:r>
                        <a:rPr lang="en-US" sz="1100" b="0" i="0" u="none" strike="noStrike">
                          <a:solidFill>
                            <a:srgbClr val="000000"/>
                          </a:solidFill>
                          <a:effectLst/>
                          <a:latin typeface="Aptos Narrow" panose="020B0004020202020204" pitchFamily="34" charset="0"/>
                        </a:rPr>
                        <a:t>Hampton Roads</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1</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27.3 </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27.3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2.99</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0.07</a:t>
                      </a:r>
                    </a:p>
                  </a:txBody>
                  <a:tcPr marL="9525" marR="9525" marT="9525" marB="0" anchor="b">
                    <a:lnL>
                      <a:noFill/>
                    </a:lnL>
                    <a:lnR>
                      <a:noFill/>
                    </a:lnR>
                    <a:lnT>
                      <a:noFill/>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6.59</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0.70</a:t>
                      </a:r>
                    </a:p>
                  </a:txBody>
                  <a:tcPr marL="9525" marR="9525" marT="9525" marB="0" anchor="b">
                    <a:lnL>
                      <a:noFill/>
                    </a:lnL>
                    <a:lnR>
                      <a:noFill/>
                    </a:lnR>
                    <a:lnT>
                      <a:noFill/>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0.00</a:t>
                      </a:r>
                    </a:p>
                  </a:txBody>
                  <a:tcPr marL="9525" marR="9525" marT="9525" marB="0" anchor="b">
                    <a:lnL>
                      <a:noFill/>
                    </a:lnL>
                    <a:lnR>
                      <a:noFill/>
                    </a:lnR>
                    <a:lnT>
                      <a:noFill/>
                    </a:lnT>
                    <a:lnB>
                      <a:noFill/>
                    </a:lnB>
                    <a:solidFill>
                      <a:srgbClr val="F8696B"/>
                    </a:solidFill>
                  </a:tcPr>
                </a:tc>
                <a:tc>
                  <a:txBody>
                    <a:bodyPr/>
                    <a:lstStyle/>
                    <a:p>
                      <a:pPr algn="r" fontAlgn="b"/>
                      <a:r>
                        <a:rPr lang="en-US" sz="1100" b="0" i="0" u="none" strike="noStrike">
                          <a:solidFill>
                            <a:srgbClr val="000000"/>
                          </a:solidFill>
                          <a:effectLst/>
                          <a:latin typeface="Aptos Narrow" panose="020B0004020202020204" pitchFamily="34" charset="0"/>
                        </a:rPr>
                        <a:t>1.04</a:t>
                      </a:r>
                    </a:p>
                  </a:txBody>
                  <a:tcPr marL="9525" marR="9525" marT="9525" marB="0" anchor="b">
                    <a:lnL>
                      <a:noFill/>
                    </a:lnL>
                    <a:lnR>
                      <a:noFill/>
                    </a:lnR>
                    <a:lnT>
                      <a:noFill/>
                    </a:lnT>
                    <a:lnB>
                      <a:noFill/>
                    </a:lnB>
                    <a:solidFill>
                      <a:srgbClr val="F8696B"/>
                    </a:solidFill>
                  </a:tcPr>
                </a:tc>
                <a:tc>
                  <a:txBody>
                    <a:bodyPr/>
                    <a:lstStyle/>
                    <a:p>
                      <a:pPr algn="ctr" fontAlgn="b"/>
                      <a:r>
                        <a:rPr lang="en-US" sz="1100" b="0" i="0" u="none" strike="noStrike">
                          <a:solidFill>
                            <a:srgbClr val="000000"/>
                          </a:solidFill>
                          <a:effectLst/>
                          <a:latin typeface="Aptos Narrow" panose="020B0004020202020204" pitchFamily="34" charset="0"/>
                        </a:rPr>
                        <a:t>10.81</a:t>
                      </a:r>
                    </a:p>
                  </a:txBody>
                  <a:tcPr marL="9525" marR="9525" marT="9525" marB="0" anchor="b">
                    <a:lnL>
                      <a:noFill/>
                    </a:lnL>
                    <a:lnR>
                      <a:noFill/>
                    </a:lnR>
                    <a:lnT>
                      <a:noFill/>
                    </a:lnT>
                    <a:lnB>
                      <a:noFill/>
                    </a:lnB>
                    <a:solidFill>
                      <a:srgbClr val="F8696B"/>
                    </a:solidFill>
                  </a:tcPr>
                </a:tc>
                <a:extLst>
                  <a:ext uri="{0D108BD9-81ED-4DB2-BD59-A6C34878D82A}">
                    <a16:rowId xmlns:a16="http://schemas.microsoft.com/office/drawing/2014/main" val="2835532882"/>
                  </a:ext>
                </a:extLst>
              </a:tr>
              <a:tr h="190500">
                <a:tc>
                  <a:txBody>
                    <a:bodyPr/>
                    <a:lstStyle/>
                    <a:p>
                      <a:pPr algn="l" fontAlgn="b"/>
                      <a:r>
                        <a:rPr lang="en-US" sz="1100" b="0" i="0" u="none" strike="noStrike">
                          <a:solidFill>
                            <a:srgbClr val="000000"/>
                          </a:solidFill>
                          <a:effectLst/>
                          <a:latin typeface="Aptos Narrow" panose="020B0004020202020204" pitchFamily="34" charset="0"/>
                        </a:rPr>
                        <a:t>Richmond</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8</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32.0 </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37.0 </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1.12</a:t>
                      </a:r>
                    </a:p>
                  </a:txBody>
                  <a:tcPr marL="9525" marR="9525" marT="9525" marB="0" anchor="b">
                    <a:lnL>
                      <a:noFill/>
                    </a:lnL>
                    <a:lnR>
                      <a:noFill/>
                    </a:lnR>
                    <a:lnT>
                      <a:noFill/>
                    </a:lnT>
                    <a:lnB>
                      <a:noFill/>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4.32</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5.23</a:t>
                      </a:r>
                    </a:p>
                  </a:txBody>
                  <a:tcPr marL="9525" marR="9525" marT="9525" marB="0" anchor="b">
                    <a:lnL>
                      <a:noFill/>
                    </a:lnL>
                    <a:lnR>
                      <a:noFill/>
                    </a:lnR>
                    <a:lnT>
                      <a:noFill/>
                    </a:lnT>
                    <a:lnB>
                      <a:noFill/>
                    </a:lnB>
                    <a:solidFill>
                      <a:srgbClr val="AAD380"/>
                    </a:solidFill>
                  </a:tcPr>
                </a:tc>
                <a:tc>
                  <a:txBody>
                    <a:bodyPr/>
                    <a:lstStyle/>
                    <a:p>
                      <a:pPr algn="r" fontAlgn="b"/>
                      <a:r>
                        <a:rPr lang="en-US" sz="1100" b="0" i="0" u="none" strike="noStrike">
                          <a:solidFill>
                            <a:srgbClr val="000000"/>
                          </a:solidFill>
                          <a:effectLst/>
                          <a:latin typeface="Aptos Narrow" panose="020B0004020202020204" pitchFamily="34" charset="0"/>
                        </a:rPr>
                        <a:t>1.39</a:t>
                      </a:r>
                    </a:p>
                  </a:txBody>
                  <a:tcPr marL="9525" marR="9525" marT="9525" marB="0" anchor="b">
                    <a:lnL>
                      <a:noFill/>
                    </a:lnL>
                    <a:lnR>
                      <a:noFill/>
                    </a:lnR>
                    <a:lnT>
                      <a:noFill/>
                    </a:lnT>
                    <a:lnB>
                      <a:noFill/>
                    </a:lnB>
                    <a:solidFill>
                      <a:srgbClr val="FCBE7B"/>
                    </a:solidFill>
                  </a:tcPr>
                </a:tc>
                <a:tc>
                  <a:txBody>
                    <a:bodyPr/>
                    <a:lstStyle/>
                    <a:p>
                      <a:pPr algn="r" fontAlgn="b"/>
                      <a:r>
                        <a:rPr lang="en-US" sz="1100" b="0" i="0" u="none" strike="noStrike">
                          <a:solidFill>
                            <a:srgbClr val="000000"/>
                          </a:solidFill>
                          <a:effectLst/>
                          <a:latin typeface="Aptos Narrow" panose="020B0004020202020204" pitchFamily="34" charset="0"/>
                        </a:rPr>
                        <a:t>4.12</a:t>
                      </a:r>
                    </a:p>
                  </a:txBody>
                  <a:tcPr marL="9525" marR="9525" marT="9525" marB="0" anchor="b">
                    <a:lnL>
                      <a:noFill/>
                    </a:lnL>
                    <a:lnR>
                      <a:noFill/>
                    </a:lnR>
                    <a:lnT>
                      <a:noFill/>
                    </a:lnT>
                    <a:lnB>
                      <a:noFill/>
                    </a:lnB>
                    <a:solidFill>
                      <a:srgbClr val="63BE7B"/>
                    </a:solidFill>
                  </a:tcPr>
                </a:tc>
                <a:tc>
                  <a:txBody>
                    <a:bodyPr/>
                    <a:lstStyle/>
                    <a:p>
                      <a:pPr algn="r" fontAlgn="b"/>
                      <a:r>
                        <a:rPr lang="en-US" sz="1100" b="0" i="0" u="none" strike="noStrike">
                          <a:solidFill>
                            <a:srgbClr val="000000"/>
                          </a:solidFill>
                          <a:effectLst/>
                          <a:latin typeface="Aptos Narrow" panose="020B0004020202020204" pitchFamily="34" charset="0"/>
                        </a:rPr>
                        <a:t>1.33</a:t>
                      </a:r>
                    </a:p>
                  </a:txBody>
                  <a:tcPr marL="9525" marR="9525" marT="9525" marB="0" anchor="b">
                    <a:lnL>
                      <a:noFill/>
                    </a:lnL>
                    <a:lnR>
                      <a:noFill/>
                    </a:lnR>
                    <a:lnT>
                      <a:noFill/>
                    </a:lnT>
                    <a:lnB>
                      <a:noFill/>
                    </a:lnB>
                    <a:solidFill>
                      <a:srgbClr val="FFEB84"/>
                    </a:solidFill>
                  </a:tcPr>
                </a:tc>
                <a:tc>
                  <a:txBody>
                    <a:bodyPr/>
                    <a:lstStyle/>
                    <a:p>
                      <a:pPr algn="ctr" fontAlgn="b"/>
                      <a:r>
                        <a:rPr lang="en-US" sz="1100" b="0" i="0" u="none" strike="noStrike">
                          <a:solidFill>
                            <a:srgbClr val="000000"/>
                          </a:solidFill>
                          <a:effectLst/>
                          <a:latin typeface="Aptos Narrow" panose="020B0004020202020204" pitchFamily="34" charset="0"/>
                        </a:rPr>
                        <a:t>20.59</a:t>
                      </a:r>
                    </a:p>
                  </a:txBody>
                  <a:tcPr marL="9525" marR="9525" marT="9525" marB="0" anchor="b">
                    <a:lnL>
                      <a:noFill/>
                    </a:lnL>
                    <a:lnR>
                      <a:noFill/>
                    </a:lnR>
                    <a:lnT>
                      <a:noFill/>
                    </a:lnT>
                    <a:lnB>
                      <a:noFill/>
                    </a:lnB>
                    <a:solidFill>
                      <a:srgbClr val="99CE7F"/>
                    </a:solidFill>
                  </a:tcPr>
                </a:tc>
                <a:extLst>
                  <a:ext uri="{0D108BD9-81ED-4DB2-BD59-A6C34878D82A}">
                    <a16:rowId xmlns:a16="http://schemas.microsoft.com/office/drawing/2014/main" val="3310395489"/>
                  </a:ext>
                </a:extLst>
              </a:tr>
              <a:tr h="190500">
                <a:tc>
                  <a:txBody>
                    <a:bodyPr/>
                    <a:lstStyle/>
                    <a:p>
                      <a:pPr algn="l" fontAlgn="b"/>
                      <a:r>
                        <a:rPr lang="en-US" sz="1100" b="0" i="0" u="none" strike="noStrike">
                          <a:solidFill>
                            <a:srgbClr val="000000"/>
                          </a:solidFill>
                          <a:effectLst/>
                          <a:latin typeface="Aptos Narrow" panose="020B0004020202020204" pitchFamily="34" charset="0"/>
                        </a:rPr>
                        <a:t>Staunton</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ptos Narrow" panose="020B0004020202020204" pitchFamily="34" charset="0"/>
                        </a:rPr>
                        <a:t>3</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14.9 </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16.1 </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1.08</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FEE582"/>
                    </a:solidFill>
                  </a:tcPr>
                </a:tc>
                <a:tc>
                  <a:txBody>
                    <a:bodyPr/>
                    <a:lstStyle/>
                    <a:p>
                      <a:pPr algn="r" fontAlgn="b"/>
                      <a:r>
                        <a:rPr lang="en-US" sz="1100" b="0" i="0" u="none" strike="noStrike">
                          <a:solidFill>
                            <a:srgbClr val="000000"/>
                          </a:solidFill>
                          <a:effectLst/>
                          <a:latin typeface="Aptos Narrow" panose="020B0004020202020204" pitchFamily="34" charset="0"/>
                        </a:rPr>
                        <a:t>1.70</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FCBE7B"/>
                    </a:solidFill>
                  </a:tcPr>
                </a:tc>
                <a:tc>
                  <a:txBody>
                    <a:bodyPr/>
                    <a:lstStyle/>
                    <a:p>
                      <a:pPr algn="r" fontAlgn="b"/>
                      <a:r>
                        <a:rPr lang="en-US" sz="1100" b="0" i="0" u="none" strike="noStrike">
                          <a:solidFill>
                            <a:srgbClr val="000000"/>
                          </a:solidFill>
                          <a:effectLst/>
                          <a:latin typeface="Aptos Narrow" panose="020B0004020202020204" pitchFamily="34" charset="0"/>
                        </a:rPr>
                        <a:t>1.55</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F98570"/>
                    </a:solidFill>
                  </a:tcPr>
                </a:tc>
                <a:tc>
                  <a:txBody>
                    <a:bodyPr/>
                    <a:lstStyle/>
                    <a:p>
                      <a:pPr algn="r" fontAlgn="b"/>
                      <a:r>
                        <a:rPr lang="en-US" sz="1100" b="0" i="0" u="none" strike="noStrike">
                          <a:solidFill>
                            <a:srgbClr val="000000"/>
                          </a:solidFill>
                          <a:effectLst/>
                          <a:latin typeface="Aptos Narrow" panose="020B0004020202020204" pitchFamily="34" charset="0"/>
                        </a:rPr>
                        <a:t>2.50</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D9E082"/>
                    </a:solidFill>
                  </a:tcPr>
                </a:tc>
                <a:tc>
                  <a:txBody>
                    <a:bodyPr/>
                    <a:lstStyle/>
                    <a:p>
                      <a:pPr algn="r" fontAlgn="b"/>
                      <a:r>
                        <a:rPr lang="en-US" sz="1100" b="0" i="0" u="none" strike="noStrike">
                          <a:solidFill>
                            <a:srgbClr val="000000"/>
                          </a:solidFill>
                          <a:effectLst/>
                          <a:latin typeface="Aptos Narrow" panose="020B0004020202020204" pitchFamily="34" charset="0"/>
                        </a:rPr>
                        <a:t>2.87</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FFEB84"/>
                    </a:solidFill>
                  </a:tcPr>
                </a:tc>
                <a:tc>
                  <a:txBody>
                    <a:bodyPr/>
                    <a:lstStyle/>
                    <a:p>
                      <a:pPr algn="r" fontAlgn="b"/>
                      <a:r>
                        <a:rPr lang="en-US" sz="1100" b="0" i="0" u="none" strike="noStrike">
                          <a:solidFill>
                            <a:srgbClr val="000000"/>
                          </a:solidFill>
                          <a:effectLst/>
                          <a:latin typeface="Aptos Narrow" panose="020B0004020202020204" pitchFamily="34" charset="0"/>
                        </a:rPr>
                        <a:t>1.34</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FEEB84"/>
                    </a:solidFill>
                  </a:tcPr>
                </a:tc>
                <a:tc>
                  <a:txBody>
                    <a:bodyPr/>
                    <a:lstStyle/>
                    <a:p>
                      <a:pPr algn="ctr" fontAlgn="b"/>
                      <a:r>
                        <a:rPr lang="en-US" sz="1100" b="0" i="0" u="none" strike="noStrike">
                          <a:solidFill>
                            <a:srgbClr val="000000"/>
                          </a:solidFill>
                          <a:effectLst/>
                          <a:latin typeface="Aptos Narrow" panose="020B0004020202020204" pitchFamily="34" charset="0"/>
                        </a:rPr>
                        <a:t>13.41</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FFEB84"/>
                    </a:solidFill>
                  </a:tcPr>
                </a:tc>
                <a:extLst>
                  <a:ext uri="{0D108BD9-81ED-4DB2-BD59-A6C34878D82A}">
                    <a16:rowId xmlns:a16="http://schemas.microsoft.com/office/drawing/2014/main" val="3720294685"/>
                  </a:ext>
                </a:extLst>
              </a:tr>
              <a:tr h="190500">
                <a:tc>
                  <a:txBody>
                    <a:bodyPr/>
                    <a:lstStyle/>
                    <a:p>
                      <a:pPr algn="l" fontAlgn="b"/>
                      <a:r>
                        <a:rPr lang="en-US" sz="1100" b="1" i="0" u="none" strike="noStrike">
                          <a:solidFill>
                            <a:srgbClr val="000000"/>
                          </a:solidFill>
                          <a:effectLst/>
                          <a:latin typeface="Aptos Narrow" panose="020B0004020202020204" pitchFamily="34" charset="0"/>
                        </a:rPr>
                        <a:t>Grand Total</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ctr" fontAlgn="b"/>
                      <a:r>
                        <a:rPr lang="en-US" sz="1100" b="1" i="0" u="none" strike="noStrike">
                          <a:solidFill>
                            <a:srgbClr val="000000"/>
                          </a:solidFill>
                          <a:effectLst/>
                          <a:latin typeface="Aptos Narrow" panose="020B0004020202020204" pitchFamily="34" charset="0"/>
                        </a:rPr>
                        <a:t>14</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 $     27.2 </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l" fontAlgn="b"/>
                      <a:r>
                        <a:rPr lang="en-US" sz="1100" b="1" i="0" u="none" strike="noStrike">
                          <a:solidFill>
                            <a:srgbClr val="000000"/>
                          </a:solidFill>
                          <a:effectLst/>
                          <a:latin typeface="Aptos Narrow" panose="020B0004020202020204" pitchFamily="34" charset="0"/>
                        </a:rPr>
                        <a:t> $      30.4 </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1.21</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3.23</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4.12</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1.85</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3.29</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100" b="1" i="0" u="none" strike="noStrike">
                          <a:solidFill>
                            <a:srgbClr val="000000"/>
                          </a:solidFill>
                          <a:effectLst/>
                          <a:latin typeface="Aptos Narrow" panose="020B0004020202020204" pitchFamily="34" charset="0"/>
                        </a:rPr>
                        <a:t>1.34</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ctr" fontAlgn="b"/>
                      <a:r>
                        <a:rPr lang="en-US" sz="1100" b="1" i="0" u="none" strike="noStrike" dirty="0">
                          <a:solidFill>
                            <a:srgbClr val="000000"/>
                          </a:solidFill>
                          <a:effectLst/>
                          <a:latin typeface="Aptos Narrow" panose="020B0004020202020204" pitchFamily="34" charset="0"/>
                        </a:rPr>
                        <a:t>17.93</a:t>
                      </a:r>
                    </a:p>
                  </a:txBody>
                  <a:tcPr marL="9525" marR="9525" marT="9525"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extLst>
                  <a:ext uri="{0D108BD9-81ED-4DB2-BD59-A6C34878D82A}">
                    <a16:rowId xmlns:a16="http://schemas.microsoft.com/office/drawing/2014/main" val="1956936952"/>
                  </a:ext>
                </a:extLst>
              </a:tr>
            </a:tbl>
          </a:graphicData>
        </a:graphic>
      </p:graphicFrame>
      <p:sp>
        <p:nvSpPr>
          <p:cNvPr id="6" name="TextBox 5">
            <a:extLst>
              <a:ext uri="{FF2B5EF4-FFF2-40B4-BE49-F238E27FC236}">
                <a16:creationId xmlns:a16="http://schemas.microsoft.com/office/drawing/2014/main" id="{251E8B2A-135E-C8D0-72C8-0DA8982E8631}"/>
              </a:ext>
            </a:extLst>
          </p:cNvPr>
          <p:cNvSpPr txBox="1"/>
          <p:nvPr/>
        </p:nvSpPr>
        <p:spPr>
          <a:xfrm>
            <a:off x="533401" y="2075636"/>
            <a:ext cx="5397498" cy="461665"/>
          </a:xfrm>
          <a:prstGeom prst="rect">
            <a:avLst/>
          </a:prstGeom>
          <a:noFill/>
        </p:spPr>
        <p:txBody>
          <a:bodyPr wrap="square" rtlCol="0">
            <a:spAutoFit/>
          </a:bodyPr>
          <a:lstStyle/>
          <a:p>
            <a:pPr algn="ctr"/>
            <a:r>
              <a:rPr lang="en-US" dirty="0"/>
              <a:t>HPP Eligible Applications</a:t>
            </a:r>
          </a:p>
        </p:txBody>
      </p:sp>
      <p:sp>
        <p:nvSpPr>
          <p:cNvPr id="8" name="TextBox 7">
            <a:extLst>
              <a:ext uri="{FF2B5EF4-FFF2-40B4-BE49-F238E27FC236}">
                <a16:creationId xmlns:a16="http://schemas.microsoft.com/office/drawing/2014/main" id="{ECE769F1-0402-A619-79D5-C4EF431EFA8F}"/>
              </a:ext>
            </a:extLst>
          </p:cNvPr>
          <p:cNvSpPr txBox="1"/>
          <p:nvPr/>
        </p:nvSpPr>
        <p:spPr>
          <a:xfrm>
            <a:off x="6375860" y="2075636"/>
            <a:ext cx="5397499" cy="461665"/>
          </a:xfrm>
          <a:prstGeom prst="rect">
            <a:avLst/>
          </a:prstGeom>
          <a:noFill/>
        </p:spPr>
        <p:txBody>
          <a:bodyPr wrap="square" rtlCol="0">
            <a:spAutoFit/>
          </a:bodyPr>
          <a:lstStyle/>
          <a:p>
            <a:pPr algn="ctr"/>
            <a:r>
              <a:rPr lang="en-US" dirty="0"/>
              <a:t>HPP Funded Applications</a:t>
            </a:r>
          </a:p>
        </p:txBody>
      </p:sp>
    </p:spTree>
    <p:extLst>
      <p:ext uri="{BB962C8B-B14F-4D97-AF65-F5344CB8AC3E}">
        <p14:creationId xmlns:p14="http://schemas.microsoft.com/office/powerpoint/2010/main" val="233175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58E297-9B01-66BE-DA8D-3D983797B0EE}"/>
              </a:ext>
            </a:extLst>
          </p:cNvPr>
          <p:cNvSpPr/>
          <p:nvPr/>
        </p:nvSpPr>
        <p:spPr bwMode="auto">
          <a:xfrm>
            <a:off x="0" y="0"/>
            <a:ext cx="12192000" cy="33941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buFont typeface="+mj-lt"/>
              <a:buAutoNum type="arabicPeriod" startAt="2"/>
            </a:pPr>
            <a:r>
              <a:rPr lang="en-US" sz="1400" dirty="0"/>
              <a:t>Process Overview and Support</a:t>
            </a:r>
          </a:p>
        </p:txBody>
      </p:sp>
      <p:sp>
        <p:nvSpPr>
          <p:cNvPr id="4" name="Title 3">
            <a:extLst>
              <a:ext uri="{FF2B5EF4-FFF2-40B4-BE49-F238E27FC236}">
                <a16:creationId xmlns:a16="http://schemas.microsoft.com/office/drawing/2014/main" id="{FE42134E-CA69-291D-52C8-D0E81B156D56}"/>
              </a:ext>
            </a:extLst>
          </p:cNvPr>
          <p:cNvSpPr>
            <a:spLocks noGrp="1"/>
          </p:cNvSpPr>
          <p:nvPr>
            <p:ph type="title"/>
          </p:nvPr>
        </p:nvSpPr>
        <p:spPr>
          <a:xfrm>
            <a:off x="406400" y="320040"/>
            <a:ext cx="11404600" cy="1143000"/>
          </a:xfrm>
        </p:spPr>
        <p:txBody>
          <a:bodyPr/>
          <a:lstStyle/>
          <a:p>
            <a:r>
              <a:rPr lang="en-US" sz="3200" dirty="0">
                <a:latin typeface="Aptos Display" panose="020B0004020202020204" pitchFamily="34" charset="0"/>
              </a:rPr>
              <a:t>Virginia Code§ 33.2-214.1</a:t>
            </a:r>
          </a:p>
        </p:txBody>
      </p:sp>
      <p:sp>
        <p:nvSpPr>
          <p:cNvPr id="2" name="Content Placeholder 1">
            <a:extLst>
              <a:ext uri="{FF2B5EF4-FFF2-40B4-BE49-F238E27FC236}">
                <a16:creationId xmlns:a16="http://schemas.microsoft.com/office/drawing/2014/main" id="{8E72FC5B-70E0-A226-C720-6FF2BE28F933}"/>
              </a:ext>
            </a:extLst>
          </p:cNvPr>
          <p:cNvSpPr>
            <a:spLocks noGrp="1"/>
          </p:cNvSpPr>
          <p:nvPr>
            <p:ph idx="1"/>
          </p:nvPr>
        </p:nvSpPr>
        <p:spPr>
          <a:xfrm>
            <a:off x="406400" y="1676400"/>
            <a:ext cx="11404600" cy="4618033"/>
          </a:xfrm>
        </p:spPr>
        <p:txBody>
          <a:bodyPr/>
          <a:lstStyle/>
          <a:p>
            <a:pPr>
              <a:spcBef>
                <a:spcPts val="500"/>
              </a:spcBef>
              <a:spcAft>
                <a:spcPts val="300"/>
              </a:spcAft>
              <a:buFont typeface="Arial" panose="020B0604020202020204" pitchFamily="34" charset="0"/>
              <a:buChar char="•"/>
            </a:pPr>
            <a:r>
              <a:rPr lang="en-US" sz="2400" dirty="0">
                <a:latin typeface="Aptos Display" panose="020B0004020202020204" pitchFamily="34" charset="0"/>
              </a:rPr>
              <a:t>Benefit-Cost Relationship </a:t>
            </a:r>
          </a:p>
          <a:p>
            <a:pPr>
              <a:spcBef>
                <a:spcPts val="500"/>
              </a:spcBef>
              <a:spcAft>
                <a:spcPts val="300"/>
              </a:spcAft>
              <a:buFont typeface="Arial" panose="020B0604020202020204" pitchFamily="34" charset="0"/>
              <a:buChar char="•"/>
            </a:pPr>
            <a:r>
              <a:rPr lang="en-US" sz="2400" dirty="0">
                <a:latin typeface="Aptos Display" panose="020B0004020202020204" pitchFamily="34" charset="0"/>
              </a:rPr>
              <a:t>Six Factor Areas Required (SCALE) – </a:t>
            </a:r>
            <a:r>
              <a:rPr lang="en-US" sz="2400" b="0" dirty="0">
                <a:latin typeface="Aptos Display" panose="020B0004020202020204" pitchFamily="34" charset="0"/>
              </a:rPr>
              <a:t>safety, congestion mitigation, accessibility, land use*, economic development, and environmental quality</a:t>
            </a:r>
          </a:p>
          <a:p>
            <a:pPr>
              <a:spcBef>
                <a:spcPts val="500"/>
              </a:spcBef>
              <a:spcAft>
                <a:spcPts val="300"/>
              </a:spcAft>
              <a:buFont typeface="Arial" panose="020B0604020202020204" pitchFamily="34" charset="0"/>
              <a:buChar char="•"/>
            </a:pPr>
            <a:r>
              <a:rPr lang="en-US" sz="2400" dirty="0">
                <a:latin typeface="Aptos Display" panose="020B0004020202020204" pitchFamily="34" charset="0"/>
              </a:rPr>
              <a:t>Multi-Modal Project Evaluation – </a:t>
            </a:r>
            <a:r>
              <a:rPr lang="en-US" sz="2400" b="0" dirty="0">
                <a:latin typeface="Aptos Display" panose="020B0004020202020204" pitchFamily="34" charset="0"/>
              </a:rPr>
              <a:t>must consider highway, transit, rail, roadway, technology operational improvements, and transportation demand management strategies</a:t>
            </a:r>
          </a:p>
          <a:p>
            <a:pPr>
              <a:spcBef>
                <a:spcPts val="500"/>
              </a:spcBef>
              <a:spcAft>
                <a:spcPts val="300"/>
              </a:spcAft>
              <a:buFont typeface="Arial" panose="020B0604020202020204" pitchFamily="34" charset="0"/>
              <a:buChar char="•"/>
            </a:pPr>
            <a:r>
              <a:rPr lang="en-US" sz="2400" dirty="0">
                <a:latin typeface="Aptos Display" panose="020B0004020202020204" pitchFamily="34" charset="0"/>
              </a:rPr>
              <a:t>Meet a VTrans Need</a:t>
            </a:r>
          </a:p>
          <a:p>
            <a:pPr>
              <a:spcBef>
                <a:spcPts val="500"/>
              </a:spcBef>
              <a:spcAft>
                <a:spcPts val="300"/>
              </a:spcAft>
              <a:buFont typeface="Arial" panose="020B0604020202020204" pitchFamily="34" charset="0"/>
              <a:buChar char="•"/>
            </a:pPr>
            <a:r>
              <a:rPr lang="en-US" sz="2400" dirty="0">
                <a:latin typeface="Aptos Display" panose="020B0004020202020204" pitchFamily="34" charset="0"/>
              </a:rPr>
              <a:t>Projects must be fully funded when added to the SYIP</a:t>
            </a:r>
          </a:p>
          <a:p>
            <a:pPr marL="0" indent="0">
              <a:spcBef>
                <a:spcPts val="500"/>
              </a:spcBef>
              <a:spcAft>
                <a:spcPts val="300"/>
              </a:spcAft>
              <a:buNone/>
            </a:pPr>
            <a:r>
              <a:rPr lang="en-US" sz="2400" b="0" i="1" dirty="0">
                <a:latin typeface="Aptos Display" panose="020B0004020202020204" pitchFamily="34" charset="0"/>
              </a:rPr>
              <a:t>*Note: Land Use is required in populations over 200,000 defined in the 6th enactment clause </a:t>
            </a:r>
          </a:p>
          <a:p>
            <a:pPr lvl="1">
              <a:buFont typeface="Courier New" panose="02070309020205020404" pitchFamily="49" charset="0"/>
              <a:buChar char="o"/>
            </a:pPr>
            <a:endParaRPr lang="en-US" sz="2300" dirty="0">
              <a:latin typeface="Aptos Display" panose="020B0004020202020204" pitchFamily="34" charset="0"/>
            </a:endParaRPr>
          </a:p>
          <a:p>
            <a:endParaRPr lang="en-US" sz="2300" dirty="0">
              <a:latin typeface="Aptos Display" panose="020B0004020202020204" pitchFamily="34" charset="0"/>
            </a:endParaRPr>
          </a:p>
          <a:p>
            <a:endParaRPr lang="en-US" sz="2300" dirty="0">
              <a:latin typeface="Aptos Display" panose="020B0004020202020204" pitchFamily="34" charset="0"/>
            </a:endParaRPr>
          </a:p>
        </p:txBody>
      </p:sp>
      <p:sp>
        <p:nvSpPr>
          <p:cNvPr id="3" name="Slide Number Placeholder 2">
            <a:extLst>
              <a:ext uri="{FF2B5EF4-FFF2-40B4-BE49-F238E27FC236}">
                <a16:creationId xmlns:a16="http://schemas.microsoft.com/office/drawing/2014/main" id="{22D29F8E-C033-0CF5-B3F6-A6BA72BDD310}"/>
              </a:ext>
            </a:extLst>
          </p:cNvPr>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D053006-FB26-45B1-80AA-6376C0DF0BE0}"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1"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1217715732"/>
      </p:ext>
    </p:extLst>
  </p:cSld>
  <p:clrMapOvr>
    <a:masterClrMapping/>
  </p:clrMapOvr>
</p:sld>
</file>

<file path=ppt/theme/theme1.xml><?xml version="1.0" encoding="utf-8"?>
<a:theme xmlns:a="http://schemas.openxmlformats.org/drawingml/2006/main" name="Sketch1">
  <a:themeElements>
    <a:clrScheme name="Sketch1 2">
      <a:dk1>
        <a:srgbClr val="0060AA"/>
      </a:dk1>
      <a:lt1>
        <a:srgbClr val="FFFFFF"/>
      </a:lt1>
      <a:dk2>
        <a:srgbClr val="2B44FF"/>
      </a:dk2>
      <a:lt2>
        <a:srgbClr val="2D2015"/>
      </a:lt2>
      <a:accent1>
        <a:srgbClr val="2B5DFF"/>
      </a:accent1>
      <a:accent2>
        <a:srgbClr val="2204A4"/>
      </a:accent2>
      <a:accent3>
        <a:srgbClr val="FFFFFF"/>
      </a:accent3>
      <a:accent4>
        <a:srgbClr val="005191"/>
      </a:accent4>
      <a:accent5>
        <a:srgbClr val="ACB6FF"/>
      </a:accent5>
      <a:accent6>
        <a:srgbClr val="1E0394"/>
      </a:accent6>
      <a:hlink>
        <a:srgbClr val="CACACA"/>
      </a:hlink>
      <a:folHlink>
        <a:srgbClr val="949CA1"/>
      </a:folHlink>
    </a:clrScheme>
    <a:fontScheme name="Sketch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Sketch1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ketch1 2">
        <a:dk1>
          <a:srgbClr val="0060AA"/>
        </a:dk1>
        <a:lt1>
          <a:srgbClr val="FFFFFF"/>
        </a:lt1>
        <a:dk2>
          <a:srgbClr val="2B44FF"/>
        </a:dk2>
        <a:lt2>
          <a:srgbClr val="2D2015"/>
        </a:lt2>
        <a:accent1>
          <a:srgbClr val="2B5DFF"/>
        </a:accent1>
        <a:accent2>
          <a:srgbClr val="2204A4"/>
        </a:accent2>
        <a:accent3>
          <a:srgbClr val="FFFFFF"/>
        </a:accent3>
        <a:accent4>
          <a:srgbClr val="005191"/>
        </a:accent4>
        <a:accent5>
          <a:srgbClr val="ACB6FF"/>
        </a:accent5>
        <a:accent6>
          <a:srgbClr val="1E0394"/>
        </a:accent6>
        <a:hlink>
          <a:srgbClr val="CACACA"/>
        </a:hlink>
        <a:folHlink>
          <a:srgbClr val="949CA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Light1_standard</Template>
  <TotalTime>0</TotalTime>
  <Words>3617</Words>
  <Application>Microsoft Office PowerPoint</Application>
  <PresentationFormat>Widescreen</PresentationFormat>
  <Paragraphs>1414</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Aptos Display</vt:lpstr>
      <vt:lpstr>Aptos Narrow</vt:lpstr>
      <vt:lpstr>Arial</vt:lpstr>
      <vt:lpstr>Cambria Math</vt:lpstr>
      <vt:lpstr>Courier New</vt:lpstr>
      <vt:lpstr>Wingdings</vt:lpstr>
      <vt:lpstr>Sketch1</vt:lpstr>
      <vt:lpstr>SMART SCALE Round 6 Update</vt:lpstr>
      <vt:lpstr>Agenda/Contents</vt:lpstr>
      <vt:lpstr>SMART SCALE FY 2026 (Round 6)  Summary and Comparison to Prior Rounds</vt:lpstr>
      <vt:lpstr>Funding Available in millions for FY 2026 (Round 6)</vt:lpstr>
      <vt:lpstr>Final FY2026 Funding Scenario Summary - $ in millions</vt:lpstr>
      <vt:lpstr>Consensus Scenario – Salem District</vt:lpstr>
      <vt:lpstr>PowerPoint Presentation</vt:lpstr>
      <vt:lpstr>Statewide Comparison Benefit and Cost - HPP</vt:lpstr>
      <vt:lpstr>Virginia Code§ 33.2-214.1</vt:lpstr>
      <vt:lpstr>PowerPoint Presentation</vt:lpstr>
      <vt:lpstr>Project Selection Process</vt:lpstr>
      <vt:lpstr>Scorecard Example – Route 100/221 Intersection Improvements</vt:lpstr>
      <vt:lpstr>Scorecard Example – Route 100/221 Intersection Improvements</vt:lpstr>
      <vt:lpstr>Support Available</vt:lpstr>
      <vt:lpstr>PowerPoint Presentation</vt:lpstr>
      <vt:lpstr>PowerPoint Presentation</vt:lpstr>
      <vt:lpstr>PowerPoint Presentation</vt:lpstr>
      <vt:lpstr>VTrans Prioritized Needs</vt:lpstr>
      <vt:lpstr>VTrans Prioritized Needs Construction District Priority </vt:lpstr>
      <vt:lpstr>VTrans Prioritized Needs Construction District Priority </vt:lpstr>
      <vt:lpstr>PowerPoint Presentation</vt:lpstr>
      <vt:lpstr>PowerPoint Presentation</vt:lpstr>
      <vt:lpstr>PowerPoint Presentation</vt:lpstr>
      <vt:lpstr>Key Takeaways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2025-07-16T20:52:34Z</dcterms:created>
  <dcterms:modified xsi:type="dcterms:W3CDTF">2025-07-16T20:52:51Z</dcterms:modified>
</cp:coreProperties>
</file>